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7FE1F9-EA27-4CD3-B92D-1D816A39BF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6600" dirty="0">
                <a:latin typeface="华文楷体" panose="02010600040101010101" pitchFamily="2" charset="-122"/>
                <a:ea typeface="华文楷体" panose="02010600040101010101" pitchFamily="2" charset="-122"/>
              </a:rPr>
              <a:t>核电工程风险管理</a:t>
            </a:r>
            <a:br>
              <a:rPr lang="en-US" altLang="zh-CN" sz="6600" dirty="0">
                <a:latin typeface="华文楷体" panose="02010600040101010101" pitchFamily="2" charset="-122"/>
                <a:ea typeface="华文楷体" panose="02010600040101010101" pitchFamily="2" charset="-122"/>
              </a:rPr>
            </a:br>
            <a:r>
              <a:rPr lang="zh-CN" altLang="en-US" sz="66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与沙盘推演简介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F870DB5-47E6-491A-958E-B1FC0ED513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/>
          </a:p>
          <a:p>
            <a:pPr algn="ctr"/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刘锦华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ctr"/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2021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年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5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月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12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日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93668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C55B73-F0FA-4B3C-BD76-6AEF50DC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沙盘推演的应用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B9D47-03A3-418C-B3E6-2B79E2231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目的：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事先预判风险，制定风险应对措施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——</a:t>
            </a:r>
            <a:r>
              <a:rPr lang="zh-CN" altLang="en-US" sz="2400" u="sng" dirty="0">
                <a:latin typeface="华文楷体" panose="02010600040101010101" pitchFamily="2" charset="-122"/>
                <a:ea typeface="华文楷体" panose="02010600040101010101" pitchFamily="2" charset="-122"/>
              </a:rPr>
              <a:t>信息与反馈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提高各参与方的风险防范意识并落实各方分工、责任与接口，增强团队精神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——</a:t>
            </a:r>
            <a:r>
              <a:rPr lang="zh-CN" altLang="en-US" sz="2400" u="sng" dirty="0">
                <a:latin typeface="华文楷体" panose="02010600040101010101" pitchFamily="2" charset="-122"/>
                <a:ea typeface="华文楷体" panose="02010600040101010101" pitchFamily="2" charset="-122"/>
              </a:rPr>
              <a:t>协同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准备：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遴选推演课题：主要是对实现工程目标潜在的、涉及多个参与方的关键重大风险项；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材料准备：准备该项的总体简介。各参与与方相关专业人员初步预判风险和拟订应对方案。按实施进程拟订若干可供推演的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风险场景</a:t>
            </a:r>
            <a:r>
              <a:rPr lang="zh-CN" altLang="en-US"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材料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推演参加人员名单：各相关方责任人和专业骨干。同时确定主持人和记录人。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8386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C55B73-F0FA-4B3C-BD76-6AEF50DC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沙盘推演的应用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B9D47-03A3-418C-B3E6-2B79E223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953087"/>
            <a:ext cx="10131425" cy="4181383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推演：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推演课题简介；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主持人按预设的“场景”鼓励全体参加人员发表不同意见，群策群力，集思广益；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集中讨论内容：还存在哪些潜在风险？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主要风险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是哪些？主要风险的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预警值（临界点）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，触发预警时的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应对措施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各方的责任和接口</a:t>
            </a:r>
            <a:r>
              <a:rPr lang="zh-CN" altLang="en-US"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认真做好记录；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总结：及时整理推演记录，并形成该风险项的应对预案，经各参与方同意后交上级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审批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。一旦该风险出现时，各方按既定预案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执行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后续工作：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必要时建立相应的横向协调机构，监控该风险项并协同各方的应对措施；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及时反馈风险项现状、趋势和防范效果，以利各方加强防范；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随着工程的发展和情况的变化，及时研究再次推演或细化推演的必要性。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7363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7FE1F9-EA27-4CD3-B92D-1D816A39B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0446" y="1999778"/>
            <a:ext cx="7197726" cy="3433356"/>
          </a:xfrm>
        </p:spPr>
        <p:txBody>
          <a:bodyPr>
            <a:normAutofit/>
          </a:bodyPr>
          <a:lstStyle/>
          <a:p>
            <a:pPr algn="ctr"/>
            <a:r>
              <a:rPr lang="zh-CN" altLang="en-US" sz="6600" dirty="0">
                <a:latin typeface="华文楷体" panose="02010600040101010101" pitchFamily="2" charset="-122"/>
                <a:ea typeface="华文楷体" panose="02010600040101010101" pitchFamily="2" charset="-122"/>
              </a:rPr>
              <a:t>欢迎批评指导</a:t>
            </a:r>
            <a:br>
              <a:rPr lang="en-US" altLang="zh-CN" sz="6600" dirty="0">
                <a:latin typeface="华文楷体" panose="02010600040101010101" pitchFamily="2" charset="-122"/>
                <a:ea typeface="华文楷体" panose="02010600040101010101" pitchFamily="2" charset="-122"/>
              </a:rPr>
            </a:br>
            <a:br>
              <a:rPr lang="en-US" altLang="zh-CN" sz="6600" dirty="0">
                <a:latin typeface="华文楷体" panose="02010600040101010101" pitchFamily="2" charset="-122"/>
                <a:ea typeface="华文楷体" panose="02010600040101010101" pitchFamily="2" charset="-122"/>
              </a:rPr>
            </a:br>
            <a:r>
              <a:rPr lang="zh-CN" altLang="en-US" sz="6600" dirty="0">
                <a:latin typeface="华文楷体" panose="02010600040101010101" pitchFamily="2" charset="-122"/>
                <a:ea typeface="华文楷体" panose="02010600040101010101" pitchFamily="2" charset="-122"/>
              </a:rPr>
              <a:t>谢谢！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F870DB5-47E6-491A-958E-B1FC0ED513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4144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AB398E-793A-4375-AFBE-6F9565D62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风险管理基本理念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1F2F29-D45D-4401-BE31-D75851DF3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世界上唯一确定的是充满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不确定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项目的基本特点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：相对于规范运作（刚性大量生产），存在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大量的不确定性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机遇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风险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：不确定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对预期（目标）的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有利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不利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影响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工程项目：在抓住机遇的同时，即“制造”风险。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核电的最大风险：核事故灾难。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核安全社会责任高于一切，包括经济效益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核电工程质量是核安全的基石，其项目管理必须“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以风险为导向、以质量为核心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”。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465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C55B73-F0FA-4B3C-BD76-6AEF50DC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工程项目的两大类风险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B9D47-03A3-418C-B3E6-2B79E2231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基准性风险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：即作为工程实施基准的目标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设计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计划，是否合理可达的风险。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符合性风险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：即项目启动后，能否符合上述基准目标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设计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计划的风险。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2400" dirty="0">
              <a:solidFill>
                <a:srgbClr val="FFFF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基准是先决条件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，包括技术、进度、成本等目标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计划。</a:t>
            </a:r>
          </a:p>
        </p:txBody>
      </p:sp>
    </p:spTree>
    <p:extLst>
      <p:ext uri="{BB962C8B-B14F-4D97-AF65-F5344CB8AC3E}">
        <p14:creationId xmlns:p14="http://schemas.microsoft.com/office/powerpoint/2010/main" val="458419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C55B73-F0FA-4B3C-BD76-6AEF50DC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风险裕度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B9D47-03A3-418C-B3E6-2B79E2231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既然不确定性（风险）是项目的基本特征，工程目标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计划的设定必须留有合理的风险裕度。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技术：设计已计入安全系数、公差要求等以确保功能实现的风险裕度，所以质量要求就是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100%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符合设计要求；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成本：在概算中一定有 “风险预备费”；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工期：福清华龙一号率先设置 了“风险预备工期”；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安全：生命无价，安全目标是将安全风险控制在尽可能低的合理的可接受水平。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考核目标 </a:t>
            </a:r>
            <a:r>
              <a:rPr lang="en-US" altLang="zh-CN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= 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期望目标 </a:t>
            </a:r>
            <a:r>
              <a:rPr lang="en-US" altLang="zh-CN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+ </a:t>
            </a:r>
            <a:r>
              <a:rPr lang="zh-CN" altLang="en-US" sz="24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风险裕度</a:t>
            </a:r>
            <a:endParaRPr lang="en-US" altLang="zh-CN" sz="2400" b="1" dirty="0">
              <a:solidFill>
                <a:srgbClr val="FFFF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19769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C55B73-F0FA-4B3C-BD76-6AEF50DC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工程风险三大因素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B9D47-03A3-418C-B3E6-2B79E2231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风险裕度主要取决于以下三大因素：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技术成熟度</a:t>
            </a:r>
            <a:endParaRPr lang="en-US" altLang="zh-CN" sz="2400" dirty="0">
              <a:solidFill>
                <a:srgbClr val="FFFF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执行方成熟度</a:t>
            </a:r>
            <a:endParaRPr lang="en-US" altLang="zh-CN" sz="2400" dirty="0">
              <a:solidFill>
                <a:srgbClr val="FFFF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项目组织管理成熟度</a:t>
            </a:r>
          </a:p>
        </p:txBody>
      </p:sp>
    </p:spTree>
    <p:extLst>
      <p:ext uri="{BB962C8B-B14F-4D97-AF65-F5344CB8AC3E}">
        <p14:creationId xmlns:p14="http://schemas.microsoft.com/office/powerpoint/2010/main" val="129851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云形 3">
            <a:extLst>
              <a:ext uri="{FF2B5EF4-FFF2-40B4-BE49-F238E27FC236}">
                <a16:creationId xmlns:a16="http://schemas.microsoft.com/office/drawing/2014/main" id="{37B44018-41E3-4E67-B0D9-167899EE32A6}"/>
              </a:ext>
            </a:extLst>
          </p:cNvPr>
          <p:cNvSpPr/>
          <p:nvPr/>
        </p:nvSpPr>
        <p:spPr>
          <a:xfrm>
            <a:off x="2643699" y="133165"/>
            <a:ext cx="8296916" cy="631687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6DF500CD-134A-42CB-886C-DC78E702350A}"/>
              </a:ext>
            </a:extLst>
          </p:cNvPr>
          <p:cNvSpPr/>
          <p:nvPr/>
        </p:nvSpPr>
        <p:spPr>
          <a:xfrm>
            <a:off x="3675354" y="734626"/>
            <a:ext cx="5246703" cy="503363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星形: 三十二角 6">
            <a:extLst>
              <a:ext uri="{FF2B5EF4-FFF2-40B4-BE49-F238E27FC236}">
                <a16:creationId xmlns:a16="http://schemas.microsoft.com/office/drawing/2014/main" id="{EA6EF887-C3D0-4026-8FD0-860F2CFC5A63}"/>
              </a:ext>
            </a:extLst>
          </p:cNvPr>
          <p:cNvSpPr/>
          <p:nvPr/>
        </p:nvSpPr>
        <p:spPr>
          <a:xfrm>
            <a:off x="4141430" y="1089735"/>
            <a:ext cx="4270159" cy="4416641"/>
          </a:xfrm>
          <a:prstGeom prst="star32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082E6F66-8AFF-41AB-9B4A-74DA90DB8A63}"/>
              </a:ext>
            </a:extLst>
          </p:cNvPr>
          <p:cNvSpPr/>
          <p:nvPr/>
        </p:nvSpPr>
        <p:spPr>
          <a:xfrm flipH="1" flipV="1">
            <a:off x="5663088" y="2539012"/>
            <a:ext cx="1305020" cy="116297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DD1F39C1-D578-4C04-B9EF-0195F4C069E8}"/>
              </a:ext>
            </a:extLst>
          </p:cNvPr>
          <p:cNvCxnSpPr/>
          <p:nvPr/>
        </p:nvCxnSpPr>
        <p:spPr>
          <a:xfrm>
            <a:off x="5797118" y="1669002"/>
            <a:ext cx="298882" cy="870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9D1CFE29-A811-4731-A737-A66006FAC3B0}"/>
              </a:ext>
            </a:extLst>
          </p:cNvPr>
          <p:cNvCxnSpPr/>
          <p:nvPr/>
        </p:nvCxnSpPr>
        <p:spPr>
          <a:xfrm flipH="1">
            <a:off x="6471821" y="1669002"/>
            <a:ext cx="257453" cy="870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98012DE8-44FA-4A4C-AB0B-BCA212EE1301}"/>
              </a:ext>
            </a:extLst>
          </p:cNvPr>
          <p:cNvCxnSpPr>
            <a:endCxn id="8" idx="3"/>
          </p:cNvCxnSpPr>
          <p:nvPr/>
        </p:nvCxnSpPr>
        <p:spPr>
          <a:xfrm flipH="1">
            <a:off x="6776992" y="2192784"/>
            <a:ext cx="741531" cy="516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45F4ACE9-33AD-47EC-A393-96D7924F2AF3}"/>
              </a:ext>
            </a:extLst>
          </p:cNvPr>
          <p:cNvCxnSpPr>
            <a:endCxn id="8" idx="2"/>
          </p:cNvCxnSpPr>
          <p:nvPr/>
        </p:nvCxnSpPr>
        <p:spPr>
          <a:xfrm flipH="1">
            <a:off x="6968108" y="3107184"/>
            <a:ext cx="92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2A72C76E-3DEE-4EBE-AA83-FA23EAD924A5}"/>
              </a:ext>
            </a:extLst>
          </p:cNvPr>
          <p:cNvCxnSpPr>
            <a:stCxn id="8" idx="1"/>
          </p:cNvCxnSpPr>
          <p:nvPr/>
        </p:nvCxnSpPr>
        <p:spPr>
          <a:xfrm>
            <a:off x="6776992" y="3531674"/>
            <a:ext cx="741531" cy="7917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21AC10FD-5AFD-4965-A7DE-7979ED60382F}"/>
              </a:ext>
            </a:extLst>
          </p:cNvPr>
          <p:cNvCxnSpPr/>
          <p:nvPr/>
        </p:nvCxnSpPr>
        <p:spPr>
          <a:xfrm flipH="1" flipV="1">
            <a:off x="6471821" y="3701988"/>
            <a:ext cx="257453" cy="1154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61D0D82A-D772-422A-A3CA-F37EA8BFCD15}"/>
              </a:ext>
            </a:extLst>
          </p:cNvPr>
          <p:cNvCxnSpPr/>
          <p:nvPr/>
        </p:nvCxnSpPr>
        <p:spPr>
          <a:xfrm flipV="1">
            <a:off x="5797118" y="3701988"/>
            <a:ext cx="298882" cy="1154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3400AD5C-EF0F-4629-8525-2E7D65A2C01D}"/>
              </a:ext>
            </a:extLst>
          </p:cNvPr>
          <p:cNvCxnSpPr>
            <a:cxnSpLocks/>
            <a:endCxn id="8" idx="7"/>
          </p:cNvCxnSpPr>
          <p:nvPr/>
        </p:nvCxnSpPr>
        <p:spPr>
          <a:xfrm flipV="1">
            <a:off x="5032775" y="3531674"/>
            <a:ext cx="821429" cy="791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>
            <a:extLst>
              <a:ext uri="{FF2B5EF4-FFF2-40B4-BE49-F238E27FC236}">
                <a16:creationId xmlns:a16="http://schemas.microsoft.com/office/drawing/2014/main" id="{685B1236-0B0E-4304-BFF1-A4E07C71D6DB}"/>
              </a:ext>
            </a:extLst>
          </p:cNvPr>
          <p:cNvSpPr txBox="1"/>
          <p:nvPr/>
        </p:nvSpPr>
        <p:spPr>
          <a:xfrm>
            <a:off x="7032593" y="3283761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建造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5F30D7F8-2F46-47DE-9E4E-E610FE285BCB}"/>
              </a:ext>
            </a:extLst>
          </p:cNvPr>
          <p:cNvSpPr txBox="1"/>
          <p:nvPr/>
        </p:nvSpPr>
        <p:spPr>
          <a:xfrm>
            <a:off x="6636798" y="1935786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设计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326F3369-7F30-460B-8B2A-8AEBCB96ADB9}"/>
              </a:ext>
            </a:extLst>
          </p:cNvPr>
          <p:cNvSpPr txBox="1"/>
          <p:nvPr/>
        </p:nvSpPr>
        <p:spPr>
          <a:xfrm>
            <a:off x="6792157" y="2482980"/>
            <a:ext cx="1097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合同采购</a:t>
            </a:r>
            <a:endParaRPr lang="en-US" altLang="zh-CN" dirty="0">
              <a:solidFill>
                <a:schemeClr val="bg1"/>
              </a:solidFill>
            </a:endParaRPr>
          </a:p>
          <a:p>
            <a:r>
              <a:rPr lang="en-US" altLang="zh-CN" dirty="0">
                <a:solidFill>
                  <a:schemeClr val="bg1"/>
                </a:solidFill>
              </a:rPr>
              <a:t>     /</a:t>
            </a:r>
            <a:r>
              <a:rPr lang="zh-CN" altLang="en-US" dirty="0">
                <a:solidFill>
                  <a:schemeClr val="bg1"/>
                </a:solidFill>
              </a:rPr>
              <a:t>范围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D80A9845-EFD7-44CA-81B3-0D3C59641F5A}"/>
              </a:ext>
            </a:extLst>
          </p:cNvPr>
          <p:cNvSpPr txBox="1"/>
          <p:nvPr/>
        </p:nvSpPr>
        <p:spPr>
          <a:xfrm>
            <a:off x="5955435" y="1658863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规划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9C1D045F-561F-4296-AEF3-C3DFA927120A}"/>
              </a:ext>
            </a:extLst>
          </p:cNvPr>
          <p:cNvSpPr txBox="1"/>
          <p:nvPr/>
        </p:nvSpPr>
        <p:spPr>
          <a:xfrm>
            <a:off x="5282458" y="3941544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成本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0A298C5F-1377-4069-8475-BCFE5699CE3A}"/>
              </a:ext>
            </a:extLst>
          </p:cNvPr>
          <p:cNvSpPr txBox="1"/>
          <p:nvPr/>
        </p:nvSpPr>
        <p:spPr>
          <a:xfrm>
            <a:off x="6641853" y="3925007"/>
            <a:ext cx="799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调试</a:t>
            </a:r>
            <a:endParaRPr lang="en-US" altLang="zh-CN" dirty="0">
              <a:solidFill>
                <a:schemeClr val="bg1"/>
              </a:solidFill>
            </a:endParaRPr>
          </a:p>
          <a:p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zh-CN" altLang="en-US" dirty="0">
                <a:solidFill>
                  <a:schemeClr val="bg1"/>
                </a:solidFill>
              </a:rPr>
              <a:t>移交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6E6AFED7-370C-4F83-9415-FEE347F17150}"/>
              </a:ext>
            </a:extLst>
          </p:cNvPr>
          <p:cNvSpPr txBox="1"/>
          <p:nvPr/>
        </p:nvSpPr>
        <p:spPr>
          <a:xfrm>
            <a:off x="5964314" y="4195467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进度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4946714A-18FB-446D-A95A-6422A4F2CD9E}"/>
              </a:ext>
            </a:extLst>
          </p:cNvPr>
          <p:cNvSpPr txBox="1"/>
          <p:nvPr/>
        </p:nvSpPr>
        <p:spPr>
          <a:xfrm>
            <a:off x="4767065" y="2973458"/>
            <a:ext cx="664966" cy="376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资源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A94D9988-773E-4B7A-9091-B48A4794B854}"/>
              </a:ext>
            </a:extLst>
          </p:cNvPr>
          <p:cNvSpPr txBox="1"/>
          <p:nvPr/>
        </p:nvSpPr>
        <p:spPr>
          <a:xfrm>
            <a:off x="4907540" y="2348805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组织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4212374D-9814-471A-A3FF-52E7285D5E0F}"/>
              </a:ext>
            </a:extLst>
          </p:cNvPr>
          <p:cNvSpPr txBox="1"/>
          <p:nvPr/>
        </p:nvSpPr>
        <p:spPr>
          <a:xfrm>
            <a:off x="5183081" y="1873522"/>
            <a:ext cx="98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相关方</a:t>
            </a:r>
          </a:p>
        </p:txBody>
      </p: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C7842070-EB08-45A7-8DAA-C7F17BF9DA32}"/>
              </a:ext>
            </a:extLst>
          </p:cNvPr>
          <p:cNvCxnSpPr>
            <a:cxnSpLocks/>
            <a:endCxn id="8" idx="5"/>
          </p:cNvCxnSpPr>
          <p:nvPr/>
        </p:nvCxnSpPr>
        <p:spPr>
          <a:xfrm>
            <a:off x="5282458" y="2028195"/>
            <a:ext cx="571746" cy="681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>
            <a:extLst>
              <a:ext uri="{FF2B5EF4-FFF2-40B4-BE49-F238E27FC236}">
                <a16:creationId xmlns:a16="http://schemas.microsoft.com/office/drawing/2014/main" id="{D42FDAC1-F618-4EC9-9650-2815FFB887AB}"/>
              </a:ext>
            </a:extLst>
          </p:cNvPr>
          <p:cNvCxnSpPr>
            <a:cxnSpLocks/>
          </p:cNvCxnSpPr>
          <p:nvPr/>
        </p:nvCxnSpPr>
        <p:spPr>
          <a:xfrm>
            <a:off x="4773599" y="2820387"/>
            <a:ext cx="899485" cy="154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本框 51">
            <a:extLst>
              <a:ext uri="{FF2B5EF4-FFF2-40B4-BE49-F238E27FC236}">
                <a16:creationId xmlns:a16="http://schemas.microsoft.com/office/drawing/2014/main" id="{58D3044E-FF28-4135-B392-58A0B594A30D}"/>
              </a:ext>
            </a:extLst>
          </p:cNvPr>
          <p:cNvSpPr txBox="1"/>
          <p:nvPr/>
        </p:nvSpPr>
        <p:spPr>
          <a:xfrm>
            <a:off x="8090514" y="2451055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</a:rPr>
              <a:t>风险</a:t>
            </a: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BB03C53F-77A6-4241-A544-40E762537ECD}"/>
              </a:ext>
            </a:extLst>
          </p:cNvPr>
          <p:cNvSpPr txBox="1"/>
          <p:nvPr/>
        </p:nvSpPr>
        <p:spPr>
          <a:xfrm>
            <a:off x="3663641" y="3280298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</a:rPr>
              <a:t>风险</a:t>
            </a: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61836C33-C4CC-4E03-BDD7-07DC7DFB999F}"/>
              </a:ext>
            </a:extLst>
          </p:cNvPr>
          <p:cNvSpPr txBox="1"/>
          <p:nvPr/>
        </p:nvSpPr>
        <p:spPr>
          <a:xfrm>
            <a:off x="6690063" y="5266204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</a:rPr>
              <a:t>风险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CD74F092-1321-4610-B730-333B96B34EAD}"/>
              </a:ext>
            </a:extLst>
          </p:cNvPr>
          <p:cNvSpPr txBox="1"/>
          <p:nvPr/>
        </p:nvSpPr>
        <p:spPr>
          <a:xfrm>
            <a:off x="5650636" y="765748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</a:rPr>
              <a:t>风险</a:t>
            </a: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83C7C858-53CD-4612-B72C-2FF6D518BB02}"/>
              </a:ext>
            </a:extLst>
          </p:cNvPr>
          <p:cNvSpPr txBox="1"/>
          <p:nvPr/>
        </p:nvSpPr>
        <p:spPr>
          <a:xfrm>
            <a:off x="8971618" y="1145937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FF00"/>
                </a:solidFill>
              </a:rPr>
              <a:t>信息</a:t>
            </a: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F9B33644-72A3-49A7-AFBF-E2DED726B7AC}"/>
              </a:ext>
            </a:extLst>
          </p:cNvPr>
          <p:cNvSpPr txBox="1"/>
          <p:nvPr/>
        </p:nvSpPr>
        <p:spPr>
          <a:xfrm>
            <a:off x="2886781" y="2897409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FFFF00"/>
                </a:solidFill>
              </a:rPr>
              <a:t>信息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4727C70D-6F11-44D4-8F51-4873A412B653}"/>
              </a:ext>
            </a:extLst>
          </p:cNvPr>
          <p:cNvSpPr txBox="1"/>
          <p:nvPr/>
        </p:nvSpPr>
        <p:spPr>
          <a:xfrm>
            <a:off x="5962836" y="2887842"/>
            <a:ext cx="65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质量</a:t>
            </a:r>
          </a:p>
        </p:txBody>
      </p:sp>
      <p:cxnSp>
        <p:nvCxnSpPr>
          <p:cNvPr id="61" name="直接箭头连接符 60">
            <a:extLst>
              <a:ext uri="{FF2B5EF4-FFF2-40B4-BE49-F238E27FC236}">
                <a16:creationId xmlns:a16="http://schemas.microsoft.com/office/drawing/2014/main" id="{3006804C-7B32-4E41-960A-2D4FAC651A41}"/>
              </a:ext>
            </a:extLst>
          </p:cNvPr>
          <p:cNvCxnSpPr>
            <a:cxnSpLocks/>
          </p:cNvCxnSpPr>
          <p:nvPr/>
        </p:nvCxnSpPr>
        <p:spPr>
          <a:xfrm>
            <a:off x="5839472" y="2539979"/>
            <a:ext cx="200485" cy="2304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箭头连接符 62">
            <a:extLst>
              <a:ext uri="{FF2B5EF4-FFF2-40B4-BE49-F238E27FC236}">
                <a16:creationId xmlns:a16="http://schemas.microsoft.com/office/drawing/2014/main" id="{9B17A21A-C153-4104-8C8E-0B41C72E6EB5}"/>
              </a:ext>
            </a:extLst>
          </p:cNvPr>
          <p:cNvCxnSpPr>
            <a:cxnSpLocks/>
          </p:cNvCxnSpPr>
          <p:nvPr/>
        </p:nvCxnSpPr>
        <p:spPr>
          <a:xfrm>
            <a:off x="5617962" y="2780559"/>
            <a:ext cx="295313" cy="15650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箭头连接符 64">
            <a:extLst>
              <a:ext uri="{FF2B5EF4-FFF2-40B4-BE49-F238E27FC236}">
                <a16:creationId xmlns:a16="http://schemas.microsoft.com/office/drawing/2014/main" id="{87B41D84-DB02-4ED7-A44F-5552F0E7AE25}"/>
              </a:ext>
            </a:extLst>
          </p:cNvPr>
          <p:cNvCxnSpPr>
            <a:cxnSpLocks/>
          </p:cNvCxnSpPr>
          <p:nvPr/>
        </p:nvCxnSpPr>
        <p:spPr>
          <a:xfrm flipV="1">
            <a:off x="5447808" y="3059648"/>
            <a:ext cx="369007" cy="224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箭头连接符 68">
            <a:extLst>
              <a:ext uri="{FF2B5EF4-FFF2-40B4-BE49-F238E27FC236}">
                <a16:creationId xmlns:a16="http://schemas.microsoft.com/office/drawing/2014/main" id="{DC94A044-431F-45EE-9386-9E27981E061E}"/>
              </a:ext>
            </a:extLst>
          </p:cNvPr>
          <p:cNvCxnSpPr>
            <a:cxnSpLocks/>
          </p:cNvCxnSpPr>
          <p:nvPr/>
        </p:nvCxnSpPr>
        <p:spPr>
          <a:xfrm>
            <a:off x="6309247" y="2397624"/>
            <a:ext cx="12702" cy="28412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箭头连接符 70">
            <a:extLst>
              <a:ext uri="{FF2B5EF4-FFF2-40B4-BE49-F238E27FC236}">
                <a16:creationId xmlns:a16="http://schemas.microsoft.com/office/drawing/2014/main" id="{8986028C-2B3F-46B7-B967-47BE0F83DD39}"/>
              </a:ext>
            </a:extLst>
          </p:cNvPr>
          <p:cNvCxnSpPr>
            <a:cxnSpLocks/>
          </p:cNvCxnSpPr>
          <p:nvPr/>
        </p:nvCxnSpPr>
        <p:spPr>
          <a:xfrm>
            <a:off x="6540502" y="3498749"/>
            <a:ext cx="200485" cy="2304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箭头连接符 71">
            <a:extLst>
              <a:ext uri="{FF2B5EF4-FFF2-40B4-BE49-F238E27FC236}">
                <a16:creationId xmlns:a16="http://schemas.microsoft.com/office/drawing/2014/main" id="{BFCD5778-FFF5-4B4C-824A-315E4B4FD8EE}"/>
              </a:ext>
            </a:extLst>
          </p:cNvPr>
          <p:cNvCxnSpPr>
            <a:cxnSpLocks/>
          </p:cNvCxnSpPr>
          <p:nvPr/>
        </p:nvCxnSpPr>
        <p:spPr>
          <a:xfrm flipH="1">
            <a:off x="6290449" y="3569782"/>
            <a:ext cx="3076" cy="30410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箭头连接符 73">
            <a:extLst>
              <a:ext uri="{FF2B5EF4-FFF2-40B4-BE49-F238E27FC236}">
                <a16:creationId xmlns:a16="http://schemas.microsoft.com/office/drawing/2014/main" id="{BFC080F3-F215-4D1F-A9C3-7CC4455CFCAD}"/>
              </a:ext>
            </a:extLst>
          </p:cNvPr>
          <p:cNvCxnSpPr>
            <a:cxnSpLocks/>
          </p:cNvCxnSpPr>
          <p:nvPr/>
        </p:nvCxnSpPr>
        <p:spPr>
          <a:xfrm flipH="1">
            <a:off x="5892991" y="3469724"/>
            <a:ext cx="149558" cy="28851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75">
            <a:extLst>
              <a:ext uri="{FF2B5EF4-FFF2-40B4-BE49-F238E27FC236}">
                <a16:creationId xmlns:a16="http://schemas.microsoft.com/office/drawing/2014/main" id="{1FC94CD1-6317-41CF-B9BC-1AF97AE3E563}"/>
              </a:ext>
            </a:extLst>
          </p:cNvPr>
          <p:cNvCxnSpPr>
            <a:cxnSpLocks/>
          </p:cNvCxnSpPr>
          <p:nvPr/>
        </p:nvCxnSpPr>
        <p:spPr>
          <a:xfrm>
            <a:off x="6762444" y="3250672"/>
            <a:ext cx="318732" cy="1016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箭头连接符 77">
            <a:extLst>
              <a:ext uri="{FF2B5EF4-FFF2-40B4-BE49-F238E27FC236}">
                <a16:creationId xmlns:a16="http://schemas.microsoft.com/office/drawing/2014/main" id="{2258971E-72F7-4892-8E65-E834B097B8F3}"/>
              </a:ext>
            </a:extLst>
          </p:cNvPr>
          <p:cNvCxnSpPr>
            <a:cxnSpLocks/>
          </p:cNvCxnSpPr>
          <p:nvPr/>
        </p:nvCxnSpPr>
        <p:spPr>
          <a:xfrm flipV="1">
            <a:off x="6762444" y="2827224"/>
            <a:ext cx="307827" cy="883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箭头连接符 80">
            <a:extLst>
              <a:ext uri="{FF2B5EF4-FFF2-40B4-BE49-F238E27FC236}">
                <a16:creationId xmlns:a16="http://schemas.microsoft.com/office/drawing/2014/main" id="{9412927D-2659-461B-8F21-B7E372C7BA16}"/>
              </a:ext>
            </a:extLst>
          </p:cNvPr>
          <p:cNvCxnSpPr>
            <a:cxnSpLocks/>
          </p:cNvCxnSpPr>
          <p:nvPr/>
        </p:nvCxnSpPr>
        <p:spPr>
          <a:xfrm>
            <a:off x="5837312" y="2539013"/>
            <a:ext cx="200485" cy="2304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箭头连接符 81">
            <a:extLst>
              <a:ext uri="{FF2B5EF4-FFF2-40B4-BE49-F238E27FC236}">
                <a16:creationId xmlns:a16="http://schemas.microsoft.com/office/drawing/2014/main" id="{43AB53E7-4DD1-4592-A575-466E48F32F02}"/>
              </a:ext>
            </a:extLst>
          </p:cNvPr>
          <p:cNvCxnSpPr>
            <a:cxnSpLocks/>
          </p:cNvCxnSpPr>
          <p:nvPr/>
        </p:nvCxnSpPr>
        <p:spPr>
          <a:xfrm flipH="1">
            <a:off x="6530913" y="2451223"/>
            <a:ext cx="140626" cy="29313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文本框 83">
            <a:extLst>
              <a:ext uri="{FF2B5EF4-FFF2-40B4-BE49-F238E27FC236}">
                <a16:creationId xmlns:a16="http://schemas.microsoft.com/office/drawing/2014/main" id="{EDDF5B4C-994B-46A6-9D82-283A9EE9B597}"/>
              </a:ext>
            </a:extLst>
          </p:cNvPr>
          <p:cNvSpPr txBox="1"/>
          <p:nvPr/>
        </p:nvSpPr>
        <p:spPr>
          <a:xfrm>
            <a:off x="656640" y="575342"/>
            <a:ext cx="195623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以风险为导向、以质量为核心：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b="1" u="sng" dirty="0">
                <a:latin typeface="华文楷体" panose="02010600040101010101" pitchFamily="2" charset="-122"/>
                <a:ea typeface="华文楷体" panose="02010600040101010101" pitchFamily="2" charset="-122"/>
              </a:rPr>
              <a:t>信息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=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确定性的增加；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控制系统关键：信息与反馈；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b="1" u="sng" dirty="0">
                <a:latin typeface="华文楷体" panose="02010600040101010101" pitchFamily="2" charset="-122"/>
                <a:ea typeface="华文楷体" panose="02010600040101010101" pitchFamily="2" charset="-122"/>
              </a:rPr>
              <a:t>协同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：由无序到有序稳态；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u="sng" dirty="0">
                <a:latin typeface="华文楷体" panose="02010600040101010101" pitchFamily="2" charset="-122"/>
                <a:ea typeface="华文楷体" panose="02010600040101010101" pitchFamily="2" charset="-122"/>
              </a:rPr>
              <a:t>突变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：防止从稳态突变为无序状态。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核安全压倒一切，工程管理必须以质量为核心。</a:t>
            </a:r>
            <a:r>
              <a:rPr lang="zh-CN" altLang="en-US" u="sng" dirty="0">
                <a:latin typeface="华文楷体" panose="02010600040101010101" pitchFamily="2" charset="-122"/>
                <a:ea typeface="华文楷体" panose="02010600040101010101" pitchFamily="2" charset="-122"/>
              </a:rPr>
              <a:t>潜隐的质量缺陷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往往是引发突变的关键因素。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738C5D3F-5CB7-49E1-8AD5-260A4AD7955A}"/>
              </a:ext>
            </a:extLst>
          </p:cNvPr>
          <p:cNvCxnSpPr>
            <a:cxnSpLocks/>
          </p:cNvCxnSpPr>
          <p:nvPr/>
        </p:nvCxnSpPr>
        <p:spPr>
          <a:xfrm flipV="1">
            <a:off x="4664902" y="3279170"/>
            <a:ext cx="1008182" cy="190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文本框 59">
            <a:extLst>
              <a:ext uri="{FF2B5EF4-FFF2-40B4-BE49-F238E27FC236}">
                <a16:creationId xmlns:a16="http://schemas.microsoft.com/office/drawing/2014/main" id="{6952CD6F-6D74-4A3F-810A-D4C2BFB247F9}"/>
              </a:ext>
            </a:extLst>
          </p:cNvPr>
          <p:cNvSpPr txBox="1"/>
          <p:nvPr/>
        </p:nvSpPr>
        <p:spPr>
          <a:xfrm>
            <a:off x="4483252" y="3472221"/>
            <a:ext cx="1286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安全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zh-CN" altLang="en-US" dirty="0">
                <a:solidFill>
                  <a:schemeClr val="bg1"/>
                </a:solidFill>
              </a:rPr>
              <a:t>环境</a:t>
            </a:r>
          </a:p>
        </p:txBody>
      </p:sp>
      <p:cxnSp>
        <p:nvCxnSpPr>
          <p:cNvPr id="62" name="直接箭头连接符 61">
            <a:extLst>
              <a:ext uri="{FF2B5EF4-FFF2-40B4-BE49-F238E27FC236}">
                <a16:creationId xmlns:a16="http://schemas.microsoft.com/office/drawing/2014/main" id="{295E5956-A132-4C67-80B1-343C54E7B027}"/>
              </a:ext>
            </a:extLst>
          </p:cNvPr>
          <p:cNvCxnSpPr>
            <a:cxnSpLocks/>
          </p:cNvCxnSpPr>
          <p:nvPr/>
        </p:nvCxnSpPr>
        <p:spPr>
          <a:xfrm flipH="1">
            <a:off x="5587964" y="3329958"/>
            <a:ext cx="283909" cy="13846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504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C55B73-F0FA-4B3C-BD76-6AEF50DC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核电工程风险管理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B9D47-03A3-418C-B3E6-2B79E223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399240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风险管理应当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贯穿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工程项目各领域各阶段，起着各项运作的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导向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作用。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我国核电工程几十年的实践，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创造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和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积累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了丰富的风险管理经验：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工程项目评估：尤其开工前的评估对风险管理更有前瞻意义（全局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信息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反馈）；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沙盘推演（信息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反馈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协同）；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	TOP10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（十大关注风险）（全局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子系统：信息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反馈）；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关重风险项的横向协调机制（子系统：信息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反馈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协同）；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高风险作业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项目的操作规程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风险检查单（反馈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规程化）；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对各种缺陷和隐患“尽早发现，准确定性，快速处理，及时反馈”的风险文化（协同）；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风险管理手册（信息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反馈）；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673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C55B73-F0FA-4B3C-BD76-6AEF50DC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沙盘推演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B9D47-03A3-418C-B3E6-2B79E2231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沙盘推演又称桌面推演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(Table Top Exercise)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。在福清华龙一号开工前评估时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首次应用于工程项目风险管理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，并在核电工程界得到推广应用，已证明是行之有效的风险管理工具之一。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沙盘推演主要应用于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涉及多个参与方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的工程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关重风险项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。在该项目实施前，各参与方共同进行风险预判，拟订具体的应对措施。其形成的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推演总结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即成为该项实施过程中各方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应对风险的行动指南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，具有实战意义。</a:t>
            </a:r>
          </a:p>
        </p:txBody>
      </p:sp>
    </p:spTree>
    <p:extLst>
      <p:ext uri="{BB962C8B-B14F-4D97-AF65-F5344CB8AC3E}">
        <p14:creationId xmlns:p14="http://schemas.microsoft.com/office/powerpoint/2010/main" val="118941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C55B73-F0FA-4B3C-BD76-6AEF50DC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沙盘推演的特点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B9D47-03A3-418C-B3E6-2B79E2231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不是培训或纸上谈兵，而是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实战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（工程实际风险）推演；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不是专业人员的施工组织设计，而是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各参与方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责任人与专业人员的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共同研讨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不搞一言堂，参与推演的人员人人平等、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各抒己见、集思广益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，尽可能预判各种可能的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风险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，研究各主要风险的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预警值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、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应对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风险的方案、以及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各方的分工与职责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不是为了写报告，推演结论经审批后，将成为各方该项目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应对风险的行动指南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不是一劳永逸，随着工程的进展和变化，可能需要再次推演，或做细化的推演。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关键是“</a:t>
            </a:r>
            <a:r>
              <a:rPr lang="zh-CN" altLang="en-US" sz="2400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一把手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”，再好的推演成果，若决策层将之束之高阁，则毫无意义。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5216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体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TM03457452[[fn=天体]]</Template>
  <TotalTime>5635</TotalTime>
  <Words>1126</Words>
  <Application>Microsoft Office PowerPoint</Application>
  <PresentationFormat>宽屏</PresentationFormat>
  <Paragraphs>97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华文楷体</vt:lpstr>
      <vt:lpstr>Arial</vt:lpstr>
      <vt:lpstr>Calibri</vt:lpstr>
      <vt:lpstr>Calibri Light</vt:lpstr>
      <vt:lpstr>天体</vt:lpstr>
      <vt:lpstr>核电工程风险管理 与沙盘推演简介</vt:lpstr>
      <vt:lpstr>风险管理基本理念</vt:lpstr>
      <vt:lpstr>工程项目的两大类风险</vt:lpstr>
      <vt:lpstr>风险裕度</vt:lpstr>
      <vt:lpstr>工程风险三大因素</vt:lpstr>
      <vt:lpstr>PowerPoint 演示文稿</vt:lpstr>
      <vt:lpstr>核电工程风险管理</vt:lpstr>
      <vt:lpstr>沙盘推演</vt:lpstr>
      <vt:lpstr>沙盘推演的特点</vt:lpstr>
      <vt:lpstr>沙盘推演的应用</vt:lpstr>
      <vt:lpstr>沙盘推演的应用</vt:lpstr>
      <vt:lpstr>欢迎批评指导  谢谢！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核电工程风险管理 与沙盘推演</dc:title>
  <dc:creator>liu jinhua</dc:creator>
  <cp:lastModifiedBy>liu jinhua</cp:lastModifiedBy>
  <cp:revision>44</cp:revision>
  <dcterms:created xsi:type="dcterms:W3CDTF">2021-04-21T07:13:30Z</dcterms:created>
  <dcterms:modified xsi:type="dcterms:W3CDTF">2021-05-10T07:39:50Z</dcterms:modified>
</cp:coreProperties>
</file>