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40"/>
  </p:handoutMasterIdLst>
  <p:sldIdLst>
    <p:sldId id="359" r:id="rId3"/>
    <p:sldId id="348" r:id="rId5"/>
    <p:sldId id="401" r:id="rId6"/>
    <p:sldId id="362" r:id="rId7"/>
    <p:sldId id="421" r:id="rId8"/>
    <p:sldId id="440" r:id="rId9"/>
    <p:sldId id="438" r:id="rId10"/>
    <p:sldId id="537" r:id="rId11"/>
    <p:sldId id="486" r:id="rId12"/>
    <p:sldId id="443" r:id="rId13"/>
    <p:sldId id="538" r:id="rId14"/>
    <p:sldId id="487" r:id="rId15"/>
    <p:sldId id="488" r:id="rId16"/>
    <p:sldId id="489" r:id="rId17"/>
    <p:sldId id="490" r:id="rId18"/>
    <p:sldId id="491" r:id="rId19"/>
    <p:sldId id="492" r:id="rId20"/>
    <p:sldId id="493" r:id="rId21"/>
    <p:sldId id="494" r:id="rId22"/>
    <p:sldId id="495" r:id="rId23"/>
    <p:sldId id="496" r:id="rId24"/>
    <p:sldId id="497" r:id="rId25"/>
    <p:sldId id="499" r:id="rId26"/>
    <p:sldId id="500" r:id="rId27"/>
    <p:sldId id="501" r:id="rId28"/>
    <p:sldId id="502" r:id="rId29"/>
    <p:sldId id="503" r:id="rId30"/>
    <p:sldId id="504" r:id="rId31"/>
    <p:sldId id="522" r:id="rId32"/>
    <p:sldId id="523" r:id="rId33"/>
    <p:sldId id="532" r:id="rId34"/>
    <p:sldId id="540" r:id="rId35"/>
    <p:sldId id="433" r:id="rId36"/>
    <p:sldId id="463" r:id="rId37"/>
    <p:sldId id="526" r:id="rId38"/>
    <p:sldId id="360" r:id="rId39"/>
  </p:sldIdLst>
  <p:sldSz cx="9144000" cy="5143500" type="screen16x9"/>
  <p:notesSz cx="6858000" cy="9144000"/>
  <p:defaultTextStyle>
    <a:defPPr>
      <a:defRPr lang="zh-CN"/>
    </a:defPPr>
    <a:lvl1pPr marL="0" algn="l" defTabSz="816610" rtl="0" eaLnBrk="1" latinLnBrk="0" hangingPunct="1">
      <a:defRPr sz="1600" kern="1200">
        <a:solidFill>
          <a:schemeClr val="tx1"/>
        </a:solidFill>
        <a:latin typeface="+mn-lt"/>
        <a:ea typeface="+mn-ea"/>
        <a:cs typeface="+mn-cs"/>
      </a:defRPr>
    </a:lvl1pPr>
    <a:lvl2pPr marL="408305" algn="l" defTabSz="816610" rtl="0" eaLnBrk="1" latinLnBrk="0" hangingPunct="1">
      <a:defRPr sz="1600" kern="1200">
        <a:solidFill>
          <a:schemeClr val="tx1"/>
        </a:solidFill>
        <a:latin typeface="+mn-lt"/>
        <a:ea typeface="+mn-ea"/>
        <a:cs typeface="+mn-cs"/>
      </a:defRPr>
    </a:lvl2pPr>
    <a:lvl3pPr marL="816610" algn="l" defTabSz="816610" rtl="0" eaLnBrk="1" latinLnBrk="0" hangingPunct="1">
      <a:defRPr sz="1600" kern="1200">
        <a:solidFill>
          <a:schemeClr val="tx1"/>
        </a:solidFill>
        <a:latin typeface="+mn-lt"/>
        <a:ea typeface="+mn-ea"/>
        <a:cs typeface="+mn-cs"/>
      </a:defRPr>
    </a:lvl3pPr>
    <a:lvl4pPr marL="1224280" algn="l" defTabSz="816610" rtl="0" eaLnBrk="1" latinLnBrk="0" hangingPunct="1">
      <a:defRPr sz="1600" kern="1200">
        <a:solidFill>
          <a:schemeClr val="tx1"/>
        </a:solidFill>
        <a:latin typeface="+mn-lt"/>
        <a:ea typeface="+mn-ea"/>
        <a:cs typeface="+mn-cs"/>
      </a:defRPr>
    </a:lvl4pPr>
    <a:lvl5pPr marL="1632585" algn="l" defTabSz="816610" rtl="0" eaLnBrk="1" latinLnBrk="0" hangingPunct="1">
      <a:defRPr sz="1600" kern="1200">
        <a:solidFill>
          <a:schemeClr val="tx1"/>
        </a:solidFill>
        <a:latin typeface="+mn-lt"/>
        <a:ea typeface="+mn-ea"/>
        <a:cs typeface="+mn-cs"/>
      </a:defRPr>
    </a:lvl5pPr>
    <a:lvl6pPr marL="2040890" algn="l" defTabSz="816610" rtl="0" eaLnBrk="1" latinLnBrk="0" hangingPunct="1">
      <a:defRPr sz="1600" kern="1200">
        <a:solidFill>
          <a:schemeClr val="tx1"/>
        </a:solidFill>
        <a:latin typeface="+mn-lt"/>
        <a:ea typeface="+mn-ea"/>
        <a:cs typeface="+mn-cs"/>
      </a:defRPr>
    </a:lvl6pPr>
    <a:lvl7pPr marL="2449195" algn="l" defTabSz="816610" rtl="0" eaLnBrk="1" latinLnBrk="0" hangingPunct="1">
      <a:defRPr sz="1600" kern="1200">
        <a:solidFill>
          <a:schemeClr val="tx1"/>
        </a:solidFill>
        <a:latin typeface="+mn-lt"/>
        <a:ea typeface="+mn-ea"/>
        <a:cs typeface="+mn-cs"/>
      </a:defRPr>
    </a:lvl7pPr>
    <a:lvl8pPr marL="2857500" algn="l" defTabSz="816610" rtl="0" eaLnBrk="1" latinLnBrk="0" hangingPunct="1">
      <a:defRPr sz="1600" kern="1200">
        <a:solidFill>
          <a:schemeClr val="tx1"/>
        </a:solidFill>
        <a:latin typeface="+mn-lt"/>
        <a:ea typeface="+mn-ea"/>
        <a:cs typeface="+mn-cs"/>
      </a:defRPr>
    </a:lvl8pPr>
    <a:lvl9pPr marL="3265805" algn="l" defTabSz="816610" rtl="0" eaLnBrk="1" latinLnBrk="0" hangingPunct="1">
      <a:defRPr sz="16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1B1"/>
    <a:srgbClr val="0079C3"/>
    <a:srgbClr val="3399FF"/>
    <a:srgbClr val="E60012"/>
    <a:srgbClr val="D80B18"/>
    <a:srgbClr val="CC0000"/>
    <a:srgbClr val="00285E"/>
    <a:srgbClr val="D70C19"/>
    <a:srgbClr val="00744B"/>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88589" autoAdjust="0"/>
  </p:normalViewPr>
  <p:slideViewPr>
    <p:cSldViewPr>
      <p:cViewPr>
        <p:scale>
          <a:sx n="80" d="100"/>
          <a:sy n="80" d="100"/>
        </p:scale>
        <p:origin x="-2430" y="-882"/>
      </p:cViewPr>
      <p:guideLst>
        <p:guide orient="horz" pos="1620"/>
        <p:guide orient="horz" pos="2164"/>
        <p:guide pos="28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83" d="100"/>
          <a:sy n="83" d="100"/>
        </p:scale>
        <p:origin x="-3816" y="-96"/>
      </p:cViewPr>
      <p:guideLst>
        <p:guide orient="horz" pos="2880"/>
        <p:guide pos="2165"/>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4" Type="http://schemas.openxmlformats.org/officeDocument/2006/relationships/commentAuthors" Target="commentAuthors.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handoutMaster" Target="handoutMasters/handoutMaster1.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1-03-27T15:01:08.334"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D1C15E6-6BD2-4E4B-B1D4-218C26E1B228}"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55EDCA-2189-4435-B38B-6F3C2C044356}"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17430C-5A66-4BD0-A971-34190B6C601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AC173A-3DA8-4893-B28A-1E15F55C330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pPr eaLnBrk="1" hangingPunct="1">
              <a:spcBef>
                <a:spcPct val="0"/>
              </a:spcBef>
              <a:buFont typeface="Wingdings" panose="05000000000000000000" pitchFamily="2" charset="2"/>
              <a:buNone/>
            </a:pPr>
            <a:endParaRPr lang="zh-CN" altLang="zh-CN" sz="900" b="1" dirty="0" smtClean="0"/>
          </a:p>
        </p:txBody>
      </p:sp>
      <p:sp>
        <p:nvSpPr>
          <p:cNvPr id="4" name="灯片编号占位符 3"/>
          <p:cNvSpPr>
            <a:spLocks noGrp="1"/>
          </p:cNvSpPr>
          <p:nvPr>
            <p:ph type="sldNum" sz="quarter" idx="10"/>
          </p:nvPr>
        </p:nvSpPr>
        <p:spPr/>
        <p:txBody>
          <a:bodyPr/>
          <a:lstStyle/>
          <a:p>
            <a:fld id="{74AC173A-3DA8-4893-B28A-1E15F55C330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transition spd="slow" advClick="0" advTm="0">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spTree>
  </p:cSld>
  <p:clrMapOvr>
    <a:masterClrMapping/>
  </p:clrMapOvr>
  <p:transition spd="slow" advClick="0" advTm="0">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0_两栏内容">
    <p:spTree>
      <p:nvGrpSpPr>
        <p:cNvPr id="1" name=""/>
        <p:cNvGrpSpPr/>
        <p:nvPr/>
      </p:nvGrpSpPr>
      <p:grpSpPr>
        <a:xfrm>
          <a:off x="0" y="0"/>
          <a:ext cx="0" cy="0"/>
          <a:chOff x="0" y="0"/>
          <a:chExt cx="0" cy="0"/>
        </a:xfrm>
      </p:grpSpPr>
      <p:cxnSp>
        <p:nvCxnSpPr>
          <p:cNvPr id="29" name="直接连接符 28"/>
          <p:cNvCxnSpPr/>
          <p:nvPr userDrawn="1"/>
        </p:nvCxnSpPr>
        <p:spPr>
          <a:xfrm>
            <a:off x="844119" y="681056"/>
            <a:ext cx="7859288" cy="0"/>
          </a:xfrm>
          <a:prstGeom prst="line">
            <a:avLst/>
          </a:prstGeom>
          <a:noFill/>
          <a:ln w="9525" cap="flat" cmpd="sng" algn="ctr">
            <a:solidFill>
              <a:sysClr val="window" lastClr="FFFFFF">
                <a:lumMod val="65000"/>
              </a:sysClr>
            </a:solidFill>
            <a:prstDash val="solid"/>
          </a:ln>
          <a:effectLst/>
        </p:spPr>
      </p:cxnSp>
      <p:sp>
        <p:nvSpPr>
          <p:cNvPr id="30" name="标题 1"/>
          <p:cNvSpPr>
            <a:spLocks noGrp="1"/>
          </p:cNvSpPr>
          <p:nvPr>
            <p:ph type="title" hasCustomPrompt="1"/>
          </p:nvPr>
        </p:nvSpPr>
        <p:spPr>
          <a:xfrm>
            <a:off x="844119" y="195486"/>
            <a:ext cx="3465326" cy="439681"/>
          </a:xfrm>
          <a:prstGeom prst="rect">
            <a:avLst/>
          </a:prstGeom>
        </p:spPr>
        <p:txBody>
          <a:bodyPr lIns="86383" tIns="43192" rIns="86383" bIns="43192"/>
          <a:lstStyle>
            <a:lvl1pPr algn="l">
              <a:defRPr lang="zh-CN" altLang="en-US" sz="2100" b="1" dirty="0">
                <a:solidFill>
                  <a:srgbClr val="D80B18"/>
                </a:solidFill>
                <a:latin typeface="微软雅黑" panose="020B0503020204020204" pitchFamily="34" charset="-122"/>
                <a:ea typeface="微软雅黑" panose="020B0503020204020204" pitchFamily="34" charset="-122"/>
              </a:defRPr>
            </a:lvl1pPr>
          </a:lstStyle>
          <a:p>
            <a:pPr marL="0" marR="0" lvl="0" indent="0" algn="l" defTabSz="914400" eaLnBrk="1" fontAlgn="auto" latinLnBrk="0" hangingPunct="1">
              <a:lnSpc>
                <a:spcPct val="100000"/>
              </a:lnSpc>
              <a:spcBef>
                <a:spcPts val="0"/>
              </a:spcBef>
              <a:spcAft>
                <a:spcPts val="0"/>
              </a:spcAft>
              <a:buClrTx/>
              <a:buSzTx/>
              <a:buFontTx/>
              <a:buNone/>
              <a:defRPr/>
            </a:pPr>
            <a:r>
              <a:rPr kumimoji="0" lang="zh-CN" altLang="en-US" sz="2100" b="1" i="0" u="none" strike="noStrike" kern="0" cap="none" spc="0" normalizeH="0" baseline="0" noProof="0" dirty="0" smtClean="0">
                <a:ln>
                  <a:noFill/>
                </a:ln>
                <a:solidFill>
                  <a:srgbClr val="005DA2"/>
                </a:solidFill>
                <a:effectLst/>
                <a:uLnTx/>
                <a:uFillTx/>
                <a:latin typeface="微软雅黑" panose="020B0503020204020204" pitchFamily="34" charset="-122"/>
                <a:ea typeface="微软雅黑" panose="020B0503020204020204" pitchFamily="34" charset="-122"/>
              </a:rPr>
              <a:t>单击此处编辑内容</a:t>
            </a:r>
            <a:endParaRPr kumimoji="0" lang="zh-CN" altLang="en-US" sz="2100" b="1" i="0" u="none" strike="noStrike" kern="0" cap="none" spc="0" normalizeH="0" baseline="0" noProof="0" dirty="0">
              <a:ln>
                <a:noFill/>
              </a:ln>
              <a:solidFill>
                <a:srgbClr val="005DA2"/>
              </a:solidFill>
              <a:effectLst/>
              <a:uLnTx/>
              <a:uFillTx/>
              <a:latin typeface="微软雅黑" panose="020B0503020204020204" pitchFamily="34" charset="-122"/>
              <a:ea typeface="微软雅黑" panose="020B0503020204020204" pitchFamily="34" charset="-122"/>
            </a:endParaRPr>
          </a:p>
        </p:txBody>
      </p:sp>
      <p:sp>
        <p:nvSpPr>
          <p:cNvPr id="35" name="矩形 34"/>
          <p:cNvSpPr/>
          <p:nvPr userDrawn="1"/>
        </p:nvSpPr>
        <p:spPr>
          <a:xfrm>
            <a:off x="0" y="4972050"/>
            <a:ext cx="1124712" cy="171450"/>
          </a:xfrm>
          <a:prstGeom prst="rect">
            <a:avLst/>
          </a:prstGeom>
          <a:solidFill>
            <a:sysClr val="windowText" lastClr="000000">
              <a:lumMod val="75000"/>
              <a:lumOff val="25000"/>
            </a:sysClr>
          </a:solidFill>
          <a:ln w="12700" cap="flat" cmpd="sng" algn="ctr">
            <a:noFill/>
            <a:prstDash val="solid"/>
            <a:miter lim="800000"/>
          </a:ln>
          <a:effectLst/>
        </p:spPr>
        <p:txBody>
          <a:bodyPr lIns="68580" tIns="34290" rIns="68580" bIns="34290"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ysClr val="window" lastClr="FFFFFF"/>
              </a:solidFill>
              <a:effectLst/>
              <a:uLnTx/>
              <a:uFillTx/>
              <a:latin typeface="Calibri" panose="020F0502020204030204"/>
              <a:ea typeface="Microsoft YaHei UI" panose="020B0503020204020204" pitchFamily="34" charset="-122"/>
              <a:cs typeface="+mn-cs"/>
            </a:endParaRPr>
          </a:p>
        </p:txBody>
      </p:sp>
      <p:sp>
        <p:nvSpPr>
          <p:cNvPr id="36" name="矩形 35"/>
          <p:cNvSpPr/>
          <p:nvPr userDrawn="1"/>
        </p:nvSpPr>
        <p:spPr>
          <a:xfrm>
            <a:off x="1207008" y="4972050"/>
            <a:ext cx="7936992" cy="171450"/>
          </a:xfrm>
          <a:prstGeom prst="rect">
            <a:avLst/>
          </a:prstGeom>
          <a:solidFill>
            <a:srgbClr val="0079C3"/>
          </a:solidFill>
          <a:ln w="12700" cap="flat" cmpd="sng" algn="ctr">
            <a:noFill/>
            <a:prstDash val="solid"/>
            <a:miter lim="800000"/>
          </a:ln>
          <a:effectLst/>
        </p:spPr>
        <p:txBody>
          <a:bodyPr lIns="68580" tIns="34290" rIns="68580" bIns="34290"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srgbClr val="5B9BD5">
                  <a:lumMod val="75000"/>
                </a:srgbClr>
              </a:solidFill>
              <a:effectLst/>
              <a:uLnTx/>
              <a:uFillTx/>
              <a:latin typeface="Calibri" panose="020F0502020204030204"/>
              <a:ea typeface="Microsoft YaHei UI" panose="020B0503020204020204" pitchFamily="34" charset="-122"/>
              <a:cs typeface="+mn-cs"/>
            </a:endParaRPr>
          </a:p>
        </p:txBody>
      </p:sp>
      <p:sp>
        <p:nvSpPr>
          <p:cNvPr id="37" name="TextBox 15"/>
          <p:cNvSpPr txBox="1"/>
          <p:nvPr userDrawn="1"/>
        </p:nvSpPr>
        <p:spPr>
          <a:xfrm>
            <a:off x="8504867" y="4946386"/>
            <a:ext cx="340825" cy="221197"/>
          </a:xfrm>
          <a:prstGeom prst="rect">
            <a:avLst/>
          </a:prstGeom>
          <a:noFill/>
        </p:spPr>
        <p:txBody>
          <a:bodyPr wrap="square" lIns="51419" tIns="25709" rIns="51419" bIns="25709"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fld id="{2EEF1883-7A0E-4F66-9932-E581691AD397}" type="slidenum">
              <a:rPr kumimoji="0" lang="zh-CN" altLang="en-US" sz="1100" b="0" i="0" u="none" strike="noStrike" kern="0" cap="none" spc="0" normalizeH="0" baseline="0" noProof="0" smtClean="0">
                <a:ln>
                  <a:noFill/>
                </a:ln>
                <a:solidFill>
                  <a:sysClr val="window" lastClr="FFFFFF"/>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rPr>
            </a:fld>
            <a:r>
              <a:rPr kumimoji="0" lang="zh-CN" altLang="en-US" sz="1100" b="0" i="0" u="none" strike="noStrike" kern="0" cap="none" spc="0" normalizeH="0" baseline="0" noProof="0" dirty="0" smtClean="0">
                <a:ln>
                  <a:noFill/>
                </a:ln>
                <a:solidFill>
                  <a:sysClr val="window" lastClr="FFFFFF"/>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rPr>
              <a:t> </a:t>
            </a:r>
            <a:endParaRPr kumimoji="0" lang="zh-CN" altLang="en-US" sz="1100" b="0" i="0" u="none" strike="noStrike" kern="0" cap="none" spc="0" normalizeH="0" baseline="0" noProof="0" dirty="0">
              <a:ln>
                <a:noFill/>
              </a:ln>
              <a:solidFill>
                <a:sysClr val="window" lastClr="FFFFFF"/>
              </a:solidFill>
              <a:effectLst/>
              <a:uLnTx/>
              <a:uFillTx/>
              <a:latin typeface="Arial Unicode MS" panose="020B0604020202020204" pitchFamily="34" charset="-122"/>
              <a:ea typeface="Arial Unicode MS" panose="020B0604020202020204" pitchFamily="34" charset="-122"/>
              <a:cs typeface="Arial Unicode MS" panose="020B0604020202020204" pitchFamily="34" charset="-122"/>
            </a:endParaRPr>
          </a:p>
        </p:txBody>
      </p:sp>
      <p:sp>
        <p:nvSpPr>
          <p:cNvPr id="38" name="等腰三角形 37"/>
          <p:cNvSpPr/>
          <p:nvPr userDrawn="1"/>
        </p:nvSpPr>
        <p:spPr>
          <a:xfrm rot="5400000">
            <a:off x="8874149" y="5006188"/>
            <a:ext cx="120015" cy="103461"/>
          </a:xfrm>
          <a:prstGeom prst="triangle">
            <a:avLst/>
          </a:prstGeom>
          <a:solidFill>
            <a:sysClr val="window" lastClr="FFFFFF"/>
          </a:solidFill>
          <a:ln w="12700" cap="flat" cmpd="sng" algn="ctr">
            <a:noFill/>
            <a:prstDash val="solid"/>
            <a:miter lim="800000"/>
          </a:ln>
          <a:effectLst/>
        </p:spPr>
        <p:txBody>
          <a:bodyPr lIns="68580" tIns="34290" rIns="68580" bIns="34290"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 lastClr="FFFFFF"/>
              </a:solidFill>
              <a:effectLst/>
              <a:uLnTx/>
              <a:uFillTx/>
              <a:latin typeface="Calibri" panose="020F0502020204030204"/>
              <a:ea typeface="宋体" panose="02010600030101010101" pitchFamily="2" charset="-122"/>
              <a:cs typeface="+mn-cs"/>
            </a:endParaRPr>
          </a:p>
        </p:txBody>
      </p:sp>
      <p:sp>
        <p:nvSpPr>
          <p:cNvPr id="39" name="等腰三角形 38"/>
          <p:cNvSpPr/>
          <p:nvPr userDrawn="1"/>
        </p:nvSpPr>
        <p:spPr>
          <a:xfrm rot="16200000">
            <a:off x="8324998" y="5006189"/>
            <a:ext cx="120015" cy="103461"/>
          </a:xfrm>
          <a:prstGeom prst="triangle">
            <a:avLst/>
          </a:prstGeom>
          <a:solidFill>
            <a:sysClr val="window" lastClr="FFFFFF"/>
          </a:solidFill>
          <a:ln w="12700" cap="flat" cmpd="sng" algn="ctr">
            <a:noFill/>
            <a:prstDash val="solid"/>
            <a:miter lim="800000"/>
          </a:ln>
          <a:effectLst/>
        </p:spPr>
        <p:txBody>
          <a:bodyPr lIns="68580" tIns="34290" rIns="68580" bIns="34290"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 lastClr="FFFFFF"/>
              </a:solidFill>
              <a:effectLst/>
              <a:uLnTx/>
              <a:uFillTx/>
              <a:latin typeface="Calibri" panose="020F0502020204030204"/>
              <a:ea typeface="宋体" panose="02010600030101010101" pitchFamily="2" charset="-122"/>
              <a:cs typeface="+mn-cs"/>
            </a:endParaRPr>
          </a:p>
        </p:txBody>
      </p:sp>
      <p:sp>
        <p:nvSpPr>
          <p:cNvPr id="43" name="矩形 42"/>
          <p:cNvSpPr/>
          <p:nvPr userDrawn="1"/>
        </p:nvSpPr>
        <p:spPr>
          <a:xfrm>
            <a:off x="338640" y="267494"/>
            <a:ext cx="338640" cy="342895"/>
          </a:xfrm>
          <a:prstGeom prst="rect">
            <a:avLst/>
          </a:prstGeom>
          <a:noFill/>
          <a:ln w="25400" cap="sq" cmpd="sng" algn="ctr">
            <a:solidFill>
              <a:srgbClr val="0079C3"/>
            </a:solidFill>
            <a:prstDash val="solid"/>
            <a:miter lim="800000"/>
          </a:ln>
          <a:effectLst/>
        </p:spPr>
        <p:txBody>
          <a:bodyPr lIns="86383" tIns="43192" rIns="86383" bIns="43192"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Arial" panose="020B0604020202020204"/>
              <a:ea typeface="微软雅黑" panose="020B0503020204020204" pitchFamily="34" charset="-122"/>
              <a:cs typeface="+mn-cs"/>
            </a:endParaRPr>
          </a:p>
        </p:txBody>
      </p:sp>
      <p:sp>
        <p:nvSpPr>
          <p:cNvPr id="44" name="矩形 43"/>
          <p:cNvSpPr/>
          <p:nvPr userDrawn="1"/>
        </p:nvSpPr>
        <p:spPr>
          <a:xfrm>
            <a:off x="503379" y="407524"/>
            <a:ext cx="273011" cy="276442"/>
          </a:xfrm>
          <a:prstGeom prst="rect">
            <a:avLst/>
          </a:prstGeom>
          <a:solidFill>
            <a:srgbClr val="0079C3"/>
          </a:solidFill>
          <a:ln w="25400" cap="flat" cmpd="sng" algn="ctr">
            <a:noFill/>
            <a:prstDash val="solid"/>
          </a:ln>
          <a:effectLst/>
        </p:spPr>
        <p:txBody>
          <a:bodyPr lIns="86383" tIns="43192" rIns="86383" bIns="43192"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Arial" panose="020B0604020202020204"/>
              <a:ea typeface="微软雅黑" panose="020B0503020204020204" pitchFamily="34" charset="-122"/>
              <a:cs typeface="+mn-cs"/>
            </a:endParaRPr>
          </a:p>
        </p:txBody>
      </p:sp>
      <p:pic>
        <p:nvPicPr>
          <p:cNvPr id="12" name="Picture 5" descr="C:\Users\a\Desktop\协会LOGO2PNG(1).png"/>
          <p:cNvPicPr>
            <a:picLocks noChangeAspect="1" noChangeArrowheads="1"/>
          </p:cNvPicPr>
          <p:nvPr userDrawn="1"/>
        </p:nvPicPr>
        <p:blipFill>
          <a:blip r:embed="rId2" cstate="print"/>
          <a:srcRect/>
          <a:stretch>
            <a:fillRect/>
          </a:stretch>
        </p:blipFill>
        <p:spPr bwMode="auto">
          <a:xfrm>
            <a:off x="7092280" y="157790"/>
            <a:ext cx="432048" cy="443110"/>
          </a:xfrm>
          <a:prstGeom prst="rect">
            <a:avLst/>
          </a:prstGeom>
          <a:noFill/>
        </p:spPr>
      </p:pic>
      <p:sp>
        <p:nvSpPr>
          <p:cNvPr id="13" name="TextBox 12"/>
          <p:cNvSpPr txBox="1"/>
          <p:nvPr userDrawn="1"/>
        </p:nvSpPr>
        <p:spPr>
          <a:xfrm>
            <a:off x="7524328" y="186071"/>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Tree>
  </p:cSld>
  <p:clrMapOvr>
    <a:masterClrMapping/>
  </p:clrMapOvr>
  <p:transition spd="slow" advClick="0" advTm="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left)">
                                      <p:cBhvr>
                                        <p:cTn id="7" dur="300"/>
                                        <p:tgtEl>
                                          <p:spTgt spid="29"/>
                                        </p:tgtEl>
                                      </p:cBhvr>
                                    </p:animEffect>
                                  </p:childTnLst>
                                </p:cTn>
                              </p:par>
                            </p:childTnLst>
                          </p:cTn>
                        </p:par>
                        <p:par>
                          <p:cTn id="8" fill="hold">
                            <p:stCondLst>
                              <p:cond delay="500"/>
                            </p:stCondLst>
                            <p:childTnLst>
                              <p:par>
                                <p:cTn id="9" presetID="41" presetClass="entr" presetSubtype="0" fill="hold" grpId="0" nodeType="afterEffect">
                                  <p:stCondLst>
                                    <p:cond delay="0"/>
                                  </p:stCondLst>
                                  <p:iterate type="lt">
                                    <p:tmPct val="5714"/>
                                  </p:iterate>
                                  <p:childTnLst>
                                    <p:set>
                                      <p:cBhvr>
                                        <p:cTn id="10" dur="1" fill="hold">
                                          <p:stCondLst>
                                            <p:cond delay="0"/>
                                          </p:stCondLst>
                                        </p:cTn>
                                        <p:tgtEl>
                                          <p:spTgt spid="30"/>
                                        </p:tgtEl>
                                        <p:attrNameLst>
                                          <p:attrName>style.visibility</p:attrName>
                                        </p:attrNameLst>
                                      </p:cBhvr>
                                      <p:to>
                                        <p:strVal val="visible"/>
                                      </p:to>
                                    </p:set>
                                    <p:anim calcmode="lin" valueType="num">
                                      <p:cBhvr>
                                        <p:cTn id="11" dur="450" fill="hold"/>
                                        <p:tgtEl>
                                          <p:spTgt spid="30"/>
                                        </p:tgtEl>
                                        <p:attrNameLst>
                                          <p:attrName>ppt_x</p:attrName>
                                        </p:attrNameLst>
                                      </p:cBhvr>
                                      <p:tavLst>
                                        <p:tav tm="0">
                                          <p:val>
                                            <p:strVal val="#ppt_x"/>
                                          </p:val>
                                        </p:tav>
                                        <p:tav tm="50000">
                                          <p:val>
                                            <p:strVal val="#ppt_x+.1"/>
                                          </p:val>
                                        </p:tav>
                                        <p:tav tm="100000">
                                          <p:val>
                                            <p:strVal val="#ppt_x"/>
                                          </p:val>
                                        </p:tav>
                                      </p:tavLst>
                                    </p:anim>
                                    <p:anim calcmode="lin" valueType="num">
                                      <p:cBhvr>
                                        <p:cTn id="12" dur="450" fill="hold"/>
                                        <p:tgtEl>
                                          <p:spTgt spid="30"/>
                                        </p:tgtEl>
                                        <p:attrNameLst>
                                          <p:attrName>ppt_y</p:attrName>
                                        </p:attrNameLst>
                                      </p:cBhvr>
                                      <p:tavLst>
                                        <p:tav tm="0">
                                          <p:val>
                                            <p:strVal val="#ppt_y"/>
                                          </p:val>
                                        </p:tav>
                                        <p:tav tm="100000">
                                          <p:val>
                                            <p:strVal val="#ppt_y"/>
                                          </p:val>
                                        </p:tav>
                                      </p:tavLst>
                                    </p:anim>
                                    <p:anim calcmode="lin" valueType="num">
                                      <p:cBhvr>
                                        <p:cTn id="13" dur="450" fill="hold"/>
                                        <p:tgtEl>
                                          <p:spTgt spid="30"/>
                                        </p:tgtEl>
                                        <p:attrNameLst>
                                          <p:attrName>ppt_h</p:attrName>
                                        </p:attrNameLst>
                                      </p:cBhvr>
                                      <p:tavLst>
                                        <p:tav tm="0">
                                          <p:val>
                                            <p:strVal val="#ppt_h/10"/>
                                          </p:val>
                                        </p:tav>
                                        <p:tav tm="50000">
                                          <p:val>
                                            <p:strVal val="#ppt_h+.01"/>
                                          </p:val>
                                        </p:tav>
                                        <p:tav tm="100000">
                                          <p:val>
                                            <p:strVal val="#ppt_h"/>
                                          </p:val>
                                        </p:tav>
                                      </p:tavLst>
                                    </p:anim>
                                    <p:anim calcmode="lin" valueType="num">
                                      <p:cBhvr>
                                        <p:cTn id="14" dur="450" fill="hold"/>
                                        <p:tgtEl>
                                          <p:spTgt spid="30"/>
                                        </p:tgtEl>
                                        <p:attrNameLst>
                                          <p:attrName>ppt_w</p:attrName>
                                        </p:attrNameLst>
                                      </p:cBhvr>
                                      <p:tavLst>
                                        <p:tav tm="0">
                                          <p:val>
                                            <p:strVal val="#ppt_w/10"/>
                                          </p:val>
                                        </p:tav>
                                        <p:tav tm="50000">
                                          <p:val>
                                            <p:strVal val="#ppt_w+.01"/>
                                          </p:val>
                                        </p:tav>
                                        <p:tav tm="100000">
                                          <p:val>
                                            <p:strVal val="#ppt_w"/>
                                          </p:val>
                                        </p:tav>
                                      </p:tavLst>
                                    </p:anim>
                                    <p:animEffect transition="in" filter="fade">
                                      <p:cBhvr>
                                        <p:cTn id="15" dur="450" tmFilter="0,0; .5, 1; 1, 1"/>
                                        <p:tgtEl>
                                          <p:spTgt spid="30"/>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43"/>
                                        </p:tgtEl>
                                        <p:attrNameLst>
                                          <p:attrName>style.visibility</p:attrName>
                                        </p:attrNameLst>
                                      </p:cBhvr>
                                      <p:to>
                                        <p:strVal val="visible"/>
                                      </p:to>
                                    </p:set>
                                    <p:anim calcmode="lin" valueType="num">
                                      <p:cBhvr>
                                        <p:cTn id="20" dur="300" fill="hold"/>
                                        <p:tgtEl>
                                          <p:spTgt spid="43"/>
                                        </p:tgtEl>
                                        <p:attrNameLst>
                                          <p:attrName>ppt_w</p:attrName>
                                        </p:attrNameLst>
                                      </p:cBhvr>
                                      <p:tavLst>
                                        <p:tav tm="0">
                                          <p:val>
                                            <p:fltVal val="0"/>
                                          </p:val>
                                        </p:tav>
                                        <p:tav tm="100000">
                                          <p:val>
                                            <p:strVal val="#ppt_w"/>
                                          </p:val>
                                        </p:tav>
                                      </p:tavLst>
                                    </p:anim>
                                    <p:anim calcmode="lin" valueType="num">
                                      <p:cBhvr>
                                        <p:cTn id="21" dur="300" fill="hold"/>
                                        <p:tgtEl>
                                          <p:spTgt spid="43"/>
                                        </p:tgtEl>
                                        <p:attrNameLst>
                                          <p:attrName>ppt_h</p:attrName>
                                        </p:attrNameLst>
                                      </p:cBhvr>
                                      <p:tavLst>
                                        <p:tav tm="0">
                                          <p:val>
                                            <p:fltVal val="0"/>
                                          </p:val>
                                        </p:tav>
                                        <p:tav tm="100000">
                                          <p:val>
                                            <p:strVal val="#ppt_h"/>
                                          </p:val>
                                        </p:tav>
                                      </p:tavLst>
                                    </p:anim>
                                    <p:anim calcmode="lin" valueType="num">
                                      <p:cBhvr>
                                        <p:cTn id="22" dur="300" fill="hold"/>
                                        <p:tgtEl>
                                          <p:spTgt spid="43"/>
                                        </p:tgtEl>
                                        <p:attrNameLst>
                                          <p:attrName>style.rotation</p:attrName>
                                        </p:attrNameLst>
                                      </p:cBhvr>
                                      <p:tavLst>
                                        <p:tav tm="0">
                                          <p:val>
                                            <p:fltVal val="90"/>
                                          </p:val>
                                        </p:tav>
                                        <p:tav tm="100000">
                                          <p:val>
                                            <p:fltVal val="0"/>
                                          </p:val>
                                        </p:tav>
                                      </p:tavLst>
                                    </p:anim>
                                    <p:animEffect transition="in" filter="fade">
                                      <p:cBhvr>
                                        <p:cTn id="23" dur="300"/>
                                        <p:tgtEl>
                                          <p:spTgt spid="43"/>
                                        </p:tgtEl>
                                      </p:cBhvr>
                                    </p:animEffect>
                                  </p:childTnLst>
                                </p:cTn>
                              </p:par>
                              <p:par>
                                <p:cTn id="24" presetID="31" presetClass="entr" presetSubtype="0" fill="hold" grpId="0" nodeType="withEffect">
                                  <p:stCondLst>
                                    <p:cond delay="0"/>
                                  </p:stCondLst>
                                  <p:childTnLst>
                                    <p:set>
                                      <p:cBhvr>
                                        <p:cTn id="25" dur="1" fill="hold">
                                          <p:stCondLst>
                                            <p:cond delay="0"/>
                                          </p:stCondLst>
                                        </p:cTn>
                                        <p:tgtEl>
                                          <p:spTgt spid="44"/>
                                        </p:tgtEl>
                                        <p:attrNameLst>
                                          <p:attrName>style.visibility</p:attrName>
                                        </p:attrNameLst>
                                      </p:cBhvr>
                                      <p:to>
                                        <p:strVal val="visible"/>
                                      </p:to>
                                    </p:set>
                                    <p:anim calcmode="lin" valueType="num">
                                      <p:cBhvr>
                                        <p:cTn id="26" dur="300" fill="hold"/>
                                        <p:tgtEl>
                                          <p:spTgt spid="44"/>
                                        </p:tgtEl>
                                        <p:attrNameLst>
                                          <p:attrName>ppt_w</p:attrName>
                                        </p:attrNameLst>
                                      </p:cBhvr>
                                      <p:tavLst>
                                        <p:tav tm="0">
                                          <p:val>
                                            <p:fltVal val="0"/>
                                          </p:val>
                                        </p:tav>
                                        <p:tav tm="100000">
                                          <p:val>
                                            <p:strVal val="#ppt_w"/>
                                          </p:val>
                                        </p:tav>
                                      </p:tavLst>
                                    </p:anim>
                                    <p:anim calcmode="lin" valueType="num">
                                      <p:cBhvr>
                                        <p:cTn id="27" dur="300" fill="hold"/>
                                        <p:tgtEl>
                                          <p:spTgt spid="44"/>
                                        </p:tgtEl>
                                        <p:attrNameLst>
                                          <p:attrName>ppt_h</p:attrName>
                                        </p:attrNameLst>
                                      </p:cBhvr>
                                      <p:tavLst>
                                        <p:tav tm="0">
                                          <p:val>
                                            <p:fltVal val="0"/>
                                          </p:val>
                                        </p:tav>
                                        <p:tav tm="100000">
                                          <p:val>
                                            <p:strVal val="#ppt_h"/>
                                          </p:val>
                                        </p:tav>
                                      </p:tavLst>
                                    </p:anim>
                                    <p:anim calcmode="lin" valueType="num">
                                      <p:cBhvr>
                                        <p:cTn id="28" dur="300" fill="hold"/>
                                        <p:tgtEl>
                                          <p:spTgt spid="44"/>
                                        </p:tgtEl>
                                        <p:attrNameLst>
                                          <p:attrName>style.rotation</p:attrName>
                                        </p:attrNameLst>
                                      </p:cBhvr>
                                      <p:tavLst>
                                        <p:tav tm="0">
                                          <p:val>
                                            <p:fltVal val="90"/>
                                          </p:val>
                                        </p:tav>
                                        <p:tav tm="100000">
                                          <p:val>
                                            <p:fltVal val="0"/>
                                          </p:val>
                                        </p:tav>
                                      </p:tavLst>
                                    </p:anim>
                                    <p:animEffect transition="in" filter="fade">
                                      <p:cBhvr>
                                        <p:cTn id="29" dur="3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43" grpId="0" animBg="1"/>
      <p:bldP spid="44" grpId="0" animBg="1"/>
    </p:bldLst>
  </p:timing>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2.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060" y="0"/>
            <a:ext cx="9135879" cy="51435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advClick="0" advTm="0">
    <p:wipe/>
  </p:transition>
  <p:timing>
    <p:tnLst>
      <p:par>
        <p:cTn id="1" dur="indefinite" restart="never" nodeType="tmRoot"/>
      </p:par>
    </p:tnLst>
  </p:timing>
  <p:txStyles>
    <p:titleStyle>
      <a:lvl1pPr algn="ctr" defTabSz="816610" rtl="0" eaLnBrk="1" latinLnBrk="0" hangingPunct="1">
        <a:spcBef>
          <a:spcPct val="0"/>
        </a:spcBef>
        <a:buNone/>
        <a:defRPr sz="3900" kern="1200">
          <a:solidFill>
            <a:schemeClr val="tx1"/>
          </a:solidFill>
          <a:latin typeface="+mj-lt"/>
          <a:ea typeface="+mj-ea"/>
          <a:cs typeface="+mj-cs"/>
        </a:defRPr>
      </a:lvl1pPr>
    </p:titleStyle>
    <p:body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816610" rtl="0" eaLnBrk="1" latinLnBrk="0" hangingPunct="1">
        <a:defRPr sz="1600" kern="1200">
          <a:solidFill>
            <a:schemeClr val="tx1"/>
          </a:solidFill>
          <a:latin typeface="+mn-lt"/>
          <a:ea typeface="+mn-ea"/>
          <a:cs typeface="+mn-cs"/>
        </a:defRPr>
      </a:lvl1pPr>
      <a:lvl2pPr marL="408305" algn="l" defTabSz="816610" rtl="0" eaLnBrk="1" latinLnBrk="0" hangingPunct="1">
        <a:defRPr sz="1600" kern="1200">
          <a:solidFill>
            <a:schemeClr val="tx1"/>
          </a:solidFill>
          <a:latin typeface="+mn-lt"/>
          <a:ea typeface="+mn-ea"/>
          <a:cs typeface="+mn-cs"/>
        </a:defRPr>
      </a:lvl2pPr>
      <a:lvl3pPr marL="816610" algn="l" defTabSz="816610" rtl="0" eaLnBrk="1" latinLnBrk="0" hangingPunct="1">
        <a:defRPr sz="1600" kern="1200">
          <a:solidFill>
            <a:schemeClr val="tx1"/>
          </a:solidFill>
          <a:latin typeface="+mn-lt"/>
          <a:ea typeface="+mn-ea"/>
          <a:cs typeface="+mn-cs"/>
        </a:defRPr>
      </a:lvl3pPr>
      <a:lvl4pPr marL="1224280" algn="l" defTabSz="816610" rtl="0" eaLnBrk="1" latinLnBrk="0" hangingPunct="1">
        <a:defRPr sz="1600" kern="1200">
          <a:solidFill>
            <a:schemeClr val="tx1"/>
          </a:solidFill>
          <a:latin typeface="+mn-lt"/>
          <a:ea typeface="+mn-ea"/>
          <a:cs typeface="+mn-cs"/>
        </a:defRPr>
      </a:lvl4pPr>
      <a:lvl5pPr marL="1632585" algn="l" defTabSz="816610" rtl="0" eaLnBrk="1" latinLnBrk="0" hangingPunct="1">
        <a:defRPr sz="1600" kern="1200">
          <a:solidFill>
            <a:schemeClr val="tx1"/>
          </a:solidFill>
          <a:latin typeface="+mn-lt"/>
          <a:ea typeface="+mn-ea"/>
          <a:cs typeface="+mn-cs"/>
        </a:defRPr>
      </a:lvl5pPr>
      <a:lvl6pPr marL="2040890" algn="l" defTabSz="816610" rtl="0" eaLnBrk="1" latinLnBrk="0" hangingPunct="1">
        <a:defRPr sz="1600" kern="1200">
          <a:solidFill>
            <a:schemeClr val="tx1"/>
          </a:solidFill>
          <a:latin typeface="+mn-lt"/>
          <a:ea typeface="+mn-ea"/>
          <a:cs typeface="+mn-cs"/>
        </a:defRPr>
      </a:lvl6pPr>
      <a:lvl7pPr marL="2449195" algn="l" defTabSz="816610" rtl="0" eaLnBrk="1" latinLnBrk="0" hangingPunct="1">
        <a:defRPr sz="1600" kern="1200">
          <a:solidFill>
            <a:schemeClr val="tx1"/>
          </a:solidFill>
          <a:latin typeface="+mn-lt"/>
          <a:ea typeface="+mn-ea"/>
          <a:cs typeface="+mn-cs"/>
        </a:defRPr>
      </a:lvl7pPr>
      <a:lvl8pPr marL="2857500" algn="l" defTabSz="816610" rtl="0" eaLnBrk="1" latinLnBrk="0" hangingPunct="1">
        <a:defRPr sz="1600" kern="1200">
          <a:solidFill>
            <a:schemeClr val="tx1"/>
          </a:solidFill>
          <a:latin typeface="+mn-lt"/>
          <a:ea typeface="+mn-ea"/>
          <a:cs typeface="+mn-cs"/>
        </a:defRPr>
      </a:lvl8pPr>
      <a:lvl9pPr marL="3265805" algn="l" defTabSz="8166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16"/>
          <p:cNvSpPr/>
          <p:nvPr/>
        </p:nvSpPr>
        <p:spPr bwMode="auto">
          <a:xfrm>
            <a:off x="0" y="3368718"/>
            <a:ext cx="9144000" cy="1774782"/>
          </a:xfrm>
          <a:prstGeom prst="rect">
            <a:avLst/>
          </a:prstGeom>
          <a:solidFill>
            <a:srgbClr val="0079C3"/>
          </a:solidFill>
          <a:ln w="25400" cap="flat" cmpd="sng" algn="ctr">
            <a:noFill/>
            <a:prstDash val="solid"/>
          </a:ln>
          <a:effectLst/>
        </p:spPr>
        <p:txBody>
          <a:bodyPr lIns="68568" tIns="34285" rIns="68568" bIns="34285" anchor="ctr"/>
          <a:lstStyle/>
          <a:p>
            <a:pPr marL="0" marR="0" lvl="0" indent="0" algn="ctr" defTabSz="914400" eaLnBrk="0" fontAlgn="base" latinLnBrk="0" hangingPunct="0">
              <a:lnSpc>
                <a:spcPct val="100000"/>
              </a:lnSpc>
              <a:spcBef>
                <a:spcPct val="0"/>
              </a:spcBef>
              <a:spcAft>
                <a:spcPct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ea typeface="微软雅黑" panose="020B0503020204020204" pitchFamily="34" charset="-122"/>
            </a:endParaRPr>
          </a:p>
        </p:txBody>
      </p:sp>
      <p:sp>
        <p:nvSpPr>
          <p:cNvPr id="18" name="TextBox 17"/>
          <p:cNvSpPr txBox="1"/>
          <p:nvPr/>
        </p:nvSpPr>
        <p:spPr>
          <a:xfrm>
            <a:off x="755576" y="3627245"/>
            <a:ext cx="5874674" cy="490519"/>
          </a:xfrm>
          <a:prstGeom prst="rect">
            <a:avLst/>
          </a:prstGeom>
          <a:noFill/>
        </p:spPr>
        <p:txBody>
          <a:bodyPr wrap="square" rtlCol="0">
            <a:spAutoFit/>
          </a:bodyPr>
          <a:lstStyle/>
          <a:p>
            <a:pPr lvl="0" defTabSz="914400">
              <a:lnSpc>
                <a:spcPts val="3600"/>
              </a:lnSpc>
              <a:defRPr/>
            </a:pPr>
            <a:r>
              <a:rPr lang="en-US" altLang="zh-CN" sz="2400" b="1" kern="0" dirty="0">
                <a:solidFill>
                  <a:srgbClr val="FFC000"/>
                </a:solidFill>
                <a:latin typeface="方正小标宋简体" panose="02000000000000000000" pitchFamily="65" charset="-122"/>
                <a:ea typeface="方正小标宋简体" panose="02000000000000000000" pitchFamily="65" charset="-122"/>
              </a:rPr>
              <a:t>《</a:t>
            </a:r>
            <a:r>
              <a:rPr lang="zh-CN" altLang="en-US" sz="2400" b="1" kern="0" dirty="0">
                <a:solidFill>
                  <a:srgbClr val="FFC000"/>
                </a:solidFill>
                <a:latin typeface="方正小标宋简体" panose="02000000000000000000" pitchFamily="65" charset="-122"/>
                <a:ea typeface="方正小标宋简体" panose="02000000000000000000" pitchFamily="65" charset="-122"/>
              </a:rPr>
              <a:t>国家优质工程奖综合评价细则</a:t>
            </a:r>
            <a:r>
              <a:rPr lang="en-US" altLang="zh-CN" sz="2400" b="1" kern="0" dirty="0">
                <a:solidFill>
                  <a:srgbClr val="FFC000"/>
                </a:solidFill>
                <a:latin typeface="方正小标宋简体" panose="02000000000000000000" pitchFamily="65" charset="-122"/>
                <a:ea typeface="方正小标宋简体" panose="02000000000000000000" pitchFamily="65" charset="-122"/>
              </a:rPr>
              <a:t>》</a:t>
            </a:r>
            <a:r>
              <a:rPr lang="zh-CN" altLang="en-US" sz="2400" b="1" kern="0" dirty="0">
                <a:solidFill>
                  <a:srgbClr val="FFC000"/>
                </a:solidFill>
                <a:latin typeface="方正小标宋简体" panose="02000000000000000000" pitchFamily="65" charset="-122"/>
                <a:ea typeface="方正小标宋简体" panose="02000000000000000000" pitchFamily="65" charset="-122"/>
              </a:rPr>
              <a:t>（试行</a:t>
            </a:r>
            <a:r>
              <a:rPr lang="zh-CN" altLang="en-US" sz="2400" b="1" kern="0" dirty="0" smtClean="0">
                <a:solidFill>
                  <a:srgbClr val="FFC000"/>
                </a:solidFill>
                <a:latin typeface="方正小标宋简体" panose="02000000000000000000" pitchFamily="65" charset="-122"/>
                <a:ea typeface="方正小标宋简体" panose="02000000000000000000" pitchFamily="65" charset="-122"/>
              </a:rPr>
              <a:t>）</a:t>
            </a:r>
            <a:endParaRPr lang="en-US" altLang="zh-CN" sz="2400" b="1" kern="0" dirty="0" smtClean="0">
              <a:solidFill>
                <a:srgbClr val="FFC000"/>
              </a:solidFill>
              <a:latin typeface="方正小标宋简体" panose="02000000000000000000" pitchFamily="65" charset="-122"/>
              <a:ea typeface="方正小标宋简体" panose="02000000000000000000" pitchFamily="65" charset="-122"/>
            </a:endParaRPr>
          </a:p>
        </p:txBody>
      </p:sp>
      <p:sp>
        <p:nvSpPr>
          <p:cNvPr id="28" name="TextBox 27"/>
          <p:cNvSpPr txBox="1"/>
          <p:nvPr/>
        </p:nvSpPr>
        <p:spPr>
          <a:xfrm>
            <a:off x="2699792" y="4443958"/>
            <a:ext cx="3672408" cy="36830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1800" b="1" kern="0" dirty="0">
                <a:solidFill>
                  <a:schemeClr val="bg1"/>
                </a:solidFill>
                <a:latin typeface="黑体" panose="02010609060101010101" pitchFamily="49" charset="-122"/>
                <a:ea typeface="黑体" panose="02010609060101010101" pitchFamily="49" charset="-122"/>
              </a:rPr>
              <a:t>国家优质工程</a:t>
            </a:r>
            <a:r>
              <a:rPr lang="zh-CN" altLang="en-US" sz="1800" b="1" kern="0" dirty="0" smtClean="0">
                <a:solidFill>
                  <a:schemeClr val="bg1"/>
                </a:solidFill>
                <a:latin typeface="黑体" panose="02010609060101010101" pitchFamily="49" charset="-122"/>
                <a:ea typeface="黑体" panose="02010609060101010101" pitchFamily="49" charset="-122"/>
              </a:rPr>
              <a:t>奖评审专家  郑宝忠</a:t>
            </a:r>
            <a:endParaRPr kumimoji="0" lang="zh-CN" altLang="en-US" sz="1800" b="1" i="0" u="none" strike="noStrike" kern="0" cap="none" spc="0" normalizeH="0" baseline="0" noProof="0" dirty="0">
              <a:ln>
                <a:noFill/>
              </a:ln>
              <a:solidFill>
                <a:schemeClr val="bg1"/>
              </a:solidFill>
              <a:effectLst/>
              <a:uLnTx/>
              <a:uFillTx/>
              <a:latin typeface="黑体" panose="02010609060101010101" pitchFamily="49" charset="-122"/>
              <a:ea typeface="黑体" panose="02010609060101010101" pitchFamily="49" charset="-122"/>
            </a:endParaRPr>
          </a:p>
        </p:txBody>
      </p:sp>
      <p:sp>
        <p:nvSpPr>
          <p:cNvPr id="29" name="TextBox 28"/>
          <p:cNvSpPr txBox="1"/>
          <p:nvPr/>
        </p:nvSpPr>
        <p:spPr>
          <a:xfrm>
            <a:off x="6118505" y="206068"/>
            <a:ext cx="2797562" cy="461665"/>
          </a:xfrm>
          <a:prstGeom prst="rect">
            <a:avLst/>
          </a:prstGeom>
          <a:noFill/>
        </p:spPr>
        <p:txBody>
          <a:bodyPr wrap="none" rtlCol="0">
            <a:spAutoFit/>
          </a:bodyPr>
          <a:lstStyle/>
          <a:p>
            <a:pPr algn="ctr"/>
            <a:r>
              <a:rPr lang="zh-CN" altLang="en-US" sz="2400" b="1" dirty="0" smtClean="0">
                <a:solidFill>
                  <a:srgbClr val="0079C3"/>
                </a:solidFill>
                <a:latin typeface="华文隶书" panose="02010800040101010101" pitchFamily="2" charset="-122"/>
                <a:ea typeface="华文隶书" panose="02010800040101010101" pitchFamily="2" charset="-122"/>
              </a:rPr>
              <a:t>追求卓越  铸就经典</a:t>
            </a:r>
            <a:endParaRPr lang="zh-CN" altLang="en-US" sz="2400" b="1" dirty="0">
              <a:solidFill>
                <a:srgbClr val="0079C3"/>
              </a:solidFill>
              <a:latin typeface="华文隶书" panose="02010800040101010101" pitchFamily="2" charset="-122"/>
              <a:ea typeface="华文隶书" panose="02010800040101010101" pitchFamily="2" charset="-122"/>
            </a:endParaRPr>
          </a:p>
        </p:txBody>
      </p:sp>
      <p:pic>
        <p:nvPicPr>
          <p:cNvPr id="12" name="Picture 5" descr="C:\Users\a\Desktop\协会LOGO2PNG(1).png"/>
          <p:cNvPicPr>
            <a:picLocks noChangeAspect="1" noChangeArrowheads="1"/>
          </p:cNvPicPr>
          <p:nvPr/>
        </p:nvPicPr>
        <p:blipFill>
          <a:blip r:embed="rId1" cstate="print"/>
          <a:srcRect/>
          <a:stretch>
            <a:fillRect/>
          </a:stretch>
        </p:blipFill>
        <p:spPr bwMode="auto">
          <a:xfrm>
            <a:off x="539552" y="236916"/>
            <a:ext cx="432048" cy="443110"/>
          </a:xfrm>
          <a:prstGeom prst="rect">
            <a:avLst/>
          </a:prstGeom>
          <a:noFill/>
        </p:spPr>
      </p:pic>
      <p:sp>
        <p:nvSpPr>
          <p:cNvPr id="13" name="TextBox 12"/>
          <p:cNvSpPr txBox="1"/>
          <p:nvPr/>
        </p:nvSpPr>
        <p:spPr>
          <a:xfrm>
            <a:off x="971600" y="279916"/>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
        <p:nvSpPr>
          <p:cNvPr id="9" name="TextBox 8"/>
          <p:cNvSpPr txBox="1"/>
          <p:nvPr/>
        </p:nvSpPr>
        <p:spPr>
          <a:xfrm>
            <a:off x="6831953" y="3627245"/>
            <a:ext cx="1512168" cy="553085"/>
          </a:xfrm>
          <a:prstGeom prst="rect">
            <a:avLst/>
          </a:prstGeom>
          <a:noFill/>
        </p:spPr>
        <p:txBody>
          <a:bodyPr wrap="square" rtlCol="0">
            <a:spAutoFit/>
          </a:bodyPr>
          <a:lstStyle/>
          <a:p>
            <a:pPr lvl="0" defTabSz="914400">
              <a:lnSpc>
                <a:spcPts val="3600"/>
              </a:lnSpc>
              <a:defRPr/>
            </a:pPr>
            <a:r>
              <a:rPr lang="zh-CN" altLang="en-US" sz="3600" b="1" kern="0" dirty="0" smtClean="0">
                <a:solidFill>
                  <a:srgbClr val="FFC000"/>
                </a:solidFill>
                <a:latin typeface="方正小标宋简体" panose="02000000000000000000" pitchFamily="65" charset="-122"/>
                <a:ea typeface="方正小标宋简体" panose="02000000000000000000" pitchFamily="65" charset="-122"/>
              </a:rPr>
              <a:t>讲解</a:t>
            </a:r>
            <a:endParaRPr lang="zh-CN" altLang="en-US" sz="3600" b="1" kern="0" dirty="0" smtClean="0">
              <a:solidFill>
                <a:srgbClr val="FFC000"/>
              </a:solidFill>
              <a:latin typeface="方正小标宋简体" panose="02000000000000000000" pitchFamily="65" charset="-122"/>
              <a:ea typeface="方正小标宋简体" panose="02000000000000000000" pitchFamily="65" charset="-122"/>
            </a:endParaRPr>
          </a:p>
        </p:txBody>
      </p:sp>
      <p:pic>
        <p:nvPicPr>
          <p:cNvPr id="3074" name="Picture 2" descr="D:\4. 国家优质工程奖\17. 国优奖杯奖牌\_Q7A2228.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6178" t="5168" r="23102" b="3515"/>
          <a:stretch>
            <a:fillRect/>
          </a:stretch>
        </p:blipFill>
        <p:spPr bwMode="auto">
          <a:xfrm>
            <a:off x="3960027" y="236916"/>
            <a:ext cx="1044021" cy="313180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25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ppt_y"/>
                                          </p:val>
                                        </p:tav>
                                        <p:tav tm="100000">
                                          <p:val>
                                            <p:strVal val="#ppt_y"/>
                                          </p:val>
                                        </p:tav>
                                      </p:tavLst>
                                    </p:anim>
                                  </p:childTnLst>
                                </p:cTn>
                              </p:par>
                            </p:childTnLst>
                          </p:cTn>
                        </p:par>
                        <p:par>
                          <p:cTn id="9" fill="hold">
                            <p:stCondLst>
                              <p:cond delay="750"/>
                            </p:stCondLst>
                            <p:childTnLst>
                              <p:par>
                                <p:cTn id="10" presetID="41" presetClass="entr" presetSubtype="0" fill="hold" grpId="0" nodeType="afterEffect">
                                  <p:stCondLst>
                                    <p:cond delay="0"/>
                                  </p:stCondLst>
                                  <p:iterate type="lt">
                                    <p:tmPct val="10000"/>
                                  </p:iterate>
                                  <p:childTnLst>
                                    <p:set>
                                      <p:cBhvr>
                                        <p:cTn id="11" dur="1" fill="hold">
                                          <p:stCondLst>
                                            <p:cond delay="0"/>
                                          </p:stCondLst>
                                        </p:cTn>
                                        <p:tgtEl>
                                          <p:spTgt spid="18"/>
                                        </p:tgtEl>
                                        <p:attrNameLst>
                                          <p:attrName>style.visibility</p:attrName>
                                        </p:attrNameLst>
                                      </p:cBhvr>
                                      <p:to>
                                        <p:strVal val="visible"/>
                                      </p:to>
                                    </p:set>
                                    <p:anim calcmode="lin" valueType="num">
                                      <p:cBhvr>
                                        <p:cTn id="12" dur="500" fill="hold"/>
                                        <p:tgtEl>
                                          <p:spTgt spid="18"/>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18"/>
                                        </p:tgtEl>
                                        <p:attrNameLst>
                                          <p:attrName>ppt_y</p:attrName>
                                        </p:attrNameLst>
                                      </p:cBhvr>
                                      <p:tavLst>
                                        <p:tav tm="0">
                                          <p:val>
                                            <p:strVal val="#ppt_y"/>
                                          </p:val>
                                        </p:tav>
                                        <p:tav tm="100000">
                                          <p:val>
                                            <p:strVal val="#ppt_y"/>
                                          </p:val>
                                        </p:tav>
                                      </p:tavLst>
                                    </p:anim>
                                    <p:anim calcmode="lin" valueType="num">
                                      <p:cBhvr>
                                        <p:cTn id="14" dur="500" fill="hold"/>
                                        <p:tgtEl>
                                          <p:spTgt spid="18"/>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18"/>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18"/>
                                        </p:tgtEl>
                                      </p:cBhvr>
                                    </p:animEffect>
                                  </p:childTnLst>
                                </p:cTn>
                              </p:par>
                            </p:childTnLst>
                          </p:cTn>
                        </p:par>
                        <p:par>
                          <p:cTn id="17" fill="hold">
                            <p:stCondLst>
                              <p:cond delay="1399"/>
                            </p:stCondLst>
                            <p:childTnLst>
                              <p:par>
                                <p:cTn id="18" presetID="42" presetClass="entr" presetSubtype="0" fill="hold" grpId="0" nodeType="afterEffect">
                                  <p:stCondLst>
                                    <p:cond delay="0"/>
                                  </p:stCondLst>
                                  <p:childTnLst>
                                    <p:set>
                                      <p:cBhvr>
                                        <p:cTn id="19" dur="1" fill="hold">
                                          <p:stCondLst>
                                            <p:cond delay="0"/>
                                          </p:stCondLst>
                                        </p:cTn>
                                        <p:tgtEl>
                                          <p:spTgt spid="28"/>
                                        </p:tgtEl>
                                        <p:attrNameLst>
                                          <p:attrName>style.visibility</p:attrName>
                                        </p:attrNameLst>
                                      </p:cBhvr>
                                      <p:to>
                                        <p:strVal val="visible"/>
                                      </p:to>
                                    </p:set>
                                    <p:animEffect transition="in" filter="fade">
                                      <p:cBhvr>
                                        <p:cTn id="20" dur="1000"/>
                                        <p:tgtEl>
                                          <p:spTgt spid="28"/>
                                        </p:tgtEl>
                                      </p:cBhvr>
                                    </p:animEffect>
                                    <p:anim calcmode="lin" valueType="num">
                                      <p:cBhvr>
                                        <p:cTn id="21" dur="1000" fill="hold"/>
                                        <p:tgtEl>
                                          <p:spTgt spid="28"/>
                                        </p:tgtEl>
                                        <p:attrNameLst>
                                          <p:attrName>ppt_x</p:attrName>
                                        </p:attrNameLst>
                                      </p:cBhvr>
                                      <p:tavLst>
                                        <p:tav tm="0">
                                          <p:val>
                                            <p:strVal val="#ppt_x"/>
                                          </p:val>
                                        </p:tav>
                                        <p:tav tm="100000">
                                          <p:val>
                                            <p:strVal val="#ppt_x"/>
                                          </p:val>
                                        </p:tav>
                                      </p:tavLst>
                                    </p:anim>
                                    <p:anim calcmode="lin" valueType="num">
                                      <p:cBhvr>
                                        <p:cTn id="22" dur="1000" fill="hold"/>
                                        <p:tgtEl>
                                          <p:spTgt spid="28"/>
                                        </p:tgtEl>
                                        <p:attrNameLst>
                                          <p:attrName>ppt_y</p:attrName>
                                        </p:attrNameLst>
                                      </p:cBhvr>
                                      <p:tavLst>
                                        <p:tav tm="0">
                                          <p:val>
                                            <p:strVal val="#ppt_y+.1"/>
                                          </p:val>
                                        </p:tav>
                                        <p:tav tm="100000">
                                          <p:val>
                                            <p:strVal val="#ppt_y"/>
                                          </p:val>
                                        </p:tav>
                                      </p:tavLst>
                                    </p:anim>
                                  </p:childTnLst>
                                </p:cTn>
                              </p:par>
                            </p:childTnLst>
                          </p:cTn>
                        </p:par>
                        <p:par>
                          <p:cTn id="23" fill="hold">
                            <p:stCondLst>
                              <p:cond delay="2399"/>
                            </p:stCondLst>
                            <p:childTnLst>
                              <p:par>
                                <p:cTn id="24" presetID="2" presetClass="entr" presetSubtype="2" fill="hold" grpId="0" nodeType="afterEffect">
                                  <p:stCondLst>
                                    <p:cond delay="0"/>
                                  </p:stCondLst>
                                  <p:childTnLst>
                                    <p:set>
                                      <p:cBhvr>
                                        <p:cTn id="25" dur="1" fill="hold">
                                          <p:stCondLst>
                                            <p:cond delay="0"/>
                                          </p:stCondLst>
                                        </p:cTn>
                                        <p:tgtEl>
                                          <p:spTgt spid="29"/>
                                        </p:tgtEl>
                                        <p:attrNameLst>
                                          <p:attrName>style.visibility</p:attrName>
                                        </p:attrNameLst>
                                      </p:cBhvr>
                                      <p:to>
                                        <p:strVal val="visible"/>
                                      </p:to>
                                    </p:set>
                                    <p:anim calcmode="lin" valueType="num">
                                      <p:cBhvr additive="base">
                                        <p:cTn id="26" dur="500" fill="hold"/>
                                        <p:tgtEl>
                                          <p:spTgt spid="29"/>
                                        </p:tgtEl>
                                        <p:attrNameLst>
                                          <p:attrName>ppt_x</p:attrName>
                                        </p:attrNameLst>
                                      </p:cBhvr>
                                      <p:tavLst>
                                        <p:tav tm="0">
                                          <p:val>
                                            <p:strVal val="1+#ppt_w/2"/>
                                          </p:val>
                                        </p:tav>
                                        <p:tav tm="100000">
                                          <p:val>
                                            <p:strVal val="#ppt_x"/>
                                          </p:val>
                                        </p:tav>
                                      </p:tavLst>
                                    </p:anim>
                                    <p:anim calcmode="lin" valueType="num">
                                      <p:cBhvr additive="base">
                                        <p:cTn id="27" dur="500" fill="hold"/>
                                        <p:tgtEl>
                                          <p:spTgt spid="29"/>
                                        </p:tgtEl>
                                        <p:attrNameLst>
                                          <p:attrName>ppt_y</p:attrName>
                                        </p:attrNameLst>
                                      </p:cBhvr>
                                      <p:tavLst>
                                        <p:tav tm="0">
                                          <p:val>
                                            <p:strVal val="#ppt_y"/>
                                          </p:val>
                                        </p:tav>
                                        <p:tav tm="100000">
                                          <p:val>
                                            <p:strVal val="#ppt_y"/>
                                          </p:val>
                                        </p:tav>
                                      </p:tavLst>
                                    </p:anim>
                                  </p:childTnLst>
                                </p:cTn>
                              </p:par>
                            </p:childTnLst>
                          </p:cTn>
                        </p:par>
                        <p:par>
                          <p:cTn id="28" fill="hold">
                            <p:stCondLst>
                              <p:cond delay="2899"/>
                            </p:stCondLst>
                            <p:childTnLst>
                              <p:par>
                                <p:cTn id="29" presetID="41" presetClass="entr" presetSubtype="0" fill="hold" grpId="0" nodeType="afterEffect">
                                  <p:stCondLst>
                                    <p:cond delay="0"/>
                                  </p:stCondLst>
                                  <p:iterate type="lt">
                                    <p:tmPct val="10000"/>
                                  </p:iterate>
                                  <p:childTnLst>
                                    <p:set>
                                      <p:cBhvr>
                                        <p:cTn id="30" dur="1" fill="hold">
                                          <p:stCondLst>
                                            <p:cond delay="0"/>
                                          </p:stCondLst>
                                        </p:cTn>
                                        <p:tgtEl>
                                          <p:spTgt spid="9"/>
                                        </p:tgtEl>
                                        <p:attrNameLst>
                                          <p:attrName>style.visibility</p:attrName>
                                        </p:attrNameLst>
                                      </p:cBhvr>
                                      <p:to>
                                        <p:strVal val="visible"/>
                                      </p:to>
                                    </p:set>
                                    <p:anim calcmode="lin" valueType="num">
                                      <p:cBhvr>
                                        <p:cTn id="31"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9"/>
                                        </p:tgtEl>
                                        <p:attrNameLst>
                                          <p:attrName>ppt_y</p:attrName>
                                        </p:attrNameLst>
                                      </p:cBhvr>
                                      <p:tavLst>
                                        <p:tav tm="0">
                                          <p:val>
                                            <p:strVal val="#ppt_y"/>
                                          </p:val>
                                        </p:tav>
                                        <p:tav tm="100000">
                                          <p:val>
                                            <p:strVal val="#ppt_y"/>
                                          </p:val>
                                        </p:tav>
                                      </p:tavLst>
                                    </p:anim>
                                    <p:anim calcmode="lin" valueType="num">
                                      <p:cBhvr>
                                        <p:cTn id="33"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28" grpId="0"/>
      <p:bldP spid="29"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771525"/>
            <a:ext cx="8229600" cy="3757930"/>
          </a:xfrm>
          <a:prstGeom prst="rect">
            <a:avLst/>
          </a:prstGeom>
        </p:spPr>
        <p:txBody>
          <a:bodyPr>
            <a:normAutofit fontScale="92500" lnSpcReduction="1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40000"/>
              </a:lnSpc>
              <a:buNone/>
            </a:pPr>
            <a:r>
              <a:rPr lang="en-US" altLang="zh-CN" sz="1800" b="1" dirty="0" smtClean="0">
                <a:solidFill>
                  <a:srgbClr val="0070C0"/>
                </a:solidFill>
                <a:latin typeface="黑体" panose="02010609060101010101" pitchFamily="49" charset="-122"/>
                <a:ea typeface="黑体" panose="02010609060101010101" pitchFamily="49" charset="-122"/>
                <a:sym typeface="+mn-ea"/>
              </a:rPr>
              <a:t>    </a:t>
            </a:r>
            <a:r>
              <a:rPr lang="zh-CN" altLang="en-US" sz="1800" b="1" dirty="0" smtClean="0">
                <a:solidFill>
                  <a:srgbClr val="0070C0"/>
                </a:solidFill>
                <a:latin typeface="黑体" panose="02010609060101010101" pitchFamily="49" charset="-122"/>
                <a:ea typeface="黑体" panose="02010609060101010101" pitchFamily="49" charset="-122"/>
                <a:sym typeface="+mn-ea"/>
              </a:rPr>
              <a:t>二</a:t>
            </a:r>
            <a:r>
              <a:rPr lang="zh-CN" altLang="en-US" sz="2000" b="1" dirty="0" smtClean="0">
                <a:solidFill>
                  <a:srgbClr val="0070C0"/>
                </a:solidFill>
                <a:latin typeface="黑体" panose="02010609060101010101" pitchFamily="49" charset="-122"/>
                <a:ea typeface="黑体" panose="02010609060101010101" pitchFamily="49" charset="-122"/>
                <a:sym typeface="+mn-ea"/>
              </a:rPr>
              <a:t>、基本分和加分</a:t>
            </a:r>
            <a:endParaRPr lang="zh-CN" altLang="en-US" sz="1800" b="1" dirty="0" smtClean="0">
              <a:solidFill>
                <a:srgbClr val="0070C0"/>
              </a:solidFill>
              <a:latin typeface="黑体" panose="02010609060101010101" pitchFamily="49" charset="-122"/>
              <a:ea typeface="黑体" panose="02010609060101010101" pitchFamily="49" charset="-122"/>
              <a:sym typeface="+mn-ea"/>
            </a:endParaRPr>
          </a:p>
          <a:p>
            <a:pPr marL="0" indent="0" algn="just">
              <a:lnSpc>
                <a:spcPct val="140000"/>
              </a:lnSpc>
              <a:buNone/>
            </a:pPr>
            <a:r>
              <a:rPr lang="zh-CN" altLang="en-US" sz="1800" dirty="0">
                <a:solidFill>
                  <a:srgbClr val="0070C0"/>
                </a:solidFill>
                <a:latin typeface="黑体" panose="02010609060101010101" pitchFamily="49" charset="-122"/>
                <a:ea typeface="黑体" panose="02010609060101010101" pitchFamily="49" charset="-122"/>
                <a:sym typeface="+mn-ea"/>
              </a:rPr>
              <a:t>    一级指标中的</a:t>
            </a:r>
            <a:r>
              <a:rPr lang="zh-CN" altLang="en-US" sz="1800" b="1" dirty="0">
                <a:solidFill>
                  <a:srgbClr val="FF0000"/>
                </a:solidFill>
                <a:latin typeface="黑体" panose="02010609060101010101" pitchFamily="49" charset="-122"/>
                <a:ea typeface="黑体" panose="02010609060101010101" pitchFamily="49" charset="-122"/>
                <a:sym typeface="+mn-ea"/>
              </a:rPr>
              <a:t>实体质量只有标准分</a:t>
            </a:r>
            <a:r>
              <a:rPr lang="zh-CN" altLang="en-US" sz="1800" dirty="0">
                <a:solidFill>
                  <a:srgbClr val="0070C0"/>
                </a:solidFill>
                <a:latin typeface="黑体" panose="02010609060101010101" pitchFamily="49" charset="-122"/>
                <a:ea typeface="黑体" panose="02010609060101010101" pitchFamily="49" charset="-122"/>
                <a:sym typeface="+mn-ea"/>
              </a:rPr>
              <a:t>，没有设基本分和加分，该一级指标得分由现场复查组根据复查情况直接给出最终得分。</a:t>
            </a:r>
            <a:r>
              <a:rPr lang="zh-CN" altLang="en-US" sz="1800" b="1" dirty="0">
                <a:solidFill>
                  <a:srgbClr val="FF0000"/>
                </a:solidFill>
                <a:latin typeface="黑体" panose="02010609060101010101" pitchFamily="49" charset="-122"/>
                <a:ea typeface="黑体" panose="02010609060101010101" pitchFamily="49" charset="-122"/>
                <a:sym typeface="+mn-ea"/>
              </a:rPr>
              <a:t>其他五项一级指标</a:t>
            </a:r>
            <a:r>
              <a:rPr lang="zh-CN" altLang="en-US" sz="1800" dirty="0">
                <a:solidFill>
                  <a:srgbClr val="0070C0"/>
                </a:solidFill>
                <a:latin typeface="黑体" panose="02010609060101010101" pitchFamily="49" charset="-122"/>
                <a:ea typeface="黑体" panose="02010609060101010101" pitchFamily="49" charset="-122"/>
                <a:sym typeface="+mn-ea"/>
              </a:rPr>
              <a:t>分解为</a:t>
            </a:r>
            <a:r>
              <a:rPr lang="en-US" altLang="zh-CN" sz="1800" dirty="0">
                <a:solidFill>
                  <a:srgbClr val="0070C0"/>
                </a:solidFill>
                <a:latin typeface="黑体" panose="02010609060101010101" pitchFamily="49" charset="-122"/>
                <a:ea typeface="黑体" panose="02010609060101010101" pitchFamily="49" charset="-122"/>
                <a:sym typeface="+mn-ea"/>
              </a:rPr>
              <a:t>28</a:t>
            </a:r>
            <a:r>
              <a:rPr lang="zh-CN" altLang="en-US" sz="1800" dirty="0" smtClean="0">
                <a:solidFill>
                  <a:srgbClr val="0070C0"/>
                </a:solidFill>
                <a:latin typeface="黑体" panose="02010609060101010101" pitchFamily="49" charset="-122"/>
                <a:ea typeface="黑体" panose="02010609060101010101" pitchFamily="49" charset="-122"/>
                <a:sym typeface="+mn-ea"/>
              </a:rPr>
              <a:t>项评分指标</a:t>
            </a:r>
            <a:r>
              <a:rPr lang="zh-CN" altLang="en-US" sz="1800" dirty="0">
                <a:solidFill>
                  <a:srgbClr val="0070C0"/>
                </a:solidFill>
                <a:latin typeface="黑体" panose="02010609060101010101" pitchFamily="49" charset="-122"/>
                <a:ea typeface="黑体" panose="02010609060101010101" pitchFamily="49" charset="-122"/>
                <a:sym typeface="+mn-ea"/>
              </a:rPr>
              <a:t>，</a:t>
            </a:r>
            <a:r>
              <a:rPr lang="zh-CN" altLang="en-US" sz="1800" dirty="0" smtClean="0">
                <a:solidFill>
                  <a:srgbClr val="0070C0"/>
                </a:solidFill>
                <a:latin typeface="黑体" panose="02010609060101010101" pitchFamily="49" charset="-122"/>
                <a:ea typeface="黑体" panose="02010609060101010101" pitchFamily="49" charset="-122"/>
                <a:sym typeface="+mn-ea"/>
              </a:rPr>
              <a:t>由</a:t>
            </a:r>
            <a:r>
              <a:rPr lang="zh-CN" altLang="en-US" sz="1800" b="1" dirty="0" smtClean="0">
                <a:solidFill>
                  <a:srgbClr val="FF0000"/>
                </a:solidFill>
                <a:latin typeface="黑体" panose="02010609060101010101" pitchFamily="49" charset="-122"/>
                <a:ea typeface="黑体" panose="02010609060101010101" pitchFamily="49" charset="-122"/>
                <a:sym typeface="+mn-ea"/>
              </a:rPr>
              <a:t>基本</a:t>
            </a:r>
            <a:r>
              <a:rPr lang="zh-CN" altLang="en-US" sz="1800" b="1" dirty="0">
                <a:solidFill>
                  <a:srgbClr val="FF0000"/>
                </a:solidFill>
                <a:latin typeface="黑体" panose="02010609060101010101" pitchFamily="49" charset="-122"/>
                <a:ea typeface="黑体" panose="02010609060101010101" pitchFamily="49" charset="-122"/>
                <a:sym typeface="+mn-ea"/>
              </a:rPr>
              <a:t>分和加分</a:t>
            </a:r>
            <a:r>
              <a:rPr lang="zh-CN" altLang="en-US" sz="1800" dirty="0">
                <a:solidFill>
                  <a:srgbClr val="0070C0"/>
                </a:solidFill>
                <a:latin typeface="黑体" panose="02010609060101010101" pitchFamily="49" charset="-122"/>
                <a:ea typeface="黑体" panose="02010609060101010101" pitchFamily="49" charset="-122"/>
                <a:sym typeface="+mn-ea"/>
              </a:rPr>
              <a:t>项构成。</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0" indent="0" algn="just">
              <a:lnSpc>
                <a:spcPct val="140000"/>
              </a:lnSpc>
              <a:buNone/>
            </a:pPr>
            <a:r>
              <a:rPr lang="zh-CN" altLang="en-US" sz="1800" dirty="0">
                <a:solidFill>
                  <a:srgbClr val="0070C0"/>
                </a:solidFill>
                <a:latin typeface="黑体" panose="02010609060101010101" pitchFamily="49" charset="-122"/>
                <a:ea typeface="黑体" panose="02010609060101010101" pitchFamily="49" charset="-122"/>
                <a:sym typeface="+mn-ea"/>
              </a:rPr>
              <a:t>    </a:t>
            </a:r>
            <a:r>
              <a:rPr lang="zh-CN" altLang="en-US" sz="1800" b="1" dirty="0">
                <a:solidFill>
                  <a:srgbClr val="FF0000"/>
                </a:solidFill>
                <a:latin typeface="黑体" panose="02010609060101010101" pitchFamily="49" charset="-122"/>
                <a:ea typeface="黑体" panose="02010609060101010101" pitchFamily="49" charset="-122"/>
                <a:sym typeface="+mn-ea"/>
              </a:rPr>
              <a:t>基本分值</a:t>
            </a:r>
            <a:r>
              <a:rPr lang="zh-CN" altLang="en-US" sz="1800" dirty="0">
                <a:solidFill>
                  <a:srgbClr val="0070C0"/>
                </a:solidFill>
                <a:latin typeface="黑体" panose="02010609060101010101" pitchFamily="49" charset="-122"/>
                <a:ea typeface="黑体" panose="02010609060101010101" pitchFamily="49" charset="-122"/>
                <a:sym typeface="+mn-ea"/>
              </a:rPr>
              <a:t>是各项一级指标的</a:t>
            </a:r>
            <a:r>
              <a:rPr lang="zh-CN" altLang="en-US" sz="1800" b="1" dirty="0">
                <a:solidFill>
                  <a:srgbClr val="FF0000"/>
                </a:solidFill>
                <a:latin typeface="黑体" panose="02010609060101010101" pitchFamily="49" charset="-122"/>
                <a:ea typeface="黑体" panose="02010609060101010101" pitchFamily="49" charset="-122"/>
                <a:sym typeface="+mn-ea"/>
              </a:rPr>
              <a:t>起步分值</a:t>
            </a:r>
            <a:r>
              <a:rPr lang="zh-CN" altLang="en-US" sz="1800" dirty="0">
                <a:solidFill>
                  <a:srgbClr val="0070C0"/>
                </a:solidFill>
                <a:latin typeface="黑体" panose="02010609060101010101" pitchFamily="49" charset="-122"/>
                <a:ea typeface="黑体" panose="02010609060101010101" pitchFamily="49" charset="-122"/>
                <a:sym typeface="+mn-ea"/>
              </a:rPr>
              <a:t>，基本分值均为该</a:t>
            </a:r>
            <a:r>
              <a:rPr lang="zh-CN" altLang="en-US" sz="1800" b="1" dirty="0">
                <a:solidFill>
                  <a:srgbClr val="FF0000"/>
                </a:solidFill>
                <a:latin typeface="黑体" panose="02010609060101010101" pitchFamily="49" charset="-122"/>
                <a:ea typeface="黑体" panose="02010609060101010101" pitchFamily="49" charset="-122"/>
                <a:sym typeface="+mn-ea"/>
              </a:rPr>
              <a:t>项标准分值的</a:t>
            </a:r>
            <a:r>
              <a:rPr lang="en-US" altLang="zh-CN" sz="1800" b="1" dirty="0">
                <a:solidFill>
                  <a:srgbClr val="FF0000"/>
                </a:solidFill>
                <a:latin typeface="黑体" panose="02010609060101010101" pitchFamily="49" charset="-122"/>
                <a:ea typeface="黑体" panose="02010609060101010101" pitchFamily="49" charset="-122"/>
                <a:sym typeface="+mn-ea"/>
              </a:rPr>
              <a:t>70%</a:t>
            </a:r>
            <a:r>
              <a:rPr lang="zh-CN" altLang="en-US" sz="1800" dirty="0">
                <a:solidFill>
                  <a:srgbClr val="0070C0"/>
                </a:solidFill>
                <a:latin typeface="黑体" panose="02010609060101010101" pitchFamily="49" charset="-122"/>
                <a:ea typeface="黑体" panose="02010609060101010101" pitchFamily="49" charset="-122"/>
                <a:sym typeface="+mn-ea"/>
              </a:rPr>
              <a:t>（取整数），在符合评选办法的基本要求后即可获得基本分值</a:t>
            </a:r>
            <a:r>
              <a:rPr lang="zh-CN" altLang="en-US" sz="1800" dirty="0" smtClean="0">
                <a:solidFill>
                  <a:srgbClr val="0070C0"/>
                </a:solidFill>
                <a:latin typeface="黑体" panose="02010609060101010101" pitchFamily="49" charset="-122"/>
                <a:ea typeface="黑体" panose="02010609060101010101" pitchFamily="49" charset="-122"/>
                <a:sym typeface="+mn-ea"/>
              </a:rPr>
              <a:t>。对</a:t>
            </a:r>
            <a:r>
              <a:rPr lang="zh-CN" altLang="en-US" sz="1800" b="1" dirty="0" smtClean="0">
                <a:solidFill>
                  <a:srgbClr val="FF0000"/>
                </a:solidFill>
                <a:latin typeface="黑体" panose="02010609060101010101" pitchFamily="49" charset="-122"/>
                <a:ea typeface="黑体" panose="02010609060101010101" pitchFamily="49" charset="-122"/>
                <a:sym typeface="+mn-ea"/>
              </a:rPr>
              <a:t>优于</a:t>
            </a:r>
            <a:r>
              <a:rPr lang="en-US" altLang="zh-CN" sz="1800" b="1" dirty="0" smtClean="0">
                <a:solidFill>
                  <a:srgbClr val="FF0000"/>
                </a:solidFill>
                <a:latin typeface="黑体" panose="02010609060101010101" pitchFamily="49" charset="-122"/>
                <a:ea typeface="黑体" panose="02010609060101010101" pitchFamily="49" charset="-122"/>
                <a:sym typeface="+mn-ea"/>
              </a:rPr>
              <a:t>/</a:t>
            </a:r>
            <a:r>
              <a:rPr lang="zh-CN" altLang="en-US" sz="1800" b="1" dirty="0" smtClean="0">
                <a:solidFill>
                  <a:srgbClr val="FF0000"/>
                </a:solidFill>
                <a:latin typeface="黑体" panose="02010609060101010101" pitchFamily="49" charset="-122"/>
                <a:ea typeface="黑体" panose="02010609060101010101" pitchFamily="49" charset="-122"/>
                <a:sym typeface="+mn-ea"/>
              </a:rPr>
              <a:t>好于基本标准</a:t>
            </a:r>
            <a:r>
              <a:rPr lang="zh-CN" altLang="en-US" sz="1800" dirty="0" smtClean="0">
                <a:solidFill>
                  <a:srgbClr val="0070C0"/>
                </a:solidFill>
                <a:latin typeface="黑体" panose="02010609060101010101" pitchFamily="49" charset="-122"/>
                <a:ea typeface="黑体" panose="02010609060101010101" pitchFamily="49" charset="-122"/>
                <a:sym typeface="+mn-ea"/>
              </a:rPr>
              <a:t>的评价指标进行</a:t>
            </a:r>
            <a:r>
              <a:rPr lang="zh-CN" altLang="en-US" sz="1800" b="1" dirty="0" smtClean="0">
                <a:solidFill>
                  <a:srgbClr val="FF0000"/>
                </a:solidFill>
                <a:latin typeface="黑体" panose="02010609060101010101" pitchFamily="49" charset="-122"/>
                <a:ea typeface="黑体" panose="02010609060101010101" pitchFamily="49" charset="-122"/>
                <a:sym typeface="+mn-ea"/>
              </a:rPr>
              <a:t>适当加分</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0" indent="0" algn="just">
              <a:lnSpc>
                <a:spcPct val="140000"/>
              </a:lnSpc>
              <a:buNone/>
            </a:pPr>
            <a:r>
              <a:rPr lang="zh-CN" altLang="en-US" sz="1800" dirty="0" smtClean="0">
                <a:solidFill>
                  <a:srgbClr val="0070C0"/>
                </a:solidFill>
                <a:latin typeface="黑体" panose="02010609060101010101" pitchFamily="49" charset="-122"/>
                <a:ea typeface="黑体" panose="02010609060101010101" pitchFamily="49" charset="-122"/>
                <a:sym typeface="+mn-ea"/>
              </a:rPr>
              <a:t>    基本分值</a:t>
            </a:r>
            <a:r>
              <a:rPr lang="zh-CN" altLang="en-US" sz="1800" dirty="0">
                <a:solidFill>
                  <a:srgbClr val="0070C0"/>
                </a:solidFill>
                <a:latin typeface="黑体" panose="02010609060101010101" pitchFamily="49" charset="-122"/>
                <a:ea typeface="黑体" panose="02010609060101010101" pitchFamily="49" charset="-122"/>
                <a:sym typeface="+mn-ea"/>
              </a:rPr>
              <a:t>不能过低，否则很多工程就可能无法获奖。因为大部分工程不可能有较高的加分；基本</a:t>
            </a:r>
            <a:r>
              <a:rPr lang="zh-CN" altLang="en-US" sz="1800" dirty="0" smtClean="0">
                <a:solidFill>
                  <a:srgbClr val="0070C0"/>
                </a:solidFill>
                <a:latin typeface="黑体" panose="02010609060101010101" pitchFamily="49" charset="-122"/>
                <a:ea typeface="黑体" panose="02010609060101010101" pitchFamily="49" charset="-122"/>
                <a:sym typeface="+mn-ea"/>
              </a:rPr>
              <a:t>分值也不能</a:t>
            </a:r>
            <a:r>
              <a:rPr lang="zh-CN" altLang="en-US" sz="1800" dirty="0">
                <a:solidFill>
                  <a:srgbClr val="0070C0"/>
                </a:solidFill>
                <a:latin typeface="黑体" panose="02010609060101010101" pitchFamily="49" charset="-122"/>
                <a:ea typeface="黑体" panose="02010609060101010101" pitchFamily="49" charset="-122"/>
                <a:sym typeface="+mn-ea"/>
              </a:rPr>
              <a:t>过高，否则获奖工程的分数就可能过于接近，拉不开距离，特别是金奖与国优奖之间。所以初步拟定为</a:t>
            </a:r>
            <a:r>
              <a:rPr lang="en-US" altLang="zh-CN" sz="1800" dirty="0">
                <a:solidFill>
                  <a:srgbClr val="0070C0"/>
                </a:solidFill>
                <a:latin typeface="黑体" panose="02010609060101010101" pitchFamily="49" charset="-122"/>
                <a:ea typeface="黑体" panose="02010609060101010101" pitchFamily="49" charset="-122"/>
                <a:sym typeface="+mn-ea"/>
              </a:rPr>
              <a:t>70%</a:t>
            </a:r>
            <a:r>
              <a:rPr lang="zh-CN" altLang="en-US" sz="1800" dirty="0">
                <a:solidFill>
                  <a:srgbClr val="0070C0"/>
                </a:solidFill>
                <a:latin typeface="黑体" panose="02010609060101010101" pitchFamily="49" charset="-122"/>
                <a:ea typeface="黑体" panose="02010609060101010101" pitchFamily="49" charset="-122"/>
                <a:sym typeface="+mn-ea"/>
              </a:rPr>
              <a:t>，可待</a:t>
            </a:r>
            <a:r>
              <a:rPr lang="zh-CN" altLang="en-US" sz="1800" dirty="0" smtClean="0">
                <a:solidFill>
                  <a:srgbClr val="0070C0"/>
                </a:solidFill>
                <a:latin typeface="黑体" panose="02010609060101010101" pitchFamily="49" charset="-122"/>
                <a:ea typeface="黑体" panose="02010609060101010101" pitchFamily="49" charset="-122"/>
                <a:sym typeface="+mn-ea"/>
              </a:rPr>
              <a:t>试行后</a:t>
            </a:r>
            <a:r>
              <a:rPr lang="zh-CN" altLang="en-US" sz="1800" dirty="0">
                <a:solidFill>
                  <a:srgbClr val="0070C0"/>
                </a:solidFill>
                <a:latin typeface="黑体" panose="02010609060101010101" pitchFamily="49" charset="-122"/>
                <a:ea typeface="黑体" panose="02010609060101010101" pitchFamily="49" charset="-122"/>
                <a:sym typeface="+mn-ea"/>
              </a:rPr>
              <a:t>调整。</a:t>
            </a:r>
            <a:endParaRPr lang="zh-CN" altLang="en-US" sz="1800" dirty="0">
              <a:solidFill>
                <a:srgbClr val="0070C0"/>
              </a:solidFill>
              <a:latin typeface="黑体" panose="02010609060101010101" pitchFamily="49" charset="-122"/>
              <a:ea typeface="黑体" panose="02010609060101010101" pitchFamily="49" charset="-122"/>
            </a:endParaRPr>
          </a:p>
          <a:p>
            <a:pPr marL="0" indent="0" algn="just">
              <a:lnSpc>
                <a:spcPct val="150000"/>
              </a:lnSpc>
              <a:buNone/>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584" y="307137"/>
            <a:ext cx="4104456"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3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评价方法</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flipH="1">
            <a:off x="1619970" y="1635646"/>
            <a:ext cx="5976366" cy="936105"/>
            <a:chOff x="6650506" y="1922563"/>
            <a:chExt cx="4055391" cy="861600"/>
          </a:xfrm>
        </p:grpSpPr>
        <p:sp>
          <p:nvSpPr>
            <p:cNvPr id="29" name="圆角矩形 28"/>
            <p:cNvSpPr/>
            <p:nvPr/>
          </p:nvSpPr>
          <p:spPr>
            <a:xfrm>
              <a:off x="6650506" y="2213624"/>
              <a:ext cx="4055391" cy="570539"/>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评分标准及核查确认</a:t>
              </a:r>
              <a:endParaRPr lang="en-US" altLang="zh-CN"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圆角矩形 29"/>
            <p:cNvSpPr/>
            <p:nvPr/>
          </p:nvSpPr>
          <p:spPr>
            <a:xfrm>
              <a:off x="9282102" y="1922563"/>
              <a:ext cx="1207973"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bg1"/>
                  </a:solidFill>
                  <a:latin typeface="微软雅黑" panose="020B0503020204020204" pitchFamily="34" charset="-122"/>
                  <a:ea typeface="微软雅黑" panose="020B0503020204020204" pitchFamily="34" charset="-122"/>
                </a:rPr>
                <a:t>Part  4</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pic>
        <p:nvPicPr>
          <p:cNvPr id="25" name="Picture 5" descr="C:\Users\a\Desktop\协会LOGO2PNG(1).png"/>
          <p:cNvPicPr>
            <a:picLocks noChangeAspect="1" noChangeArrowheads="1"/>
          </p:cNvPicPr>
          <p:nvPr/>
        </p:nvPicPr>
        <p:blipFill>
          <a:blip r:embed="rId1" cstate="print"/>
          <a:srcRect/>
          <a:stretch>
            <a:fillRect/>
          </a:stretch>
        </p:blipFill>
        <p:spPr bwMode="auto">
          <a:xfrm>
            <a:off x="7164288" y="167205"/>
            <a:ext cx="432048" cy="443110"/>
          </a:xfrm>
          <a:prstGeom prst="rect">
            <a:avLst/>
          </a:prstGeom>
          <a:noFill/>
        </p:spPr>
      </p:pic>
      <p:sp>
        <p:nvSpPr>
          <p:cNvPr id="26" name="TextBox 25"/>
          <p:cNvSpPr txBox="1"/>
          <p:nvPr/>
        </p:nvSpPr>
        <p:spPr>
          <a:xfrm>
            <a:off x="7596336" y="195486"/>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1+#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nodeType="afterEffect">
                                  <p:stCondLst>
                                    <p:cond delay="0"/>
                                  </p:stCondLst>
                                  <p:childTnLst>
                                    <p:animEffect transition="out" filter="fade">
                                      <p:cBhvr>
                                        <p:cTn id="11" dur="500" tmFilter="0, 0; .2, .5; .8, .5; 1, 0"/>
                                        <p:tgtEl>
                                          <p:spTgt spid="28"/>
                                        </p:tgtEl>
                                      </p:cBhvr>
                                    </p:animEffect>
                                    <p:animScale>
                                      <p:cBhvr>
                                        <p:cTn id="12" dur="250" autoRev="1" fill="hold"/>
                                        <p:tgtEl>
                                          <p:spTgt spid="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651510"/>
            <a:ext cx="8507288" cy="3888105"/>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1800" b="1" dirty="0" smtClean="0">
                <a:solidFill>
                  <a:srgbClr val="0070C0"/>
                </a:solidFill>
                <a:latin typeface="黑体" panose="02010609060101010101" pitchFamily="49" charset="-122"/>
                <a:ea typeface="黑体" panose="02010609060101010101" pitchFamily="49" charset="-122"/>
                <a:sym typeface="+mn-ea"/>
              </a:rPr>
              <a:t>一、</a:t>
            </a:r>
            <a:r>
              <a:rPr lang="zh-CN" altLang="en-US" sz="2000" b="1" dirty="0">
                <a:solidFill>
                  <a:srgbClr val="0070C0"/>
                </a:solidFill>
                <a:latin typeface="黑体" panose="02010609060101010101" pitchFamily="49" charset="-122"/>
                <a:ea typeface="黑体" panose="02010609060101010101" pitchFamily="49" charset="-122"/>
                <a:sym typeface="+mn-ea"/>
              </a:rPr>
              <a:t>工程规模</a:t>
            </a:r>
            <a:endParaRPr lang="zh-CN" altLang="en-US" sz="1800" b="1" dirty="0">
              <a:solidFill>
                <a:srgbClr val="0070C0"/>
              </a:solidFill>
              <a:latin typeface="黑体" panose="02010609060101010101" pitchFamily="49" charset="-122"/>
              <a:ea typeface="黑体" panose="02010609060101010101" pitchFamily="49" charset="-122"/>
            </a:endParaRPr>
          </a:p>
          <a:p>
            <a:pPr marL="808355" lvl="2" indent="-273050" algn="just">
              <a:lnSpc>
                <a:spcPct val="130000"/>
              </a:lnSpc>
            </a:pPr>
            <a:r>
              <a:rPr lang="zh-CN" altLang="en-US" sz="1800" dirty="0">
                <a:solidFill>
                  <a:srgbClr val="0070C0"/>
                </a:solidFill>
                <a:latin typeface="黑体" panose="02010609060101010101" pitchFamily="49" charset="-122"/>
                <a:ea typeface="黑体" panose="02010609060101010101" pitchFamily="49" charset="-122"/>
              </a:rPr>
              <a:t>国家优质工程奖对申报工程的规模</a:t>
            </a:r>
            <a:r>
              <a:rPr lang="zh-CN" altLang="en-US" sz="1800" b="1" dirty="0" smtClean="0">
                <a:solidFill>
                  <a:srgbClr val="FF0000"/>
                </a:solidFill>
                <a:latin typeface="黑体" panose="02010609060101010101" pitchFamily="49" charset="-122"/>
                <a:ea typeface="黑体" panose="02010609060101010101" pitchFamily="49" charset="-122"/>
              </a:rPr>
              <a:t>只有下限</a:t>
            </a:r>
            <a:r>
              <a:rPr lang="zh-CN" altLang="en-US" sz="1800" b="1" dirty="0">
                <a:solidFill>
                  <a:srgbClr val="FF0000"/>
                </a:solidFill>
                <a:latin typeface="黑体" panose="02010609060101010101" pitchFamily="49" charset="-122"/>
                <a:ea typeface="黑体" panose="02010609060101010101" pitchFamily="49" charset="-122"/>
              </a:rPr>
              <a:t>，没有上限</a:t>
            </a:r>
            <a:r>
              <a:rPr lang="zh-CN" altLang="en-US" sz="1800" dirty="0">
                <a:solidFill>
                  <a:srgbClr val="0070C0"/>
                </a:solidFill>
                <a:latin typeface="黑体" panose="02010609060101010101" pitchFamily="49" charset="-122"/>
                <a:ea typeface="黑体" panose="02010609060101010101" pitchFamily="49" charset="-122"/>
              </a:rPr>
              <a:t>，而工程规模增大会增加整体</a:t>
            </a:r>
            <a:r>
              <a:rPr lang="zh-CN" altLang="en-US" sz="1800" dirty="0">
                <a:solidFill>
                  <a:srgbClr val="0070C0"/>
                </a:solidFill>
                <a:latin typeface="黑体" panose="02010609060101010101" pitchFamily="49" charset="-122"/>
                <a:ea typeface="黑体" panose="02010609060101010101" pitchFamily="49" charset="-122"/>
                <a:sym typeface="+mn-ea"/>
              </a:rPr>
              <a:t>工程的</a:t>
            </a:r>
            <a:r>
              <a:rPr lang="zh-CN" altLang="en-US" sz="1800" dirty="0">
                <a:solidFill>
                  <a:srgbClr val="0070C0"/>
                </a:solidFill>
                <a:latin typeface="黑体" panose="02010609060101010101" pitchFamily="49" charset="-122"/>
                <a:ea typeface="黑体" panose="02010609060101010101" pitchFamily="49" charset="-122"/>
              </a:rPr>
              <a:t>技术难度、管理难度，即工程复杂程度，因此，工程规模超出基本</a:t>
            </a:r>
            <a:r>
              <a:rPr lang="zh-CN" altLang="en-US" sz="1800" b="1" dirty="0">
                <a:solidFill>
                  <a:srgbClr val="FF0000"/>
                </a:solidFill>
                <a:latin typeface="黑体" panose="02010609060101010101" pitchFamily="49" charset="-122"/>
                <a:ea typeface="黑体" panose="02010609060101010101" pitchFamily="49" charset="-122"/>
              </a:rPr>
              <a:t>规模较大的工程</a:t>
            </a:r>
            <a:r>
              <a:rPr lang="zh-CN" altLang="en-US" sz="1800" dirty="0">
                <a:solidFill>
                  <a:srgbClr val="0070C0"/>
                </a:solidFill>
                <a:latin typeface="黑体" panose="02010609060101010101" pitchFamily="49" charset="-122"/>
                <a:ea typeface="黑体" panose="02010609060101010101" pitchFamily="49" charset="-122"/>
              </a:rPr>
              <a:t>应考虑予以适当的</a:t>
            </a:r>
            <a:r>
              <a:rPr lang="zh-CN" altLang="en-US" sz="1800" b="1" dirty="0">
                <a:solidFill>
                  <a:srgbClr val="FF0000"/>
                </a:solidFill>
                <a:latin typeface="黑体" panose="02010609060101010101" pitchFamily="49" charset="-122"/>
                <a:ea typeface="黑体" panose="02010609060101010101" pitchFamily="49" charset="-122"/>
              </a:rPr>
              <a:t>加分</a:t>
            </a:r>
            <a:r>
              <a:rPr lang="zh-CN" altLang="en-US" sz="1800" dirty="0">
                <a:solidFill>
                  <a:srgbClr val="0070C0"/>
                </a:solidFill>
                <a:latin typeface="黑体" panose="02010609060101010101" pitchFamily="49" charset="-122"/>
                <a:ea typeface="黑体" panose="02010609060101010101" pitchFamily="49" charset="-122"/>
              </a:rPr>
              <a:t>。此项</a:t>
            </a:r>
            <a:r>
              <a:rPr lang="zh-CN" altLang="en-US" sz="1800" dirty="0" smtClean="0">
                <a:solidFill>
                  <a:srgbClr val="0070C0"/>
                </a:solidFill>
                <a:latin typeface="黑体" panose="02010609060101010101" pitchFamily="49" charset="-122"/>
                <a:ea typeface="黑体" panose="02010609060101010101" pitchFamily="49" charset="-122"/>
              </a:rPr>
              <a:t>指标亦体现</a:t>
            </a:r>
            <a:r>
              <a:rPr lang="zh-CN" altLang="en-US" sz="1800" dirty="0">
                <a:solidFill>
                  <a:srgbClr val="0070C0"/>
                </a:solidFill>
                <a:latin typeface="黑体" panose="02010609060101010101" pitchFamily="49" charset="-122"/>
                <a:ea typeface="黑体" panose="02010609060101010101" pitchFamily="49" charset="-122"/>
              </a:rPr>
              <a:t>了国家优质工程</a:t>
            </a:r>
            <a:r>
              <a:rPr lang="zh-CN" altLang="en-US" sz="1800" dirty="0" smtClean="0">
                <a:solidFill>
                  <a:srgbClr val="0070C0"/>
                </a:solidFill>
                <a:latin typeface="黑体" panose="02010609060101010101" pitchFamily="49" charset="-122"/>
                <a:ea typeface="黑体" panose="02010609060101010101" pitchFamily="49" charset="-122"/>
              </a:rPr>
              <a:t>奖评选</a:t>
            </a:r>
            <a:r>
              <a:rPr lang="zh-CN" altLang="en-US" sz="1800" dirty="0">
                <a:solidFill>
                  <a:srgbClr val="0070C0"/>
                </a:solidFill>
                <a:latin typeface="黑体" panose="02010609060101010101" pitchFamily="49" charset="-122"/>
                <a:ea typeface="黑体" panose="02010609060101010101" pitchFamily="49" charset="-122"/>
              </a:rPr>
              <a:t>公平、公正的原则，及尊重事物客观规律的科学</a:t>
            </a:r>
            <a:r>
              <a:rPr lang="zh-CN" altLang="en-US" sz="1800" dirty="0" smtClean="0">
                <a:solidFill>
                  <a:srgbClr val="0070C0"/>
                </a:solidFill>
                <a:latin typeface="黑体" panose="02010609060101010101" pitchFamily="49" charset="-122"/>
                <a:ea typeface="黑体" panose="02010609060101010101" pitchFamily="49" charset="-122"/>
              </a:rPr>
              <a:t>态度。</a:t>
            </a:r>
            <a:endParaRPr lang="zh-CN" altLang="en-US" sz="1800" dirty="0" smtClean="0">
              <a:solidFill>
                <a:srgbClr val="0070C0"/>
              </a:solidFill>
              <a:latin typeface="黑体" panose="02010609060101010101" pitchFamily="49" charset="-122"/>
              <a:ea typeface="黑体" panose="02010609060101010101" pitchFamily="49" charset="-122"/>
            </a:endParaRPr>
          </a:p>
          <a:p>
            <a:pPr marL="808355" lvl="2" indent="-273050" algn="just">
              <a:lnSpc>
                <a:spcPct val="130000"/>
              </a:lnSpc>
            </a:pPr>
            <a:r>
              <a:rPr lang="zh-CN" altLang="en-US" sz="1800" dirty="0">
                <a:solidFill>
                  <a:srgbClr val="0070C0"/>
                </a:solidFill>
                <a:latin typeface="黑体" panose="02010609060101010101" pitchFamily="49" charset="-122"/>
                <a:ea typeface="黑体" panose="02010609060101010101" pitchFamily="49" charset="-122"/>
                <a:sym typeface="+mn-ea"/>
              </a:rPr>
              <a:t>工程规模标准分为</a:t>
            </a:r>
            <a:r>
              <a:rPr lang="en-US" altLang="zh-CN" sz="1800" b="1" dirty="0">
                <a:solidFill>
                  <a:srgbClr val="FF0000"/>
                </a:solidFill>
                <a:latin typeface="黑体" panose="02010609060101010101" pitchFamily="49" charset="-122"/>
                <a:ea typeface="黑体" panose="02010609060101010101" pitchFamily="49" charset="-122"/>
                <a:sym typeface="+mn-ea"/>
              </a:rPr>
              <a:t>40</a:t>
            </a:r>
            <a:r>
              <a:rPr lang="zh-CN" altLang="en-US" sz="1800" b="1" dirty="0">
                <a:solidFill>
                  <a:srgbClr val="FF0000"/>
                </a:solidFill>
                <a:latin typeface="黑体" panose="02010609060101010101" pitchFamily="49" charset="-122"/>
                <a:ea typeface="黑体" panose="02010609060101010101" pitchFamily="49" charset="-122"/>
                <a:sym typeface="+mn-ea"/>
              </a:rPr>
              <a:t>分</a:t>
            </a:r>
            <a:r>
              <a:rPr lang="zh-CN" altLang="en-US" sz="1800" dirty="0">
                <a:solidFill>
                  <a:srgbClr val="0070C0"/>
                </a:solidFill>
                <a:latin typeface="黑体" panose="02010609060101010101" pitchFamily="49" charset="-122"/>
                <a:ea typeface="黑体" panose="02010609060101010101" pitchFamily="49" charset="-122"/>
                <a:sym typeface="+mn-ea"/>
              </a:rPr>
              <a:t>，基本分值为</a:t>
            </a:r>
            <a:r>
              <a:rPr lang="en-US" altLang="zh-CN" sz="1800" dirty="0">
                <a:solidFill>
                  <a:srgbClr val="0070C0"/>
                </a:solidFill>
                <a:latin typeface="黑体" panose="02010609060101010101" pitchFamily="49" charset="-122"/>
                <a:ea typeface="黑体" panose="02010609060101010101" pitchFamily="49" charset="-122"/>
                <a:sym typeface="+mn-ea"/>
              </a:rPr>
              <a:t>40×70%</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28</a:t>
            </a:r>
            <a:r>
              <a:rPr lang="zh-CN" altLang="en-US" sz="1800" dirty="0">
                <a:solidFill>
                  <a:srgbClr val="0070C0"/>
                </a:solidFill>
                <a:latin typeface="黑体" panose="02010609060101010101" pitchFamily="49" charset="-122"/>
                <a:ea typeface="黑体" panose="02010609060101010101" pitchFamily="49" charset="-122"/>
                <a:sym typeface="+mn-ea"/>
              </a:rPr>
              <a:t>分，取</a:t>
            </a:r>
            <a:r>
              <a:rPr lang="en-US" altLang="zh-CN" sz="1800" dirty="0">
                <a:solidFill>
                  <a:srgbClr val="0070C0"/>
                </a:solidFill>
                <a:latin typeface="黑体" panose="02010609060101010101" pitchFamily="49" charset="-122"/>
                <a:ea typeface="黑体" panose="02010609060101010101" pitchFamily="49" charset="-122"/>
                <a:sym typeface="+mn-ea"/>
              </a:rPr>
              <a:t>30</a:t>
            </a:r>
            <a:r>
              <a:rPr lang="zh-CN" altLang="en-US" sz="1800" dirty="0">
                <a:solidFill>
                  <a:srgbClr val="0070C0"/>
                </a:solidFill>
                <a:latin typeface="黑体" panose="02010609060101010101" pitchFamily="49" charset="-122"/>
                <a:ea typeface="黑体" panose="02010609060101010101" pitchFamily="49" charset="-122"/>
                <a:sym typeface="+mn-ea"/>
              </a:rPr>
              <a:t>分，加分区间为</a:t>
            </a:r>
            <a:r>
              <a:rPr lang="en-US" altLang="zh-CN" sz="1800" dirty="0">
                <a:solidFill>
                  <a:srgbClr val="0070C0"/>
                </a:solidFill>
                <a:latin typeface="黑体" panose="02010609060101010101" pitchFamily="49" charset="-122"/>
                <a:ea typeface="黑体" panose="02010609060101010101" pitchFamily="49" charset="-122"/>
                <a:sym typeface="+mn-ea"/>
              </a:rPr>
              <a:t>10</a:t>
            </a:r>
            <a:r>
              <a:rPr lang="zh-CN" altLang="en-US" sz="1800" dirty="0">
                <a:solidFill>
                  <a:srgbClr val="0070C0"/>
                </a:solidFill>
                <a:latin typeface="黑体" panose="02010609060101010101" pitchFamily="49" charset="-122"/>
                <a:ea typeface="黑体" panose="02010609060101010101" pitchFamily="49" charset="-122"/>
                <a:sym typeface="+mn-ea"/>
              </a:rPr>
              <a:t>分，即最多加</a:t>
            </a:r>
            <a:r>
              <a:rPr lang="en-US" altLang="zh-CN" sz="1800" dirty="0">
                <a:solidFill>
                  <a:srgbClr val="0070C0"/>
                </a:solidFill>
                <a:latin typeface="黑体" panose="02010609060101010101" pitchFamily="49" charset="-122"/>
                <a:ea typeface="黑体" panose="02010609060101010101" pitchFamily="49" charset="-122"/>
                <a:sym typeface="+mn-ea"/>
              </a:rPr>
              <a:t>10</a:t>
            </a:r>
            <a:r>
              <a:rPr lang="zh-CN" altLang="en-US" sz="1800" dirty="0">
                <a:solidFill>
                  <a:srgbClr val="0070C0"/>
                </a:solidFill>
                <a:latin typeface="黑体" panose="02010609060101010101" pitchFamily="49" charset="-122"/>
                <a:ea typeface="黑体" panose="02010609060101010101" pitchFamily="49" charset="-122"/>
                <a:sym typeface="+mn-ea"/>
              </a:rPr>
              <a:t>分封顶。</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808355" indent="-273050"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2" name="表格 1"/>
          <p:cNvGraphicFramePr/>
          <p:nvPr/>
        </p:nvGraphicFramePr>
        <p:xfrm>
          <a:off x="1475656" y="3507854"/>
          <a:ext cx="7128793" cy="1260001"/>
        </p:xfrm>
        <a:graphic>
          <a:graphicData uri="http://schemas.openxmlformats.org/drawingml/2006/table">
            <a:tbl>
              <a:tblPr firstRow="1" bandRow="1">
                <a:tableStyleId>{5940675A-B579-460E-94D1-54222C63F5DA}</a:tableStyleId>
              </a:tblPr>
              <a:tblGrid>
                <a:gridCol w="793561"/>
                <a:gridCol w="975091"/>
                <a:gridCol w="2407813"/>
                <a:gridCol w="1584176"/>
                <a:gridCol w="1368152"/>
              </a:tblGrid>
              <a:tr h="295250">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项目</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基本分值</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评分方法及标准</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得分及加分标准</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a:latin typeface="微软雅黑" panose="020B0503020204020204" pitchFamily="34" charset="-122"/>
                          <a:ea typeface="微软雅黑" panose="020B0503020204020204" pitchFamily="34" charset="-122"/>
                          <a:cs typeface="Times New Roman" panose="02020603050405020304" charset="0"/>
                        </a:rPr>
                        <a:t>得分及得分原因</a:t>
                      </a:r>
                      <a:endParaRPr lang="en-US" altLang="en-US" sz="12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2041">
                <a:tc rowSpan="2">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工程规模</a:t>
                      </a:r>
                      <a:endParaRPr 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lstStyle/>
                    <a:p>
                      <a:pPr indent="0" algn="ctr">
                        <a:buNone/>
                      </a:pPr>
                      <a:r>
                        <a:rPr lang="en-US" sz="1200" b="1" dirty="0">
                          <a:latin typeface="微软雅黑" panose="020B0503020204020204" pitchFamily="34" charset="-122"/>
                          <a:ea typeface="微软雅黑" panose="020B0503020204020204" pitchFamily="34" charset="-122"/>
                          <a:cs typeface="Times New Roman" panose="02020603050405020304" charset="0"/>
                        </a:rPr>
                        <a:t>40分</a:t>
                      </a:r>
                      <a:r>
                        <a:rPr lang="en-US" altLang="zh-CN" sz="1200" b="1" dirty="0">
                          <a:latin typeface="微软雅黑" panose="020B0503020204020204" pitchFamily="34" charset="-122"/>
                          <a:ea typeface="微软雅黑" panose="020B0503020204020204" pitchFamily="34" charset="-122"/>
                        </a:rPr>
                        <a:t> </a:t>
                      </a:r>
                      <a:endParaRPr 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a:latin typeface="微软雅黑" panose="020B0503020204020204" pitchFamily="34" charset="-122"/>
                          <a:ea typeface="微软雅黑" panose="020B0503020204020204" pitchFamily="34" charset="-122"/>
                          <a:cs typeface="Times New Roman" panose="02020603050405020304" charset="0"/>
                        </a:rPr>
                        <a:t>符合《办法》基本规模的规定，且不大于基本规模的1.5倍</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得30分</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271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a:latin typeface="微软雅黑" panose="020B0503020204020204" pitchFamily="34" charset="-122"/>
                          <a:ea typeface="微软雅黑" panose="020B0503020204020204" pitchFamily="34" charset="-122"/>
                          <a:cs typeface="仿宋_GB2312" panose="02010609030101010101" charset="-122"/>
                        </a:rPr>
                        <a:t>超过</a:t>
                      </a:r>
                      <a:r>
                        <a:rPr lang="en-US" sz="1200" b="0" dirty="0">
                          <a:latin typeface="微软雅黑" panose="020B0503020204020204" pitchFamily="34" charset="-122"/>
                          <a:ea typeface="微软雅黑" panose="020B0503020204020204" pitchFamily="34" charset="-122"/>
                          <a:cs typeface="Times New Roman" panose="02020603050405020304" charset="0"/>
                        </a:rPr>
                        <a:t>《办法》基本规模1.5倍</a:t>
                      </a:r>
                      <a:endParaRPr lang="en-US" altLang="en-US" sz="1200" b="0" dirty="0">
                        <a:latin typeface="微软雅黑" panose="020B0503020204020204" pitchFamily="34" charset="-122"/>
                        <a:ea typeface="微软雅黑" panose="020B0503020204020204" pitchFamily="34" charset="-122"/>
                        <a:cs typeface="仿宋_GB2312" panose="02010609030101010101" charset="-122"/>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每增大0.5倍加2分</a:t>
                      </a:r>
                      <a:r>
                        <a:rPr lang="en-US" sz="1200" b="0" dirty="0">
                          <a:latin typeface="微软雅黑" panose="020B0503020204020204" pitchFamily="34" charset="-122"/>
                          <a:ea typeface="微软雅黑" panose="020B0503020204020204" pitchFamily="34" charset="-122"/>
                          <a:cs typeface="仿宋_GB2312" panose="02010609030101010101" charset="-122"/>
                        </a:rPr>
                        <a:t>，不足0</a:t>
                      </a:r>
                      <a:r>
                        <a:rPr lang="en-US" sz="1200" b="0" dirty="0">
                          <a:latin typeface="微软雅黑" panose="020B0503020204020204" pitchFamily="34" charset="-122"/>
                          <a:ea typeface="微软雅黑" panose="020B0503020204020204" pitchFamily="34" charset="-122"/>
                          <a:cs typeface="Times New Roman" panose="02020603050405020304" charset="0"/>
                        </a:rPr>
                        <a:t>.5</a:t>
                      </a:r>
                      <a:r>
                        <a:rPr lang="en-US" sz="1200" b="0" dirty="0">
                          <a:latin typeface="微软雅黑" panose="020B0503020204020204" pitchFamily="34" charset="-122"/>
                          <a:ea typeface="微软雅黑" panose="020B0503020204020204" pitchFamily="34" charset="-122"/>
                          <a:cs typeface="仿宋_GB2312" panose="02010609030101010101" charset="-122"/>
                        </a:rPr>
                        <a:t>倍时不加分</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771525"/>
            <a:ext cx="8229600" cy="375793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2000" dirty="0" smtClean="0">
                <a:solidFill>
                  <a:srgbClr val="0070C0"/>
                </a:solidFill>
                <a:latin typeface="黑体" panose="02010609060101010101" pitchFamily="49" charset="-122"/>
                <a:ea typeface="黑体" panose="02010609060101010101" pitchFamily="49" charset="-122"/>
                <a:sym typeface="+mn-ea"/>
              </a:rPr>
              <a:t>   </a:t>
            </a:r>
            <a:r>
              <a:rPr lang="en-US" altLang="zh-CN" sz="2000" b="1"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一、</a:t>
            </a:r>
            <a:r>
              <a:rPr lang="zh-CN" altLang="en-US" sz="2000" b="1" dirty="0">
                <a:solidFill>
                  <a:srgbClr val="0070C0"/>
                </a:solidFill>
                <a:latin typeface="黑体" panose="02010609060101010101" pitchFamily="49" charset="-122"/>
                <a:ea typeface="黑体" panose="02010609060101010101" pitchFamily="49" charset="-122"/>
                <a:sym typeface="+mn-ea"/>
              </a:rPr>
              <a:t>工程规模</a:t>
            </a:r>
            <a:endParaRPr lang="zh-CN" altLang="en-US" sz="2000" b="1" dirty="0">
              <a:solidFill>
                <a:srgbClr val="0070C0"/>
              </a:solidFill>
              <a:latin typeface="黑体" panose="02010609060101010101" pitchFamily="49" charset="-122"/>
              <a:ea typeface="黑体" panose="02010609060101010101" pitchFamily="49" charset="-122"/>
              <a:sym typeface="+mn-ea"/>
            </a:endParaRPr>
          </a:p>
          <a:p>
            <a:pPr marL="986155" lvl="2" indent="-27178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如此设置的主要原因：</a:t>
            </a:r>
            <a:r>
              <a:rPr lang="zh-CN" altLang="en-US" sz="1800" b="1" dirty="0">
                <a:solidFill>
                  <a:srgbClr val="0070C0"/>
                </a:solidFill>
                <a:latin typeface="黑体" panose="02010609060101010101" pitchFamily="49" charset="-122"/>
                <a:ea typeface="黑体" panose="02010609060101010101" pitchFamily="49" charset="-122"/>
                <a:sym typeface="+mn-ea"/>
              </a:rPr>
              <a:t>其一</a:t>
            </a:r>
            <a:r>
              <a:rPr lang="zh-CN" altLang="en-US" sz="1800" dirty="0">
                <a:solidFill>
                  <a:srgbClr val="0070C0"/>
                </a:solidFill>
                <a:latin typeface="黑体" panose="02010609060101010101" pitchFamily="49" charset="-122"/>
                <a:ea typeface="黑体" panose="02010609060101010101" pitchFamily="49" charset="-122"/>
                <a:sym typeface="+mn-ea"/>
              </a:rPr>
              <a:t>是考虑道路、轨道交通等工程的特点</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申报工程的规模不可能比最低申报标准高很多；</a:t>
            </a:r>
            <a:r>
              <a:rPr lang="zh-CN" altLang="en-US" sz="1800" b="1" dirty="0">
                <a:solidFill>
                  <a:srgbClr val="0070C0"/>
                </a:solidFill>
                <a:latin typeface="黑体" panose="02010609060101010101" pitchFamily="49" charset="-122"/>
                <a:ea typeface="黑体" panose="02010609060101010101" pitchFamily="49" charset="-122"/>
                <a:sym typeface="+mn-ea"/>
              </a:rPr>
              <a:t>其二</a:t>
            </a:r>
            <a:r>
              <a:rPr lang="zh-CN" altLang="en-US" sz="1800" dirty="0">
                <a:solidFill>
                  <a:srgbClr val="0070C0"/>
                </a:solidFill>
                <a:latin typeface="黑体" panose="02010609060101010101" pitchFamily="49" charset="-122"/>
                <a:ea typeface="黑体" panose="02010609060101010101" pitchFamily="49" charset="-122"/>
                <a:sym typeface="+mn-ea"/>
              </a:rPr>
              <a:t>是考虑到大多数工程都可以有一定的加分；</a:t>
            </a:r>
            <a:r>
              <a:rPr lang="zh-CN" altLang="en-US" sz="1800" b="1" dirty="0">
                <a:solidFill>
                  <a:srgbClr val="0070C0"/>
                </a:solidFill>
                <a:latin typeface="黑体" panose="02010609060101010101" pitchFamily="49" charset="-122"/>
                <a:ea typeface="黑体" panose="02010609060101010101" pitchFamily="49" charset="-122"/>
                <a:sym typeface="+mn-ea"/>
              </a:rPr>
              <a:t>其三</a:t>
            </a:r>
            <a:r>
              <a:rPr lang="zh-CN" altLang="en-US" sz="1800" dirty="0">
                <a:solidFill>
                  <a:srgbClr val="0070C0"/>
                </a:solidFill>
                <a:latin typeface="黑体" panose="02010609060101010101" pitchFamily="49" charset="-122"/>
                <a:ea typeface="黑体" panose="02010609060101010101" pitchFamily="49" charset="-122"/>
                <a:sym typeface="+mn-ea"/>
              </a:rPr>
              <a:t>是申报金奖的工程一般体量都比较大，金奖工程应该拿到本项的满分或接近满分；</a:t>
            </a:r>
            <a:r>
              <a:rPr lang="zh-CN" altLang="en-US" sz="1800" b="1" dirty="0">
                <a:solidFill>
                  <a:srgbClr val="0070C0"/>
                </a:solidFill>
                <a:latin typeface="黑体" panose="02010609060101010101" pitchFamily="49" charset="-122"/>
                <a:ea typeface="黑体" panose="02010609060101010101" pitchFamily="49" charset="-122"/>
                <a:sym typeface="+mn-ea"/>
              </a:rPr>
              <a:t>其四</a:t>
            </a:r>
            <a:r>
              <a:rPr lang="zh-CN" altLang="en-US" sz="1800" dirty="0">
                <a:solidFill>
                  <a:srgbClr val="0070C0"/>
                </a:solidFill>
                <a:latin typeface="黑体" panose="02010609060101010101" pitchFamily="49" charset="-122"/>
                <a:ea typeface="黑体" panose="02010609060101010101" pitchFamily="49" charset="-122"/>
                <a:sym typeface="+mn-ea"/>
              </a:rPr>
              <a:t>是计分比较简单。</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986155" lvl="2" indent="-27178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工程规模的核查确认：应核查工程</a:t>
            </a:r>
            <a:r>
              <a:rPr lang="zh-CN" altLang="en-US" sz="1800" dirty="0">
                <a:solidFill>
                  <a:srgbClr val="FF0000"/>
                </a:solidFill>
                <a:latin typeface="黑体" panose="02010609060101010101" pitchFamily="49" charset="-122"/>
                <a:ea typeface="黑体" panose="02010609060101010101" pitchFamily="49" charset="-122"/>
                <a:sym typeface="+mn-ea"/>
              </a:rPr>
              <a:t>立项、报建及竣工验收文件</a:t>
            </a:r>
            <a:r>
              <a:rPr lang="zh-CN" altLang="en-US"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FF0000"/>
                </a:solidFill>
                <a:latin typeface="黑体" panose="02010609060101010101" pitchFamily="49" charset="-122"/>
                <a:ea typeface="黑体" panose="02010609060101010101" pitchFamily="49" charset="-122"/>
                <a:sym typeface="+mn-ea"/>
              </a:rPr>
              <a:t>实际规模</a:t>
            </a:r>
            <a:r>
              <a:rPr lang="zh-CN" altLang="en-US" sz="1800" dirty="0">
                <a:solidFill>
                  <a:srgbClr val="0070C0"/>
                </a:solidFill>
                <a:latin typeface="黑体" panose="02010609060101010101" pitchFamily="49" charset="-122"/>
                <a:ea typeface="黑体" panose="02010609060101010101" pitchFamily="49" charset="-122"/>
                <a:sym typeface="+mn-ea"/>
              </a:rPr>
              <a:t>应与立项文件批准的</a:t>
            </a:r>
            <a:r>
              <a:rPr lang="zh-CN" altLang="en-US" sz="1800" dirty="0">
                <a:solidFill>
                  <a:srgbClr val="FF0000"/>
                </a:solidFill>
                <a:latin typeface="黑体" panose="02010609060101010101" pitchFamily="49" charset="-122"/>
                <a:ea typeface="黑体" panose="02010609060101010101" pitchFamily="49" charset="-122"/>
                <a:sym typeface="+mn-ea"/>
              </a:rPr>
              <a:t>规模一致</a:t>
            </a:r>
            <a:r>
              <a:rPr lang="zh-CN" altLang="en-US" sz="1800" dirty="0">
                <a:solidFill>
                  <a:srgbClr val="0070C0"/>
                </a:solidFill>
                <a:latin typeface="黑体" panose="02010609060101010101" pitchFamily="49" charset="-122"/>
                <a:ea typeface="黑体" panose="02010609060101010101" pitchFamily="49" charset="-122"/>
                <a:sym typeface="+mn-ea"/>
              </a:rPr>
              <a:t>，如果不一致，应有原立项批准机构相应的补充批准手续。</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771525"/>
            <a:ext cx="8229600" cy="375793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2000" b="1"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二、</a:t>
            </a:r>
            <a:r>
              <a:rPr lang="zh-CN" altLang="en-US" sz="2000" b="1" dirty="0">
                <a:solidFill>
                  <a:srgbClr val="0070C0"/>
                </a:solidFill>
                <a:latin typeface="黑体" panose="02010609060101010101" pitchFamily="49" charset="-122"/>
                <a:ea typeface="黑体" panose="02010609060101010101" pitchFamily="49" charset="-122"/>
                <a:sym typeface="+mn-ea"/>
              </a:rPr>
              <a:t>设计水平</a:t>
            </a:r>
            <a:endParaRPr lang="zh-CN" altLang="en-US" sz="2000" b="1" dirty="0">
              <a:solidFill>
                <a:srgbClr val="0070C0"/>
              </a:solidFill>
              <a:latin typeface="黑体" panose="02010609060101010101" pitchFamily="49" charset="-122"/>
              <a:ea typeface="黑体" panose="02010609060101010101" pitchFamily="49" charset="-122"/>
              <a:sym typeface="+mn-ea"/>
            </a:endParaRPr>
          </a:p>
          <a:p>
            <a:pPr marL="808355" indent="-273050" algn="just">
              <a:lnSpc>
                <a:spcPct val="130000"/>
              </a:lnSpc>
            </a:pPr>
            <a:r>
              <a:rPr lang="zh-CN" altLang="en-US" sz="1800" dirty="0">
                <a:solidFill>
                  <a:srgbClr val="0070C0"/>
                </a:solidFill>
                <a:latin typeface="黑体" panose="02010609060101010101" pitchFamily="49" charset="-122"/>
                <a:ea typeface="黑体" panose="02010609060101010101" pitchFamily="49" charset="-122"/>
                <a:sym typeface="+mn-ea"/>
              </a:rPr>
              <a:t>工程设计水平是工程综合品质的基础，低水平的</a:t>
            </a:r>
            <a:r>
              <a:rPr lang="zh-CN" altLang="en-US" sz="1800" dirty="0" smtClean="0">
                <a:solidFill>
                  <a:srgbClr val="0070C0"/>
                </a:solidFill>
                <a:latin typeface="黑体" panose="02010609060101010101" pitchFamily="49" charset="-122"/>
                <a:ea typeface="黑体" panose="02010609060101010101" pitchFamily="49" charset="-122"/>
                <a:sym typeface="+mn-ea"/>
              </a:rPr>
              <a:t>设计不可能</a:t>
            </a:r>
            <a:r>
              <a:rPr lang="zh-CN" altLang="en-US" sz="1800" dirty="0">
                <a:solidFill>
                  <a:srgbClr val="0070C0"/>
                </a:solidFill>
                <a:latin typeface="黑体" panose="02010609060101010101" pitchFamily="49" charset="-122"/>
                <a:ea typeface="黑体" panose="02010609060101010101" pitchFamily="49" charset="-122"/>
                <a:sym typeface="+mn-ea"/>
              </a:rPr>
              <a:t>建造出高品质的工程，即</a:t>
            </a:r>
            <a:r>
              <a:rPr lang="zh-CN" altLang="en-US" sz="1800" b="1" dirty="0">
                <a:solidFill>
                  <a:srgbClr val="FF0000"/>
                </a:solidFill>
                <a:latin typeface="黑体" panose="02010609060101010101" pitchFamily="49" charset="-122"/>
                <a:ea typeface="黑体" panose="02010609060101010101" pitchFamily="49" charset="-122"/>
                <a:sym typeface="+mn-ea"/>
              </a:rPr>
              <a:t>设计</a:t>
            </a:r>
            <a:r>
              <a:rPr lang="zh-CN" altLang="en-US" sz="1800" b="1" dirty="0" smtClean="0">
                <a:solidFill>
                  <a:srgbClr val="FF0000"/>
                </a:solidFill>
                <a:latin typeface="黑体" panose="02010609060101010101" pitchFamily="49" charset="-122"/>
                <a:ea typeface="黑体" panose="02010609060101010101" pitchFamily="49" charset="-122"/>
                <a:sym typeface="+mn-ea"/>
              </a:rPr>
              <a:t>水平对工程</a:t>
            </a:r>
            <a:r>
              <a:rPr lang="zh-CN" altLang="en-US" sz="1800" b="1" dirty="0">
                <a:solidFill>
                  <a:srgbClr val="FF0000"/>
                </a:solidFill>
                <a:latin typeface="黑体" panose="02010609060101010101" pitchFamily="49" charset="-122"/>
                <a:ea typeface="黑体" panose="02010609060101010101" pitchFamily="49" charset="-122"/>
                <a:sym typeface="+mn-ea"/>
              </a:rPr>
              <a:t>的综合品质</a:t>
            </a:r>
            <a:r>
              <a:rPr lang="zh-CN" altLang="en-US" sz="1800" b="1" dirty="0" smtClean="0">
                <a:solidFill>
                  <a:srgbClr val="FF0000"/>
                </a:solidFill>
                <a:latin typeface="黑体" panose="02010609060101010101" pitchFamily="49" charset="-122"/>
                <a:ea typeface="黑体" panose="02010609060101010101" pitchFamily="49" charset="-122"/>
                <a:sym typeface="+mn-ea"/>
              </a:rPr>
              <a:t>水平具有决定性作用</a:t>
            </a:r>
            <a:r>
              <a:rPr lang="zh-CN" altLang="en-US" sz="1800" dirty="0" smtClean="0">
                <a:solidFill>
                  <a:srgbClr val="0070C0"/>
                </a:solidFill>
                <a:latin typeface="黑体" panose="02010609060101010101" pitchFamily="49" charset="-122"/>
                <a:ea typeface="黑体" panose="02010609060101010101" pitchFamily="49" charset="-122"/>
                <a:sym typeface="+mn-ea"/>
              </a:rPr>
              <a:t>，这是</a:t>
            </a:r>
            <a:r>
              <a:rPr lang="zh-CN" altLang="en-US" sz="1800" dirty="0">
                <a:solidFill>
                  <a:srgbClr val="0070C0"/>
                </a:solidFill>
                <a:latin typeface="黑体" panose="02010609060101010101" pitchFamily="49" charset="-122"/>
                <a:ea typeface="黑体" panose="02010609060101010101" pitchFamily="49" charset="-122"/>
                <a:sym typeface="+mn-ea"/>
              </a:rPr>
              <a:t>事物的客观规律，所以将工程设计水平作为一项重要的一级指标，并赋予其</a:t>
            </a:r>
            <a:r>
              <a:rPr lang="en-US" altLang="zh-CN" sz="1800" b="1" dirty="0">
                <a:solidFill>
                  <a:srgbClr val="FF0000"/>
                </a:solidFill>
                <a:latin typeface="黑体" panose="02010609060101010101" pitchFamily="49" charset="-122"/>
                <a:ea typeface="黑体" panose="02010609060101010101" pitchFamily="49" charset="-122"/>
                <a:sym typeface="+mn-ea"/>
              </a:rPr>
              <a:t>100</a:t>
            </a:r>
            <a:r>
              <a:rPr lang="zh-CN" altLang="en-US" sz="1800" b="1" dirty="0">
                <a:solidFill>
                  <a:srgbClr val="FF0000"/>
                </a:solidFill>
                <a:latin typeface="黑体" panose="02010609060101010101" pitchFamily="49" charset="-122"/>
                <a:ea typeface="黑体" panose="02010609060101010101" pitchFamily="49" charset="-122"/>
                <a:sym typeface="+mn-ea"/>
              </a:rPr>
              <a:t>分</a:t>
            </a:r>
            <a:r>
              <a:rPr lang="zh-CN" altLang="en-US" sz="1800" dirty="0">
                <a:solidFill>
                  <a:srgbClr val="0070C0"/>
                </a:solidFill>
                <a:latin typeface="黑体" panose="02010609060101010101" pitchFamily="49" charset="-122"/>
                <a:ea typeface="黑体" panose="02010609060101010101" pitchFamily="49" charset="-122"/>
                <a:sym typeface="+mn-ea"/>
              </a:rPr>
              <a:t>的标准分值。同时，该项指标一直是国家优质工程奖区别于其他工程类奖项的重要标志。</a:t>
            </a:r>
            <a:r>
              <a:rPr lang="zh-CN" altLang="en-US" sz="1600" dirty="0">
                <a:solidFill>
                  <a:srgbClr val="C00000"/>
                </a:solidFill>
                <a:latin typeface="黑体" panose="02010609060101010101" pitchFamily="49" charset="-122"/>
                <a:ea typeface="黑体" panose="02010609060101010101" pitchFamily="49" charset="-122"/>
                <a:sym typeface="+mn-ea"/>
              </a:rPr>
              <a:t>（国优奖自设立开始就一直是这么评</a:t>
            </a:r>
            <a:r>
              <a:rPr lang="zh-CN" altLang="en-US" sz="1600" dirty="0" smtClean="0">
                <a:solidFill>
                  <a:srgbClr val="C00000"/>
                </a:solidFill>
                <a:latin typeface="黑体" panose="02010609060101010101" pitchFamily="49" charset="-122"/>
                <a:ea typeface="黑体" panose="02010609060101010101" pitchFamily="49" charset="-122"/>
                <a:sym typeface="+mn-ea"/>
              </a:rPr>
              <a:t>的，</a:t>
            </a:r>
            <a:r>
              <a:rPr lang="en-US" altLang="zh-CN" sz="1600" dirty="0" smtClean="0">
                <a:solidFill>
                  <a:srgbClr val="C00000"/>
                </a:solidFill>
                <a:latin typeface="黑体" panose="02010609060101010101" pitchFamily="49" charset="-122"/>
                <a:ea typeface="黑体" panose="02010609060101010101" pitchFamily="49" charset="-122"/>
                <a:sym typeface="+mn-ea"/>
              </a:rPr>
              <a:t>1985</a:t>
            </a:r>
            <a:r>
              <a:rPr lang="zh-CN" altLang="en-US" sz="1600" dirty="0" smtClean="0">
                <a:solidFill>
                  <a:srgbClr val="C00000"/>
                </a:solidFill>
                <a:latin typeface="黑体" panose="02010609060101010101" pitchFamily="49" charset="-122"/>
                <a:ea typeface="黑体" panose="02010609060101010101" pitchFamily="49" charset="-122"/>
                <a:sym typeface="+mn-ea"/>
              </a:rPr>
              <a:t>年施行的</a:t>
            </a:r>
            <a:r>
              <a:rPr lang="en-US" altLang="zh-CN" sz="1600" dirty="0" smtClean="0">
                <a:solidFill>
                  <a:srgbClr val="C00000"/>
                </a:solidFill>
                <a:latin typeface="黑体" panose="02010609060101010101" pitchFamily="49" charset="-122"/>
                <a:ea typeface="黑体" panose="02010609060101010101" pitchFamily="49" charset="-122"/>
                <a:sym typeface="+mn-ea"/>
              </a:rPr>
              <a:t>《</a:t>
            </a:r>
            <a:r>
              <a:rPr lang="zh-CN" altLang="en-US" sz="1600" dirty="0">
                <a:solidFill>
                  <a:srgbClr val="C00000"/>
                </a:solidFill>
                <a:latin typeface="黑体" panose="02010609060101010101" pitchFamily="49" charset="-122"/>
                <a:ea typeface="黑体" panose="02010609060101010101" pitchFamily="49" charset="-122"/>
                <a:sym typeface="+mn-ea"/>
              </a:rPr>
              <a:t>国家优质工程奖励条例</a:t>
            </a:r>
            <a:r>
              <a:rPr lang="en-US" altLang="zh-CN" sz="1600" dirty="0" smtClean="0">
                <a:solidFill>
                  <a:srgbClr val="C00000"/>
                </a:solidFill>
                <a:latin typeface="黑体" panose="02010609060101010101" pitchFamily="49" charset="-122"/>
                <a:ea typeface="黑体" panose="02010609060101010101" pitchFamily="49" charset="-122"/>
                <a:sym typeface="+mn-ea"/>
              </a:rPr>
              <a:t>》</a:t>
            </a:r>
            <a:r>
              <a:rPr lang="zh-CN" altLang="en-US" sz="1600" dirty="0" smtClean="0">
                <a:solidFill>
                  <a:srgbClr val="C00000"/>
                </a:solidFill>
                <a:latin typeface="黑体" panose="02010609060101010101" pitchFamily="49" charset="-122"/>
                <a:ea typeface="黑体" panose="02010609060101010101" pitchFamily="49" charset="-122"/>
                <a:sym typeface="+mn-ea"/>
              </a:rPr>
              <a:t>就是这么规定的）</a:t>
            </a:r>
            <a:endParaRPr lang="zh-CN" altLang="en-US" sz="1600" dirty="0" smtClean="0">
              <a:solidFill>
                <a:srgbClr val="C00000"/>
              </a:solidFill>
              <a:latin typeface="黑体" panose="02010609060101010101" pitchFamily="49" charset="-122"/>
              <a:ea typeface="黑体" panose="02010609060101010101" pitchFamily="49" charset="-122"/>
              <a:sym typeface="+mn-ea"/>
            </a:endParaRPr>
          </a:p>
          <a:p>
            <a:pPr marL="808355" indent="-273050" algn="just">
              <a:lnSpc>
                <a:spcPct val="120000"/>
              </a:lnSpc>
            </a:pPr>
            <a:r>
              <a:rPr lang="zh-CN" altLang="en-US" sz="1800" dirty="0">
                <a:solidFill>
                  <a:srgbClr val="0070C0"/>
                </a:solidFill>
                <a:latin typeface="黑体" panose="02010609060101010101" pitchFamily="49" charset="-122"/>
                <a:ea typeface="黑体" panose="02010609060101010101" pitchFamily="49" charset="-122"/>
                <a:sym typeface="+mn-ea"/>
              </a:rPr>
              <a:t>设计水平的基本分为</a:t>
            </a:r>
            <a:r>
              <a:rPr lang="en-US" altLang="zh-CN" sz="1800" dirty="0">
                <a:solidFill>
                  <a:srgbClr val="0070C0"/>
                </a:solidFill>
                <a:latin typeface="黑体" panose="02010609060101010101" pitchFamily="49" charset="-122"/>
                <a:ea typeface="黑体" panose="02010609060101010101" pitchFamily="49" charset="-122"/>
                <a:sym typeface="+mn-ea"/>
              </a:rPr>
              <a:t>100×70%</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70</a:t>
            </a:r>
            <a:r>
              <a:rPr lang="zh-CN" altLang="en-US" sz="1800" dirty="0">
                <a:solidFill>
                  <a:srgbClr val="0070C0"/>
                </a:solidFill>
                <a:latin typeface="黑体" panose="02010609060101010101" pitchFamily="49" charset="-122"/>
                <a:ea typeface="黑体" panose="02010609060101010101" pitchFamily="49" charset="-122"/>
                <a:sym typeface="+mn-ea"/>
              </a:rPr>
              <a:t>分，加分区间为</a:t>
            </a:r>
            <a:r>
              <a:rPr lang="en-US" altLang="zh-CN" sz="1800" dirty="0">
                <a:solidFill>
                  <a:srgbClr val="0070C0"/>
                </a:solidFill>
                <a:latin typeface="黑体" panose="02010609060101010101" pitchFamily="49" charset="-122"/>
                <a:ea typeface="黑体" panose="02010609060101010101" pitchFamily="49" charset="-122"/>
                <a:sym typeface="+mn-ea"/>
              </a:rPr>
              <a:t>30</a:t>
            </a:r>
            <a:r>
              <a:rPr lang="zh-CN" altLang="en-US" sz="1800" dirty="0">
                <a:solidFill>
                  <a:srgbClr val="0070C0"/>
                </a:solidFill>
                <a:latin typeface="黑体" panose="02010609060101010101" pitchFamily="49" charset="-122"/>
                <a:ea typeface="黑体" panose="02010609060101010101" pitchFamily="49" charset="-122"/>
                <a:sym typeface="+mn-ea"/>
              </a:rPr>
              <a:t>分。二级指标共</a:t>
            </a:r>
            <a:r>
              <a:rPr lang="en-US" altLang="zh-CN" sz="1800" dirty="0">
                <a:solidFill>
                  <a:srgbClr val="0070C0"/>
                </a:solidFill>
                <a:latin typeface="黑体" panose="02010609060101010101" pitchFamily="49" charset="-122"/>
                <a:ea typeface="黑体" panose="02010609060101010101" pitchFamily="49" charset="-122"/>
                <a:sym typeface="+mn-ea"/>
              </a:rPr>
              <a:t>3</a:t>
            </a:r>
            <a:r>
              <a:rPr lang="zh-CN" altLang="en-US" sz="1800" dirty="0">
                <a:solidFill>
                  <a:srgbClr val="0070C0"/>
                </a:solidFill>
                <a:latin typeface="黑体" panose="02010609060101010101" pitchFamily="49" charset="-122"/>
                <a:ea typeface="黑体" panose="02010609060101010101" pitchFamily="49" charset="-122"/>
                <a:sym typeface="+mn-ea"/>
              </a:rPr>
              <a:t>项，加分项共</a:t>
            </a:r>
            <a:r>
              <a:rPr lang="en-US" altLang="zh-CN" sz="1800" dirty="0">
                <a:solidFill>
                  <a:srgbClr val="0070C0"/>
                </a:solidFill>
                <a:latin typeface="黑体" panose="02010609060101010101" pitchFamily="49" charset="-122"/>
                <a:ea typeface="黑体" panose="02010609060101010101" pitchFamily="49" charset="-122"/>
                <a:sym typeface="+mn-ea"/>
              </a:rPr>
              <a:t>2</a:t>
            </a:r>
            <a:r>
              <a:rPr lang="zh-CN" altLang="en-US" sz="1800" dirty="0">
                <a:solidFill>
                  <a:srgbClr val="0070C0"/>
                </a:solidFill>
                <a:latin typeface="黑体" panose="02010609060101010101" pitchFamily="49" charset="-122"/>
                <a:ea typeface="黑体" panose="02010609060101010101" pitchFamily="49" charset="-122"/>
                <a:sym typeface="+mn-ea"/>
              </a:rPr>
              <a:t>项。</a:t>
            </a:r>
            <a:endParaRPr lang="zh-CN" altLang="en-US" sz="1800" dirty="0">
              <a:solidFill>
                <a:srgbClr val="0070C0"/>
              </a:solidFill>
              <a:latin typeface="黑体" panose="02010609060101010101" pitchFamily="49" charset="-122"/>
              <a:ea typeface="黑体" panose="02010609060101010101" pitchFamily="49" charset="-122"/>
            </a:endParaRPr>
          </a:p>
          <a:p>
            <a:pPr algn="just">
              <a:lnSpc>
                <a:spcPct val="150000"/>
              </a:lnSpc>
            </a:pPr>
            <a:endParaRPr lang="en-US" altLang="zh-CN" sz="1800" b="1" dirty="0" smtClean="0">
              <a:solidFill>
                <a:srgbClr val="0070C0"/>
              </a:solidFill>
              <a:latin typeface="黑体" panose="02010609060101010101" pitchFamily="49" charset="-122"/>
              <a:ea typeface="黑体" panose="02010609060101010101" pitchFamily="49" charset="-122"/>
            </a:endParaRPr>
          </a:p>
          <a:p>
            <a:pPr algn="just">
              <a:lnSpc>
                <a:spcPct val="150000"/>
              </a:lnSpc>
            </a:pPr>
            <a:endParaRPr lang="en-US" altLang="zh-CN" sz="1800" b="1" dirty="0" smtClean="0">
              <a:solidFill>
                <a:srgbClr val="0070C0"/>
              </a:solidFill>
              <a:latin typeface="黑体" panose="02010609060101010101" pitchFamily="49" charset="-122"/>
              <a:ea typeface="黑体" panose="02010609060101010101" pitchFamily="49" charset="-122"/>
            </a:endParaRPr>
          </a:p>
          <a:p>
            <a:pPr algn="just">
              <a:lnSpc>
                <a:spcPct val="150000"/>
              </a:lnSpc>
            </a:pPr>
            <a:endParaRPr lang="en-US" altLang="zh-CN" sz="1800" dirty="0" smtClean="0">
              <a:solidFill>
                <a:srgbClr val="0070C0"/>
              </a:solidFill>
              <a:latin typeface="黑体" panose="02010609060101010101" pitchFamily="49" charset="-122"/>
              <a:ea typeface="黑体" panose="02010609060101010101" pitchFamily="49" charset="-122"/>
            </a:endParaRPr>
          </a:p>
          <a:p>
            <a:pPr algn="just">
              <a:lnSpc>
                <a:spcPct val="150000"/>
              </a:lnSpc>
            </a:pPr>
            <a:endParaRPr lang="en-US" altLang="zh-CN" sz="1800" dirty="0" smtClean="0">
              <a:solidFill>
                <a:srgbClr val="0070C0"/>
              </a:solidFill>
              <a:latin typeface="黑体" panose="02010609060101010101" pitchFamily="49" charset="-122"/>
              <a:ea typeface="黑体" panose="02010609060101010101" pitchFamily="49" charset="-122"/>
            </a:endParaRPr>
          </a:p>
          <a:p>
            <a:pPr algn="just">
              <a:lnSpc>
                <a:spcPct val="10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99770"/>
            <a:ext cx="8229600" cy="3832860"/>
          </a:xfrm>
          <a:prstGeom prst="rect">
            <a:avLst/>
          </a:prstGeom>
        </p:spPr>
        <p:txBody>
          <a:bodyPr>
            <a:normAutofit fontScale="90000" lnSpcReduction="1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1800" dirty="0" smtClean="0">
                <a:solidFill>
                  <a:srgbClr val="0070C0"/>
                </a:solidFill>
                <a:latin typeface="黑体" panose="02010609060101010101" pitchFamily="49" charset="-122"/>
                <a:ea typeface="黑体" panose="02010609060101010101" pitchFamily="49" charset="-122"/>
                <a:sym typeface="+mn-ea"/>
              </a:rPr>
              <a:t>二、</a:t>
            </a:r>
            <a:r>
              <a:rPr lang="zh-CN" altLang="en-US" sz="2220" dirty="0">
                <a:solidFill>
                  <a:srgbClr val="0070C0"/>
                </a:solidFill>
                <a:latin typeface="黑体" panose="02010609060101010101" pitchFamily="49" charset="-122"/>
                <a:ea typeface="黑体" panose="02010609060101010101" pitchFamily="49" charset="-122"/>
                <a:sym typeface="+mn-ea"/>
              </a:rPr>
              <a:t>设计水平</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algn="just">
              <a:lnSpc>
                <a:spcPct val="130000"/>
              </a:lnSpc>
            </a:pPr>
            <a:endParaRPr lang="zh-CN" altLang="en-US" sz="1800" dirty="0">
              <a:solidFill>
                <a:srgbClr val="0070C0"/>
              </a:solidFill>
              <a:latin typeface="黑体" panose="02010609060101010101" pitchFamily="49" charset="-122"/>
              <a:ea typeface="黑体" panose="02010609060101010101" pitchFamily="49" charset="-122"/>
            </a:endParaRPr>
          </a:p>
          <a:p>
            <a:pPr algn="just">
              <a:lnSpc>
                <a:spcPct val="150000"/>
              </a:lnSpc>
            </a:pPr>
            <a:endParaRPr lang="en-US" altLang="zh-CN" sz="1800" b="1" dirty="0" smtClean="0">
              <a:solidFill>
                <a:srgbClr val="0070C0"/>
              </a:solidFill>
              <a:latin typeface="黑体" panose="02010609060101010101" pitchFamily="49" charset="-122"/>
              <a:ea typeface="黑体" panose="02010609060101010101" pitchFamily="49" charset="-122"/>
            </a:endParaRPr>
          </a:p>
          <a:p>
            <a:pPr algn="just">
              <a:lnSpc>
                <a:spcPct val="150000"/>
              </a:lnSpc>
            </a:pPr>
            <a:endParaRPr lang="en-US" altLang="zh-CN" sz="1800" dirty="0" smtClean="0">
              <a:solidFill>
                <a:srgbClr val="0070C0"/>
              </a:solidFill>
              <a:latin typeface="黑体" panose="02010609060101010101" pitchFamily="49" charset="-122"/>
              <a:ea typeface="黑体" panose="02010609060101010101" pitchFamily="49" charset="-122"/>
            </a:endParaRPr>
          </a:p>
          <a:p>
            <a:pPr marL="0" indent="0" algn="just">
              <a:lnSpc>
                <a:spcPct val="100000"/>
              </a:lnSpc>
              <a:buNone/>
            </a:pP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endParaRPr lang="en-US" altLang="zh-CN" sz="18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00000"/>
              </a:lnSpc>
              <a:buNone/>
            </a:pP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endParaRPr lang="en-US" altLang="zh-CN" sz="18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00000"/>
              </a:lnSpc>
              <a:buNone/>
            </a:pP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endParaRPr lang="en-US" altLang="zh-CN" sz="18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00000"/>
              </a:lnSpc>
              <a:buNone/>
            </a:pP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endParaRPr lang="en-US" altLang="zh-CN" sz="18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00000"/>
              </a:lnSpc>
              <a:buNone/>
            </a:pPr>
            <a:endParaRPr lang="en-US" altLang="zh-CN" sz="18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00000"/>
              </a:lnSpc>
              <a:buNone/>
            </a:pP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r>
              <a:rPr lang="en-US" altLang="zh-CN" sz="1800" dirty="0" smtClean="0">
                <a:solidFill>
                  <a:srgbClr val="C00000"/>
                </a:solidFill>
                <a:latin typeface="微软雅黑" panose="020B0503020204020204" pitchFamily="34" charset="-122"/>
                <a:ea typeface="微软雅黑" panose="020B0503020204020204" pitchFamily="34" charset="-122"/>
                <a:sym typeface="+mn-ea"/>
              </a:rPr>
              <a:t>【</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注</a:t>
            </a:r>
            <a:r>
              <a:rPr lang="en-US" altLang="zh-CN" sz="1800" dirty="0" smtClean="0">
                <a:solidFill>
                  <a:srgbClr val="C00000"/>
                </a:solidFill>
                <a:latin typeface="微软雅黑" panose="020B0503020204020204" pitchFamily="34" charset="-122"/>
                <a:ea typeface="微软雅黑" panose="020B0503020204020204" pitchFamily="34" charset="-122"/>
                <a:sym typeface="+mn-ea"/>
              </a:rPr>
              <a:t>1】</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中国施工企业管理协会组织相应设计专家开展的绿色设计水平评价的三等成果。</a:t>
            </a:r>
            <a:endParaRPr lang="zh-CN" altLang="en-US" sz="1800" dirty="0" smtClean="0">
              <a:solidFill>
                <a:srgbClr val="C00000"/>
              </a:solidFill>
              <a:latin typeface="微软雅黑" panose="020B0503020204020204" pitchFamily="34" charset="-122"/>
              <a:ea typeface="微软雅黑" panose="020B0503020204020204" pitchFamily="34" charset="-122"/>
              <a:sym typeface="+mn-ea"/>
            </a:endParaRPr>
          </a:p>
          <a:p>
            <a:pPr marL="0" indent="0" algn="just">
              <a:lnSpc>
                <a:spcPct val="100000"/>
              </a:lnSpc>
              <a:buNone/>
            </a:pPr>
            <a:r>
              <a:rPr lang="en-US" altLang="zh-CN" sz="1800" dirty="0" smtClean="0">
                <a:solidFill>
                  <a:srgbClr val="C00000"/>
                </a:solidFill>
                <a:latin typeface="微软雅黑" panose="020B0503020204020204" pitchFamily="34" charset="-122"/>
                <a:ea typeface="微软雅黑" panose="020B0503020204020204" pitchFamily="34" charset="-122"/>
                <a:sym typeface="+mn-ea"/>
              </a:rPr>
              <a:t>     【</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注</a:t>
            </a:r>
            <a:r>
              <a:rPr lang="en-US" altLang="zh-CN" sz="1800" dirty="0" smtClean="0">
                <a:solidFill>
                  <a:srgbClr val="C00000"/>
                </a:solidFill>
                <a:latin typeface="微软雅黑" panose="020B0503020204020204" pitchFamily="34" charset="-122"/>
                <a:ea typeface="微软雅黑" panose="020B0503020204020204" pitchFamily="34" charset="-122"/>
                <a:sym typeface="+mn-ea"/>
              </a:rPr>
              <a:t>2】</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中国</a:t>
            </a:r>
            <a:r>
              <a:rPr lang="zh-CN" altLang="en-US" sz="1800" dirty="0">
                <a:solidFill>
                  <a:srgbClr val="C00000"/>
                </a:solidFill>
                <a:latin typeface="微软雅黑" panose="020B0503020204020204" pitchFamily="34" charset="-122"/>
                <a:ea typeface="微软雅黑" panose="020B0503020204020204" pitchFamily="34" charset="-122"/>
                <a:sym typeface="+mn-ea"/>
              </a:rPr>
              <a:t>施工企业管理协会组织相应设计专家开展的绿色设计水平评价</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的二等</a:t>
            </a:r>
            <a:r>
              <a:rPr lang="zh-CN" altLang="en-US" sz="1800" dirty="0">
                <a:solidFill>
                  <a:srgbClr val="C00000"/>
                </a:solidFill>
                <a:latin typeface="微软雅黑" panose="020B0503020204020204" pitchFamily="34" charset="-122"/>
                <a:ea typeface="微软雅黑" panose="020B0503020204020204" pitchFamily="34" charset="-122"/>
                <a:sym typeface="+mn-ea"/>
              </a:rPr>
              <a:t>成果。</a:t>
            </a:r>
            <a:endParaRPr lang="en-US" altLang="zh-CN" sz="1800" dirty="0" smtClean="0">
              <a:solidFill>
                <a:srgbClr val="C00000"/>
              </a:solidFill>
              <a:latin typeface="微软雅黑" panose="020B0503020204020204" pitchFamily="34" charset="-122"/>
              <a:ea typeface="微软雅黑" panose="020B0503020204020204" pitchFamily="34" charset="-122"/>
            </a:endParaRPr>
          </a:p>
          <a:p>
            <a:pPr marL="0" indent="0" algn="just">
              <a:lnSpc>
                <a:spcPct val="100000"/>
              </a:lnSpc>
              <a:buNone/>
            </a:pPr>
            <a:r>
              <a:rPr lang="en-US" altLang="zh-CN" sz="1800" dirty="0" smtClean="0">
                <a:solidFill>
                  <a:srgbClr val="C00000"/>
                </a:solidFill>
                <a:latin typeface="微软雅黑" panose="020B0503020204020204" pitchFamily="34" charset="-122"/>
                <a:ea typeface="微软雅黑" panose="020B0503020204020204" pitchFamily="34" charset="-122"/>
                <a:sym typeface="+mn-ea"/>
              </a:rPr>
              <a:t>     【</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注</a:t>
            </a:r>
            <a:r>
              <a:rPr lang="en-US" altLang="zh-CN" sz="1800" dirty="0">
                <a:solidFill>
                  <a:srgbClr val="C00000"/>
                </a:solidFill>
                <a:latin typeface="微软雅黑" panose="020B0503020204020204" pitchFamily="34" charset="-122"/>
                <a:ea typeface="微软雅黑" panose="020B0503020204020204" pitchFamily="34" charset="-122"/>
                <a:sym typeface="+mn-ea"/>
              </a:rPr>
              <a:t>3</a:t>
            </a:r>
            <a:r>
              <a:rPr lang="en-US" altLang="zh-CN" sz="1800" dirty="0" smtClean="0">
                <a:solidFill>
                  <a:srgbClr val="C00000"/>
                </a:solidFill>
                <a:latin typeface="微软雅黑" panose="020B0503020204020204" pitchFamily="34" charset="-122"/>
                <a:ea typeface="微软雅黑" panose="020B0503020204020204" pitchFamily="34" charset="-122"/>
                <a:sym typeface="+mn-ea"/>
              </a:rPr>
              <a:t>】</a:t>
            </a:r>
            <a:r>
              <a:rPr lang="zh-CN" altLang="en-US" sz="1800" dirty="0">
                <a:solidFill>
                  <a:srgbClr val="C00000"/>
                </a:solidFill>
                <a:latin typeface="微软雅黑" panose="020B0503020204020204" pitchFamily="34" charset="-122"/>
                <a:ea typeface="微软雅黑" panose="020B0503020204020204" pitchFamily="34" charset="-122"/>
                <a:sym typeface="+mn-ea"/>
              </a:rPr>
              <a:t>中国施工企业管理</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协会的</a:t>
            </a:r>
            <a:r>
              <a:rPr lang="zh-CN" altLang="en-US" sz="1800" dirty="0">
                <a:solidFill>
                  <a:srgbClr val="C00000"/>
                </a:solidFill>
                <a:latin typeface="微软雅黑" panose="020B0503020204020204" pitchFamily="34" charset="-122"/>
                <a:ea typeface="微软雅黑" panose="020B0503020204020204" pitchFamily="34" charset="-122"/>
                <a:sym typeface="+mn-ea"/>
              </a:rPr>
              <a:t>绿色设计水平</a:t>
            </a:r>
            <a:r>
              <a:rPr lang="zh-CN" altLang="en-US" sz="1800" dirty="0" smtClean="0">
                <a:solidFill>
                  <a:srgbClr val="C00000"/>
                </a:solidFill>
                <a:latin typeface="微软雅黑" panose="020B0503020204020204" pitchFamily="34" charset="-122"/>
                <a:ea typeface="微软雅黑" panose="020B0503020204020204" pitchFamily="34" charset="-122"/>
                <a:sym typeface="+mn-ea"/>
              </a:rPr>
              <a:t>评价一等成果即可视其为相应水平。</a:t>
            </a:r>
            <a:endParaRPr lang="zh-CN" altLang="en-US" sz="1800" dirty="0" smtClean="0">
              <a:solidFill>
                <a:srgbClr val="C00000"/>
              </a:solidFill>
              <a:latin typeface="微软雅黑" panose="020B0503020204020204" pitchFamily="34" charset="-122"/>
              <a:ea typeface="微软雅黑" panose="020B0503020204020204" pitchFamily="34" charset="-122"/>
              <a:sym typeface="+mn-ea"/>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2" name="表格 1"/>
          <p:cNvGraphicFramePr/>
          <p:nvPr/>
        </p:nvGraphicFramePr>
        <p:xfrm>
          <a:off x="971600" y="1264334"/>
          <a:ext cx="7488832" cy="2243520"/>
        </p:xfrm>
        <a:graphic>
          <a:graphicData uri="http://schemas.openxmlformats.org/drawingml/2006/table">
            <a:tbl>
              <a:tblPr firstRow="1" bandRow="1">
                <a:tableStyleId>{5940675A-B579-460E-94D1-54222C63F5DA}</a:tableStyleId>
              </a:tblPr>
              <a:tblGrid>
                <a:gridCol w="1008112"/>
                <a:gridCol w="936104"/>
                <a:gridCol w="2592288"/>
                <a:gridCol w="1512168"/>
                <a:gridCol w="1440160"/>
              </a:tblGrid>
              <a:tr h="360000">
                <a:tc>
                  <a:txBody>
                    <a:bodyPr/>
                    <a:lstStyle/>
                    <a:p>
                      <a:pPr indent="0" algn="ctr">
                        <a:buNone/>
                      </a:pPr>
                      <a:r>
                        <a:rPr lang="en-US" sz="1400" b="1" dirty="0" err="1">
                          <a:latin typeface="微软雅黑" panose="020B0503020204020204" pitchFamily="34" charset="-122"/>
                          <a:ea typeface="微软雅黑" panose="020B0503020204020204" pitchFamily="34" charset="-122"/>
                          <a:cs typeface="Times New Roman" panose="02020603050405020304" charset="0"/>
                        </a:rPr>
                        <a:t>项目</a:t>
                      </a:r>
                      <a:endParaRPr lang="en-US" altLang="en-US" sz="14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微软雅黑" panose="020B0503020204020204" pitchFamily="34" charset="-122"/>
                          <a:ea typeface="微软雅黑" panose="020B0503020204020204" pitchFamily="34" charset="-122"/>
                          <a:cs typeface="Times New Roman" panose="02020603050405020304" charset="0"/>
                        </a:rPr>
                        <a:t>基本分值</a:t>
                      </a:r>
                      <a:endParaRPr lang="en-US" altLang="en-US" sz="14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dirty="0" err="1">
                          <a:latin typeface="微软雅黑" panose="020B0503020204020204" pitchFamily="34" charset="-122"/>
                          <a:ea typeface="微软雅黑" panose="020B0503020204020204" pitchFamily="34" charset="-122"/>
                          <a:cs typeface="Times New Roman" panose="02020603050405020304" charset="0"/>
                        </a:rPr>
                        <a:t>评分方法及标准</a:t>
                      </a:r>
                      <a:endParaRPr lang="en-US" altLang="en-US" sz="14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微软雅黑" panose="020B0503020204020204" pitchFamily="34" charset="-122"/>
                          <a:ea typeface="微软雅黑" panose="020B0503020204020204" pitchFamily="34" charset="-122"/>
                          <a:cs typeface="Times New Roman" panose="02020603050405020304" charset="0"/>
                        </a:rPr>
                        <a:t>得分及加分标准</a:t>
                      </a:r>
                      <a:endParaRPr lang="en-US" altLang="en-US" sz="14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1">
                          <a:latin typeface="微软雅黑" panose="020B0503020204020204" pitchFamily="34" charset="-122"/>
                          <a:ea typeface="微软雅黑" panose="020B0503020204020204" pitchFamily="34" charset="-122"/>
                          <a:cs typeface="Times New Roman" panose="02020603050405020304" charset="0"/>
                        </a:rPr>
                        <a:t>得分及得分原因</a:t>
                      </a:r>
                      <a:endParaRPr lang="en-US" altLang="en-US" sz="14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76000">
                <a:tc rowSpan="3">
                  <a:txBody>
                    <a:bodyPr/>
                    <a:lstStyle/>
                    <a:p>
                      <a:pPr indent="0" algn="ctr">
                        <a:buNone/>
                      </a:pPr>
                      <a:r>
                        <a:rPr lang="en-US" sz="1400" b="1" dirty="0" err="1">
                          <a:latin typeface="微软雅黑" panose="020B0503020204020204" pitchFamily="34" charset="-122"/>
                          <a:ea typeface="微软雅黑" panose="020B0503020204020204" pitchFamily="34" charset="-122"/>
                          <a:cs typeface="Times New Roman" panose="02020603050405020304" charset="0"/>
                        </a:rPr>
                        <a:t>设计水平</a:t>
                      </a:r>
                      <a:endParaRPr lang="en-US" altLang="en-US" sz="14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lstStyle/>
                    <a:p>
                      <a:pPr indent="0" algn="ctr">
                        <a:buNone/>
                      </a:pPr>
                      <a:r>
                        <a:rPr lang="en-US" sz="1400" b="1" dirty="0">
                          <a:latin typeface="微软雅黑" panose="020B0503020204020204" pitchFamily="34" charset="-122"/>
                          <a:ea typeface="微软雅黑" panose="020B0503020204020204" pitchFamily="34" charset="-122"/>
                          <a:cs typeface="Times New Roman" panose="02020603050405020304" charset="0"/>
                        </a:rPr>
                        <a:t>100分</a:t>
                      </a:r>
                      <a:endParaRPr lang="en-US" altLang="en-US" sz="14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400" b="0" dirty="0" err="1">
                          <a:latin typeface="微软雅黑" panose="020B0503020204020204" pitchFamily="34" charset="-122"/>
                          <a:ea typeface="微软雅黑" panose="020B0503020204020204" pitchFamily="34" charset="-122"/>
                          <a:cs typeface="Times New Roman" panose="02020603050405020304" charset="0"/>
                        </a:rPr>
                        <a:t>获省（部）级优秀工程设计</a:t>
                      </a:r>
                      <a:r>
                        <a:rPr lang="en-US" sz="1400" b="0" dirty="0" err="1">
                          <a:latin typeface="微软雅黑" panose="020B0503020204020204" pitchFamily="34" charset="-122"/>
                          <a:ea typeface="微软雅黑" panose="020B0503020204020204" pitchFamily="34" charset="-122"/>
                          <a:cs typeface="仿宋_GB2312" panose="02010609030101010101" charset="-122"/>
                        </a:rPr>
                        <a:t>奖（含</a:t>
                      </a:r>
                      <a:r>
                        <a:rPr lang="en-US" sz="1400" b="0" dirty="0" err="1">
                          <a:latin typeface="微软雅黑" panose="020B0503020204020204" pitchFamily="34" charset="-122"/>
                          <a:ea typeface="微软雅黑" panose="020B0503020204020204" pitchFamily="34" charset="-122"/>
                          <a:cs typeface="Times New Roman" panose="02020603050405020304" charset="0"/>
                        </a:rPr>
                        <a:t>二等、三等奖</a:t>
                      </a:r>
                      <a:r>
                        <a:rPr lang="en-US" sz="1400" b="0" dirty="0" err="1">
                          <a:latin typeface="微软雅黑" panose="020B0503020204020204" pitchFamily="34" charset="-122"/>
                          <a:ea typeface="微软雅黑" panose="020B0503020204020204" pitchFamily="34" charset="-122"/>
                          <a:cs typeface="仿宋_GB2312" panose="02010609030101010101" charset="-122"/>
                        </a:rPr>
                        <a:t>）</a:t>
                      </a:r>
                      <a:r>
                        <a:rPr lang="en-US" sz="1400" b="0" dirty="0" err="1">
                          <a:latin typeface="微软雅黑" panose="020B0503020204020204" pitchFamily="34" charset="-122"/>
                          <a:ea typeface="微软雅黑" panose="020B0503020204020204" pitchFamily="34" charset="-122"/>
                          <a:cs typeface="Times New Roman" panose="02020603050405020304" charset="0"/>
                        </a:rPr>
                        <a:t>或经评价达到</a:t>
                      </a:r>
                      <a:r>
                        <a:rPr lang="zh-CN" altLang="en-US" sz="1400" dirty="0">
                          <a:solidFill>
                            <a:srgbClr val="C00000"/>
                          </a:solidFill>
                          <a:latin typeface="微软雅黑" panose="020B0503020204020204" pitchFamily="34" charset="-122"/>
                          <a:ea typeface="微软雅黑" panose="020B0503020204020204" pitchFamily="34" charset="-122"/>
                          <a:sym typeface="+mn-ea"/>
                        </a:rPr>
                        <a:t>相应</a:t>
                      </a:r>
                      <a:r>
                        <a:rPr lang="zh-CN" altLang="en-US" sz="1400" dirty="0" smtClean="0">
                          <a:solidFill>
                            <a:srgbClr val="C00000"/>
                          </a:solidFill>
                          <a:latin typeface="微软雅黑" panose="020B0503020204020204" pitchFamily="34" charset="-122"/>
                          <a:ea typeface="微软雅黑" panose="020B0503020204020204" pitchFamily="34" charset="-122"/>
                          <a:sym typeface="+mn-ea"/>
                        </a:rPr>
                        <a:t>水平</a:t>
                      </a:r>
                      <a:r>
                        <a:rPr lang="en-US" altLang="zh-CN" sz="1400" baseline="30000" dirty="0" smtClean="0">
                          <a:solidFill>
                            <a:srgbClr val="C00000"/>
                          </a:solidFill>
                          <a:latin typeface="微软雅黑" panose="020B0503020204020204" pitchFamily="34" charset="-122"/>
                          <a:ea typeface="微软雅黑" panose="020B0503020204020204" pitchFamily="34" charset="-122"/>
                          <a:sym typeface="+mn-ea"/>
                        </a:rPr>
                        <a:t>【</a:t>
                      </a:r>
                      <a:r>
                        <a:rPr lang="zh-CN" altLang="en-US" sz="1400" baseline="30000" dirty="0" smtClean="0">
                          <a:solidFill>
                            <a:srgbClr val="C00000"/>
                          </a:solidFill>
                          <a:latin typeface="微软雅黑" panose="020B0503020204020204" pitchFamily="34" charset="-122"/>
                          <a:ea typeface="微软雅黑" panose="020B0503020204020204" pitchFamily="34" charset="-122"/>
                          <a:sym typeface="+mn-ea"/>
                        </a:rPr>
                        <a:t>注</a:t>
                      </a:r>
                      <a:r>
                        <a:rPr lang="en-US" altLang="zh-CN" sz="1400" baseline="30000" dirty="0" smtClean="0">
                          <a:solidFill>
                            <a:srgbClr val="C00000"/>
                          </a:solidFill>
                          <a:latin typeface="微软雅黑" panose="020B0503020204020204" pitchFamily="34" charset="-122"/>
                          <a:ea typeface="微软雅黑" panose="020B0503020204020204" pitchFamily="34" charset="-122"/>
                          <a:sym typeface="+mn-ea"/>
                        </a:rPr>
                        <a:t>1】</a:t>
                      </a: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0">
                          <a:latin typeface="微软雅黑" panose="020B0503020204020204" pitchFamily="34" charset="-122"/>
                          <a:ea typeface="微软雅黑" panose="020B0503020204020204" pitchFamily="34" charset="-122"/>
                          <a:cs typeface="Times New Roman" panose="02020603050405020304" charset="0"/>
                        </a:rPr>
                        <a:t>得70分</a:t>
                      </a:r>
                      <a:endParaRPr lang="en-US" altLang="en-US" sz="14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0">
                          <a:latin typeface="微软雅黑" panose="020B0503020204020204" pitchFamily="34" charset="-122"/>
                          <a:ea typeface="微软雅黑" panose="020B0503020204020204" pitchFamily="34" charset="-122"/>
                          <a:cs typeface="Times New Roman" panose="02020603050405020304" charset="0"/>
                        </a:rPr>
                        <a:t> </a:t>
                      </a:r>
                      <a:endParaRPr lang="en-US" altLang="en-US" sz="14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760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lstStyle/>
                    <a:p>
                      <a:pPr indent="0">
                        <a:buNone/>
                      </a:pPr>
                      <a:r>
                        <a:rPr lang="en-US" sz="1400" b="0" dirty="0" err="1">
                          <a:latin typeface="微软雅黑" panose="020B0503020204020204" pitchFamily="34" charset="-122"/>
                          <a:ea typeface="微软雅黑" panose="020B0503020204020204" pitchFamily="34" charset="-122"/>
                          <a:cs typeface="Times New Roman" panose="02020603050405020304" charset="0"/>
                        </a:rPr>
                        <a:t>获省（部）级工程设计一等奖或经评价达到</a:t>
                      </a:r>
                      <a:r>
                        <a:rPr lang="zh-CN" altLang="en-US" sz="1400" dirty="0">
                          <a:solidFill>
                            <a:srgbClr val="C00000"/>
                          </a:solidFill>
                          <a:latin typeface="微软雅黑" panose="020B0503020204020204" pitchFamily="34" charset="-122"/>
                          <a:ea typeface="微软雅黑" panose="020B0503020204020204" pitchFamily="34" charset="-122"/>
                          <a:sym typeface="+mn-ea"/>
                        </a:rPr>
                        <a:t>相应</a:t>
                      </a:r>
                      <a:r>
                        <a:rPr lang="zh-CN" altLang="en-US" sz="1400" dirty="0" smtClean="0">
                          <a:solidFill>
                            <a:srgbClr val="C00000"/>
                          </a:solidFill>
                          <a:latin typeface="微软雅黑" panose="020B0503020204020204" pitchFamily="34" charset="-122"/>
                          <a:ea typeface="微软雅黑" panose="020B0503020204020204" pitchFamily="34" charset="-122"/>
                          <a:sym typeface="+mn-ea"/>
                        </a:rPr>
                        <a:t>水平</a:t>
                      </a:r>
                      <a:r>
                        <a:rPr lang="en-US" altLang="zh-CN" sz="1400" baseline="30000" dirty="0" smtClean="0">
                          <a:solidFill>
                            <a:srgbClr val="C00000"/>
                          </a:solidFill>
                          <a:latin typeface="微软雅黑" panose="020B0503020204020204" pitchFamily="34" charset="-122"/>
                          <a:ea typeface="微软雅黑" panose="020B0503020204020204" pitchFamily="34" charset="-122"/>
                          <a:sym typeface="+mn-ea"/>
                        </a:rPr>
                        <a:t>【</a:t>
                      </a:r>
                      <a:r>
                        <a:rPr lang="zh-CN" altLang="en-US" sz="1400" baseline="30000" dirty="0" smtClean="0">
                          <a:solidFill>
                            <a:srgbClr val="C00000"/>
                          </a:solidFill>
                          <a:latin typeface="微软雅黑" panose="020B0503020204020204" pitchFamily="34" charset="-122"/>
                          <a:ea typeface="微软雅黑" panose="020B0503020204020204" pitchFamily="34" charset="-122"/>
                          <a:sym typeface="+mn-ea"/>
                        </a:rPr>
                        <a:t>注</a:t>
                      </a:r>
                      <a:r>
                        <a:rPr lang="en-US" altLang="zh-CN" sz="1400" baseline="30000" dirty="0" smtClean="0">
                          <a:solidFill>
                            <a:srgbClr val="C00000"/>
                          </a:solidFill>
                          <a:latin typeface="微软雅黑" panose="020B0503020204020204" pitchFamily="34" charset="-122"/>
                          <a:ea typeface="微软雅黑" panose="020B0503020204020204" pitchFamily="34" charset="-122"/>
                          <a:sym typeface="+mn-ea"/>
                        </a:rPr>
                        <a:t>2】</a:t>
                      </a: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0" dirty="0">
                          <a:latin typeface="微软雅黑" panose="020B0503020204020204" pitchFamily="34" charset="-122"/>
                          <a:ea typeface="微软雅黑" panose="020B0503020204020204" pitchFamily="34" charset="-122"/>
                          <a:cs typeface="Times New Roman" panose="02020603050405020304" charset="0"/>
                        </a:rPr>
                        <a:t>加20分</a:t>
                      </a: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0" dirty="0">
                          <a:latin typeface="微软雅黑" panose="020B0503020204020204" pitchFamily="34" charset="-122"/>
                          <a:ea typeface="微软雅黑" panose="020B0503020204020204" pitchFamily="34" charset="-122"/>
                          <a:cs typeface="Times New Roman" panose="02020603050405020304" charset="0"/>
                        </a:rPr>
                        <a:t> </a:t>
                      </a: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760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indent="0">
                        <a:buNone/>
                      </a:pPr>
                      <a:r>
                        <a:rPr lang="en-US" sz="1400" b="0" dirty="0" err="1">
                          <a:latin typeface="微软雅黑" panose="020B0503020204020204" pitchFamily="34" charset="-122"/>
                          <a:ea typeface="微软雅黑" panose="020B0503020204020204" pitchFamily="34" charset="-122"/>
                          <a:cs typeface="Times New Roman" panose="02020603050405020304" charset="0"/>
                        </a:rPr>
                        <a:t>获国家级工程设计奖或经评价达到</a:t>
                      </a:r>
                      <a:r>
                        <a:rPr lang="zh-CN" altLang="en-US" sz="1400" dirty="0">
                          <a:solidFill>
                            <a:srgbClr val="C00000"/>
                          </a:solidFill>
                          <a:latin typeface="微软雅黑" panose="020B0503020204020204" pitchFamily="34" charset="-122"/>
                          <a:ea typeface="微软雅黑" panose="020B0503020204020204" pitchFamily="34" charset="-122"/>
                          <a:sym typeface="+mn-ea"/>
                        </a:rPr>
                        <a:t>相应</a:t>
                      </a:r>
                      <a:r>
                        <a:rPr lang="zh-CN" altLang="en-US" sz="1400" dirty="0" smtClean="0">
                          <a:solidFill>
                            <a:srgbClr val="C00000"/>
                          </a:solidFill>
                          <a:latin typeface="微软雅黑" panose="020B0503020204020204" pitchFamily="34" charset="-122"/>
                          <a:ea typeface="微软雅黑" panose="020B0503020204020204" pitchFamily="34" charset="-122"/>
                          <a:sym typeface="+mn-ea"/>
                        </a:rPr>
                        <a:t>水平</a:t>
                      </a:r>
                      <a:r>
                        <a:rPr lang="en-US" altLang="zh-CN" sz="1400" baseline="30000" dirty="0">
                          <a:solidFill>
                            <a:srgbClr val="C00000"/>
                          </a:solidFill>
                          <a:latin typeface="微软雅黑" panose="020B0503020204020204" pitchFamily="34" charset="-122"/>
                          <a:ea typeface="微软雅黑" panose="020B0503020204020204" pitchFamily="34" charset="-122"/>
                          <a:sym typeface="+mn-ea"/>
                        </a:rPr>
                        <a:t>【</a:t>
                      </a:r>
                      <a:r>
                        <a:rPr lang="zh-CN" altLang="en-US" sz="1400" baseline="30000" dirty="0">
                          <a:solidFill>
                            <a:srgbClr val="C00000"/>
                          </a:solidFill>
                          <a:latin typeface="微软雅黑" panose="020B0503020204020204" pitchFamily="34" charset="-122"/>
                          <a:ea typeface="微软雅黑" panose="020B0503020204020204" pitchFamily="34" charset="-122"/>
                          <a:sym typeface="+mn-ea"/>
                        </a:rPr>
                        <a:t>注</a:t>
                      </a:r>
                      <a:r>
                        <a:rPr lang="en-US" altLang="zh-CN" sz="1400" baseline="30000" dirty="0">
                          <a:solidFill>
                            <a:srgbClr val="C00000"/>
                          </a:solidFill>
                          <a:latin typeface="微软雅黑" panose="020B0503020204020204" pitchFamily="34" charset="-122"/>
                          <a:ea typeface="微软雅黑" panose="020B0503020204020204" pitchFamily="34" charset="-122"/>
                          <a:sym typeface="+mn-ea"/>
                        </a:rPr>
                        <a:t>3】</a:t>
                      </a: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400" b="0" dirty="0">
                          <a:latin typeface="微软雅黑" panose="020B0503020204020204" pitchFamily="34" charset="-122"/>
                          <a:ea typeface="微软雅黑" panose="020B0503020204020204" pitchFamily="34" charset="-122"/>
                          <a:cs typeface="Times New Roman" panose="02020603050405020304" charset="0"/>
                        </a:rPr>
                        <a:t>加30分</a:t>
                      </a: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endParaRPr lang="en-US" altLang="en-US" sz="14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pu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699770"/>
            <a:ext cx="8229600" cy="383286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2000" b="1"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二、</a:t>
            </a:r>
            <a:r>
              <a:rPr lang="zh-CN" altLang="en-US" sz="2000" b="1" dirty="0">
                <a:solidFill>
                  <a:srgbClr val="0070C0"/>
                </a:solidFill>
                <a:latin typeface="黑体" panose="02010609060101010101" pitchFamily="49" charset="-122"/>
                <a:ea typeface="黑体" panose="02010609060101010101" pitchFamily="49" charset="-122"/>
                <a:sym typeface="+mn-ea"/>
              </a:rPr>
              <a:t>设计水平</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endParaRPr lang="zh-CN" altLang="en-US" sz="2000" b="1" dirty="0" smtClean="0">
              <a:solidFill>
                <a:srgbClr val="C00000"/>
              </a:solidFill>
              <a:latin typeface="楷体_GB2312" panose="02010609030101010101" pitchFamily="49" charset="-122"/>
              <a:ea typeface="楷体_GB2312" panose="02010609030101010101" pitchFamily="49" charset="-122"/>
              <a:sym typeface="+mn-ea"/>
            </a:endParaRPr>
          </a:p>
          <a:p>
            <a:pPr marL="808355" indent="-273050" algn="just">
              <a:lnSpc>
                <a:spcPct val="150000"/>
              </a:lnSpc>
            </a:pPr>
            <a:r>
              <a:rPr lang="zh-CN" altLang="en-US" sz="1800" dirty="0">
                <a:solidFill>
                  <a:srgbClr val="0070C0"/>
                </a:solidFill>
                <a:latin typeface="黑体" panose="02010609060101010101" pitchFamily="49" charset="-122"/>
                <a:ea typeface="黑体" panose="02010609060101010101" pitchFamily="49" charset="-122"/>
              </a:rPr>
              <a:t>设计水平的核查确认：</a:t>
            </a:r>
            <a:r>
              <a:rPr lang="zh-CN" altLang="en-US" sz="1800" dirty="0">
                <a:solidFill>
                  <a:srgbClr val="0070C0"/>
                </a:solidFill>
                <a:latin typeface="黑体" panose="02010609060101010101" pitchFamily="49" charset="-122"/>
                <a:ea typeface="黑体" panose="02010609060101010101" pitchFamily="49" charset="-122"/>
                <a:sym typeface="+mn-ea"/>
              </a:rPr>
              <a:t>设计水平</a:t>
            </a:r>
            <a:r>
              <a:rPr lang="zh-CN" altLang="en-US" sz="1800" b="1" dirty="0">
                <a:solidFill>
                  <a:srgbClr val="FF0000"/>
                </a:solidFill>
                <a:latin typeface="黑体" panose="02010609060101010101" pitchFamily="49" charset="-122"/>
                <a:ea typeface="黑体" panose="02010609060101010101" pitchFamily="49" charset="-122"/>
                <a:sym typeface="+mn-ea"/>
              </a:rPr>
              <a:t>只承认工程设计奖</a:t>
            </a:r>
            <a:r>
              <a:rPr lang="zh-CN" altLang="en-US" sz="1800" dirty="0">
                <a:solidFill>
                  <a:srgbClr val="0070C0"/>
                </a:solidFill>
                <a:latin typeface="黑体" panose="02010609060101010101" pitchFamily="49" charset="-122"/>
                <a:ea typeface="黑体" panose="02010609060101010101" pitchFamily="49" charset="-122"/>
                <a:sym typeface="+mn-ea"/>
              </a:rPr>
              <a:t>，其他如方案设计奖、结构设计奖、工艺设计奖等专项设计奖、设计竞赛等均不予承认，因为其他设计奖均不能完整反映工程整体的设计水平。而且，工程设计奖的</a:t>
            </a:r>
            <a:r>
              <a:rPr lang="zh-CN" altLang="en-US" sz="1800" b="1" dirty="0">
                <a:solidFill>
                  <a:srgbClr val="FF0000"/>
                </a:solidFill>
                <a:latin typeface="黑体" panose="02010609060101010101" pitchFamily="49" charset="-122"/>
                <a:ea typeface="黑体" panose="02010609060101010101" pitchFamily="49" charset="-122"/>
                <a:sym typeface="+mn-ea"/>
              </a:rPr>
              <a:t>颁奖机构</a:t>
            </a:r>
            <a:r>
              <a:rPr lang="zh-CN" altLang="en-US" sz="1800" dirty="0">
                <a:solidFill>
                  <a:srgbClr val="0070C0"/>
                </a:solidFill>
                <a:latin typeface="黑体" panose="02010609060101010101" pitchFamily="49" charset="-122"/>
                <a:ea typeface="黑体" panose="02010609060101010101" pitchFamily="49" charset="-122"/>
                <a:sym typeface="+mn-ea"/>
              </a:rPr>
              <a:t>应为省（部）级勘察设计协会或省（部）级政府主管部门。</a:t>
            </a: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97230"/>
            <a:ext cx="8229600" cy="383286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三、科技进步</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endParaRPr lang="zh-CN" altLang="en-US" sz="2000" b="1" dirty="0" smtClean="0">
              <a:solidFill>
                <a:srgbClr val="C00000"/>
              </a:solidFill>
              <a:latin typeface="楷体_GB2312" panose="02010609030101010101" pitchFamily="49" charset="-122"/>
              <a:ea typeface="楷体_GB2312" panose="02010609030101010101" pitchFamily="49" charset="-122"/>
              <a:sym typeface="+mn-ea"/>
            </a:endParaRPr>
          </a:p>
          <a:p>
            <a:pPr marL="808355" indent="-27305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科技进步对工程建设行业发展具有巨大的推动作用，科技创新、新技术应用对保证工程质量，进而</a:t>
            </a:r>
            <a:r>
              <a:rPr lang="zh-CN" altLang="en-US" sz="1800" b="1" dirty="0">
                <a:solidFill>
                  <a:srgbClr val="FF0000"/>
                </a:solidFill>
                <a:latin typeface="黑体" panose="02010609060101010101" pitchFamily="49" charset="-122"/>
                <a:ea typeface="黑体" panose="02010609060101010101" pitchFamily="49" charset="-122"/>
                <a:sym typeface="+mn-ea"/>
              </a:rPr>
              <a:t>提高工程整体品质具有重要的积极作用</a:t>
            </a:r>
            <a:r>
              <a:rPr lang="zh-CN" altLang="en-US" sz="1800" dirty="0">
                <a:solidFill>
                  <a:srgbClr val="0070C0"/>
                </a:solidFill>
                <a:latin typeface="黑体" panose="02010609060101010101" pitchFamily="49" charset="-122"/>
                <a:ea typeface="黑体" panose="02010609060101010101" pitchFamily="49" charset="-122"/>
                <a:sym typeface="+mn-ea"/>
              </a:rPr>
              <a:t>。所以将其设定为一级指标，并赋予</a:t>
            </a:r>
            <a:r>
              <a:rPr lang="en-US" altLang="zh-CN" sz="1800" b="1" dirty="0">
                <a:solidFill>
                  <a:srgbClr val="FF0000"/>
                </a:solidFill>
                <a:latin typeface="黑体" panose="02010609060101010101" pitchFamily="49" charset="-122"/>
                <a:ea typeface="黑体" panose="02010609060101010101" pitchFamily="49" charset="-122"/>
                <a:sym typeface="+mn-ea"/>
              </a:rPr>
              <a:t>100</a:t>
            </a:r>
            <a:r>
              <a:rPr lang="zh-CN" altLang="en-US" sz="1800" b="1" dirty="0">
                <a:solidFill>
                  <a:srgbClr val="FF0000"/>
                </a:solidFill>
                <a:latin typeface="黑体" panose="02010609060101010101" pitchFamily="49" charset="-122"/>
                <a:ea typeface="黑体" panose="02010609060101010101" pitchFamily="49" charset="-122"/>
                <a:sym typeface="+mn-ea"/>
              </a:rPr>
              <a:t>分</a:t>
            </a:r>
            <a:r>
              <a:rPr lang="zh-CN" altLang="en-US" sz="1800" dirty="0">
                <a:solidFill>
                  <a:srgbClr val="0070C0"/>
                </a:solidFill>
                <a:latin typeface="黑体" panose="02010609060101010101" pitchFamily="49" charset="-122"/>
                <a:ea typeface="黑体" panose="02010609060101010101" pitchFamily="49" charset="-122"/>
                <a:sym typeface="+mn-ea"/>
              </a:rPr>
              <a:t>的标准</a:t>
            </a:r>
            <a:r>
              <a:rPr lang="zh-CN" altLang="en-US" sz="1800" dirty="0" smtClean="0">
                <a:solidFill>
                  <a:srgbClr val="0070C0"/>
                </a:solidFill>
                <a:latin typeface="黑体" panose="02010609060101010101" pitchFamily="49" charset="-122"/>
                <a:ea typeface="黑体" panose="02010609060101010101" pitchFamily="49" charset="-122"/>
                <a:sym typeface="+mn-ea"/>
              </a:rPr>
              <a:t>分值。</a:t>
            </a:r>
            <a:endParaRPr lang="zh-CN" altLang="en-US" sz="1800" dirty="0" smtClean="0">
              <a:solidFill>
                <a:srgbClr val="0070C0"/>
              </a:solidFill>
              <a:latin typeface="黑体" panose="02010609060101010101" pitchFamily="49" charset="-122"/>
              <a:ea typeface="黑体" panose="02010609060101010101" pitchFamily="49" charset="-122"/>
              <a:sym typeface="+mn-ea"/>
            </a:endParaRPr>
          </a:p>
          <a:p>
            <a:pPr marL="808355" indent="-27305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科技进步的基本分为</a:t>
            </a:r>
            <a:r>
              <a:rPr lang="en-US" altLang="zh-CN" sz="1800" dirty="0">
                <a:solidFill>
                  <a:srgbClr val="0070C0"/>
                </a:solidFill>
                <a:latin typeface="黑体" panose="02010609060101010101" pitchFamily="49" charset="-122"/>
                <a:ea typeface="黑体" panose="02010609060101010101" pitchFamily="49" charset="-122"/>
                <a:sym typeface="+mn-ea"/>
              </a:rPr>
              <a:t>100×70%</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70</a:t>
            </a:r>
            <a:r>
              <a:rPr lang="zh-CN" altLang="en-US" sz="1800" dirty="0">
                <a:solidFill>
                  <a:srgbClr val="0070C0"/>
                </a:solidFill>
                <a:latin typeface="黑体" panose="02010609060101010101" pitchFamily="49" charset="-122"/>
                <a:ea typeface="黑体" panose="02010609060101010101" pitchFamily="49" charset="-122"/>
                <a:sym typeface="+mn-ea"/>
              </a:rPr>
              <a:t>分，加分区间为</a:t>
            </a:r>
            <a:r>
              <a:rPr lang="en-US" altLang="zh-CN" sz="1800" dirty="0">
                <a:solidFill>
                  <a:srgbClr val="0070C0"/>
                </a:solidFill>
                <a:latin typeface="黑体" panose="02010609060101010101" pitchFamily="49" charset="-122"/>
                <a:ea typeface="黑体" panose="02010609060101010101" pitchFamily="49" charset="-122"/>
                <a:sym typeface="+mn-ea"/>
              </a:rPr>
              <a:t>30</a:t>
            </a:r>
            <a:r>
              <a:rPr lang="zh-CN" altLang="en-US" sz="1800" dirty="0">
                <a:solidFill>
                  <a:srgbClr val="0070C0"/>
                </a:solidFill>
                <a:latin typeface="黑体" panose="02010609060101010101" pitchFamily="49" charset="-122"/>
                <a:ea typeface="黑体" panose="02010609060101010101" pitchFamily="49" charset="-122"/>
                <a:sym typeface="+mn-ea"/>
              </a:rPr>
              <a:t>分。二级指标共</a:t>
            </a:r>
            <a:r>
              <a:rPr lang="en-US" altLang="zh-CN" sz="1800" dirty="0">
                <a:solidFill>
                  <a:srgbClr val="0070C0"/>
                </a:solidFill>
                <a:latin typeface="黑体" panose="02010609060101010101" pitchFamily="49" charset="-122"/>
                <a:ea typeface="黑体" panose="02010609060101010101" pitchFamily="49" charset="-122"/>
                <a:sym typeface="+mn-ea"/>
              </a:rPr>
              <a:t>8</a:t>
            </a:r>
            <a:r>
              <a:rPr lang="zh-CN" altLang="en-US" sz="1800" dirty="0">
                <a:solidFill>
                  <a:srgbClr val="0070C0"/>
                </a:solidFill>
                <a:latin typeface="黑体" panose="02010609060101010101" pitchFamily="49" charset="-122"/>
                <a:ea typeface="黑体" panose="02010609060101010101" pitchFamily="49" charset="-122"/>
                <a:sym typeface="+mn-ea"/>
              </a:rPr>
              <a:t>项，加分项共</a:t>
            </a:r>
            <a:r>
              <a:rPr lang="en-US" altLang="zh-CN" sz="1800" dirty="0">
                <a:solidFill>
                  <a:srgbClr val="0070C0"/>
                </a:solidFill>
                <a:latin typeface="黑体" panose="02010609060101010101" pitchFamily="49" charset="-122"/>
                <a:ea typeface="黑体" panose="02010609060101010101" pitchFamily="49" charset="-122"/>
                <a:sym typeface="+mn-ea"/>
              </a:rPr>
              <a:t>7</a:t>
            </a:r>
            <a:r>
              <a:rPr lang="zh-CN" altLang="en-US" sz="1800" dirty="0">
                <a:solidFill>
                  <a:srgbClr val="0070C0"/>
                </a:solidFill>
                <a:latin typeface="黑体" panose="02010609060101010101" pitchFamily="49" charset="-122"/>
                <a:ea typeface="黑体" panose="02010609060101010101" pitchFamily="49" charset="-122"/>
                <a:sym typeface="+mn-ea"/>
              </a:rPr>
              <a:t>项。</a:t>
            </a:r>
            <a:endParaRPr lang="zh-CN" altLang="en-US" sz="1800" dirty="0">
              <a:solidFill>
                <a:srgbClr val="0070C0"/>
              </a:solidFill>
              <a:latin typeface="黑体" panose="02010609060101010101" pitchFamily="49" charset="-122"/>
              <a:ea typeface="黑体" panose="02010609060101010101" pitchFamily="49" charset="-122"/>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697230"/>
            <a:ext cx="8229600" cy="383286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三、科技进步</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endParaRPr lang="zh-CN" altLang="en-US" sz="2000" b="1" dirty="0" smtClean="0">
              <a:solidFill>
                <a:srgbClr val="C00000"/>
              </a:solidFill>
              <a:latin typeface="楷体_GB2312" panose="02010609030101010101" pitchFamily="49" charset="-122"/>
              <a:ea typeface="楷体_GB2312" panose="02010609030101010101" pitchFamily="49" charset="-122"/>
              <a:sym typeface="+mn-ea"/>
            </a:endParaRPr>
          </a:p>
          <a:p>
            <a:pPr marL="713105" indent="-262255" algn="just">
              <a:lnSpc>
                <a:spcPct val="150000"/>
              </a:lnSpc>
              <a:tabLst>
                <a:tab pos="355600" algn="l"/>
              </a:tabLst>
            </a:pPr>
            <a:r>
              <a:rPr lang="zh-CN" altLang="en-US" sz="1800" dirty="0">
                <a:solidFill>
                  <a:srgbClr val="0070C0"/>
                </a:solidFill>
                <a:latin typeface="黑体" panose="02010609060101010101" pitchFamily="49" charset="-122"/>
                <a:ea typeface="黑体" panose="02010609060101010101" pitchFamily="49" charset="-122"/>
                <a:sym typeface="+mn-ea"/>
              </a:rPr>
              <a:t>综合已收到的反馈意见，主要的变化是提高了科技奖的加分值，适当减少了</a:t>
            </a:r>
            <a:r>
              <a:rPr lang="zh-CN" altLang="en-US" sz="1800" dirty="0" smtClean="0">
                <a:solidFill>
                  <a:srgbClr val="0070C0"/>
                </a:solidFill>
                <a:latin typeface="黑体" panose="02010609060101010101" pitchFamily="49" charset="-122"/>
                <a:ea typeface="黑体" panose="02010609060101010101" pitchFamily="49" charset="-122"/>
                <a:sym typeface="+mn-ea"/>
              </a:rPr>
              <a:t>专利和工法的</a:t>
            </a:r>
            <a:r>
              <a:rPr lang="zh-CN" altLang="en-US" sz="1800" dirty="0">
                <a:solidFill>
                  <a:srgbClr val="0070C0"/>
                </a:solidFill>
                <a:latin typeface="黑体" panose="02010609060101010101" pitchFamily="49" charset="-122"/>
                <a:ea typeface="黑体" panose="02010609060101010101" pitchFamily="49" charset="-122"/>
                <a:sym typeface="+mn-ea"/>
              </a:rPr>
              <a:t>加分值，但没有取消专利加分。</a:t>
            </a:r>
            <a:r>
              <a:rPr lang="zh-CN" altLang="en-US" sz="1800" b="1" dirty="0">
                <a:solidFill>
                  <a:srgbClr val="00B050"/>
                </a:solidFill>
                <a:latin typeface="黑体" panose="02010609060101010101" pitchFamily="49" charset="-122"/>
                <a:ea typeface="黑体" panose="02010609060101010101" pitchFamily="49" charset="-122"/>
                <a:sym typeface="+mn-ea"/>
              </a:rPr>
              <a:t>国家优质工程奖鼓励的是科技创新的行为本身，而能够获得专利授权的技术肯定是创新技术，是前人没有的技术</a:t>
            </a:r>
            <a:r>
              <a:rPr lang="zh-CN" altLang="en-US" sz="1800" b="1" dirty="0" smtClean="0">
                <a:solidFill>
                  <a:srgbClr val="00B050"/>
                </a:solidFill>
                <a:latin typeface="黑体" panose="02010609060101010101" pitchFamily="49" charset="-122"/>
                <a:ea typeface="黑体" panose="02010609060101010101" pitchFamily="49" charset="-122"/>
                <a:sym typeface="+mn-ea"/>
              </a:rPr>
              <a:t>。</a:t>
            </a:r>
            <a:r>
              <a:rPr lang="zh-CN" altLang="en-US" sz="1800" dirty="0" smtClean="0">
                <a:solidFill>
                  <a:srgbClr val="0070C0"/>
                </a:solidFill>
                <a:latin typeface="黑体" panose="02010609060101010101" pitchFamily="49" charset="-122"/>
                <a:ea typeface="黑体" panose="02010609060101010101" pitchFamily="49" charset="-122"/>
                <a:sym typeface="+mn-ea"/>
              </a:rPr>
              <a:t>鼓励</a:t>
            </a:r>
            <a:r>
              <a:rPr lang="zh-CN" altLang="en-US" sz="1800" dirty="0">
                <a:solidFill>
                  <a:srgbClr val="0070C0"/>
                </a:solidFill>
                <a:latin typeface="黑体" panose="02010609060101010101" pitchFamily="49" charset="-122"/>
                <a:ea typeface="黑体" panose="02010609060101010101" pitchFamily="49" charset="-122"/>
                <a:sym typeface="+mn-ea"/>
              </a:rPr>
              <a:t>技术创新不能只局限于科技成果</a:t>
            </a:r>
            <a:r>
              <a:rPr lang="zh-CN" altLang="en-US" sz="1800" dirty="0" smtClean="0">
                <a:solidFill>
                  <a:srgbClr val="0070C0"/>
                </a:solidFill>
                <a:latin typeface="黑体" panose="02010609060101010101" pitchFamily="49" charset="-122"/>
                <a:ea typeface="黑体" panose="02010609060101010101" pitchFamily="49" charset="-122"/>
                <a:sym typeface="+mn-ea"/>
              </a:rPr>
              <a:t>获奖，</a:t>
            </a:r>
            <a:r>
              <a:rPr lang="zh-CN" altLang="en-US" sz="1800" dirty="0">
                <a:solidFill>
                  <a:srgbClr val="0070C0"/>
                </a:solidFill>
                <a:latin typeface="黑体" panose="02010609060101010101" pitchFamily="49" charset="-122"/>
                <a:ea typeface="黑体" panose="02010609060101010101" pitchFamily="49" charset="-122"/>
                <a:sym typeface="+mn-ea"/>
              </a:rPr>
              <a:t>而且创新成果也不可能都去参与评奖，能够获得专利授权的科技成果就足以证明其创新性。同时，申请专利更是企业保护知识产权的有效措施，应予以鼓励，</a:t>
            </a:r>
            <a:r>
              <a:rPr lang="zh-CN" altLang="en-US" sz="1800" dirty="0" smtClean="0">
                <a:solidFill>
                  <a:srgbClr val="0070C0"/>
                </a:solidFill>
                <a:latin typeface="黑体" panose="02010609060101010101" pitchFamily="49" charset="-122"/>
                <a:ea typeface="黑体" panose="02010609060101010101" pitchFamily="49" charset="-122"/>
                <a:sym typeface="+mn-ea"/>
              </a:rPr>
              <a:t>所以仍</a:t>
            </a:r>
            <a:r>
              <a:rPr lang="zh-CN" altLang="en-US" sz="1800" dirty="0">
                <a:solidFill>
                  <a:srgbClr val="0070C0"/>
                </a:solidFill>
                <a:latin typeface="黑体" panose="02010609060101010101" pitchFamily="49" charset="-122"/>
                <a:ea typeface="黑体" panose="02010609060101010101" pitchFamily="49" charset="-122"/>
                <a:sym typeface="+mn-ea"/>
              </a:rPr>
              <a:t>保留</a:t>
            </a:r>
            <a:r>
              <a:rPr lang="zh-CN" altLang="en-US" sz="1800" dirty="0" smtClean="0">
                <a:solidFill>
                  <a:srgbClr val="0070C0"/>
                </a:solidFill>
                <a:latin typeface="黑体" panose="02010609060101010101" pitchFamily="49" charset="-122"/>
                <a:ea typeface="黑体" panose="02010609060101010101" pitchFamily="49" charset="-122"/>
                <a:sym typeface="+mn-ea"/>
              </a:rPr>
              <a:t>了对专利技术的加分</a:t>
            </a:r>
            <a:r>
              <a:rPr lang="zh-CN" altLang="en-US" sz="1800" dirty="0">
                <a:solidFill>
                  <a:srgbClr val="0070C0"/>
                </a:solidFill>
                <a:latin typeface="黑体" panose="02010609060101010101" pitchFamily="49" charset="-122"/>
                <a:ea typeface="黑体" panose="02010609060101010101" pitchFamily="49" charset="-122"/>
                <a:sym typeface="+mn-ea"/>
              </a:rPr>
              <a:t>项。</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771525"/>
            <a:ext cx="8229600" cy="383286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1800" b="1" dirty="0" smtClean="0">
                <a:solidFill>
                  <a:srgbClr val="0070C0"/>
                </a:solidFill>
                <a:latin typeface="黑体" panose="02010609060101010101" pitchFamily="49" charset="-122"/>
                <a:ea typeface="黑体" panose="02010609060101010101" pitchFamily="49" charset="-122"/>
                <a:sym typeface="+mn-ea"/>
              </a:rPr>
              <a:t>三、</a:t>
            </a:r>
            <a:r>
              <a:rPr lang="zh-CN" altLang="en-US" sz="2000" b="1" dirty="0" smtClean="0">
                <a:solidFill>
                  <a:srgbClr val="0070C0"/>
                </a:solidFill>
                <a:latin typeface="黑体" panose="02010609060101010101" pitchFamily="49" charset="-122"/>
                <a:ea typeface="黑体" panose="02010609060101010101" pitchFamily="49" charset="-122"/>
                <a:sym typeface="+mn-ea"/>
              </a:rPr>
              <a:t>科技进步</a:t>
            </a: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endParaRPr lang="zh-CN" altLang="en-US" sz="1800" b="1" dirty="0">
              <a:solidFill>
                <a:srgbClr val="0070C0"/>
              </a:solidFill>
              <a:latin typeface="黑体" panose="02010609060101010101" pitchFamily="49" charset="-122"/>
              <a:ea typeface="黑体" panose="02010609060101010101" pitchFamily="49" charset="-122"/>
            </a:endParaRPr>
          </a:p>
          <a:p>
            <a:pPr marL="808355" indent="-27305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至于业内对专利申请、授权较多而产生的疑问等，均不</a:t>
            </a:r>
            <a:r>
              <a:rPr lang="zh-CN" altLang="en-US" sz="1800" dirty="0" smtClean="0">
                <a:solidFill>
                  <a:srgbClr val="0070C0"/>
                </a:solidFill>
                <a:latin typeface="黑体" panose="02010609060101010101" pitchFamily="49" charset="-122"/>
                <a:ea typeface="黑体" panose="02010609060101010101" pitchFamily="49" charset="-122"/>
                <a:sym typeface="+mn-ea"/>
              </a:rPr>
              <a:t>属于国家优质工程奖评选应考虑</a:t>
            </a:r>
            <a:r>
              <a:rPr lang="zh-CN" altLang="en-US" sz="1800" dirty="0">
                <a:solidFill>
                  <a:srgbClr val="0070C0"/>
                </a:solidFill>
                <a:latin typeface="黑体" panose="02010609060101010101" pitchFamily="49" charset="-122"/>
                <a:ea typeface="黑体" panose="02010609060101010101" pitchFamily="49" charset="-122"/>
                <a:sym typeface="+mn-ea"/>
              </a:rPr>
              <a:t>的范围</a:t>
            </a:r>
            <a:r>
              <a:rPr lang="zh-CN" altLang="en-US" sz="1800" dirty="0" smtClean="0">
                <a:solidFill>
                  <a:srgbClr val="0070C0"/>
                </a:solidFill>
                <a:latin typeface="黑体" panose="02010609060101010101" pitchFamily="49" charset="-122"/>
                <a:ea typeface="黑体" panose="02010609060101010101" pitchFamily="49" charset="-122"/>
                <a:sym typeface="+mn-ea"/>
              </a:rPr>
              <a:t>。同样，专利</a:t>
            </a:r>
            <a:r>
              <a:rPr lang="zh-CN" altLang="en-US" sz="1800" dirty="0">
                <a:solidFill>
                  <a:srgbClr val="0070C0"/>
                </a:solidFill>
                <a:latin typeface="黑体" panose="02010609060101010101" pitchFamily="49" charset="-122"/>
                <a:ea typeface="黑体" panose="02010609060101010101" pitchFamily="49" charset="-122"/>
                <a:sym typeface="+mn-ea"/>
              </a:rPr>
              <a:t>技术的保护与利用的</a:t>
            </a:r>
            <a:r>
              <a:rPr lang="zh-CN" altLang="en-US" sz="1800" dirty="0" smtClean="0">
                <a:solidFill>
                  <a:srgbClr val="0070C0"/>
                </a:solidFill>
                <a:latin typeface="黑体" panose="02010609060101010101" pitchFamily="49" charset="-122"/>
                <a:ea typeface="黑体" panose="02010609060101010101" pitchFamily="49" charset="-122"/>
                <a:sym typeface="+mn-ea"/>
              </a:rPr>
              <a:t>问题也不是</a:t>
            </a:r>
            <a:r>
              <a:rPr lang="zh-CN" altLang="en-US" sz="1800" dirty="0">
                <a:solidFill>
                  <a:srgbClr val="0070C0"/>
                </a:solidFill>
                <a:latin typeface="黑体" panose="02010609060101010101" pitchFamily="49" charset="-122"/>
                <a:ea typeface="黑体" panose="02010609060101010101" pitchFamily="49" charset="-122"/>
                <a:sym typeface="+mn-ea"/>
              </a:rPr>
              <a:t>国家优质工程奖所能够解决的问题。国家优质工程</a:t>
            </a:r>
            <a:r>
              <a:rPr lang="zh-CN" altLang="en-US" sz="1800" dirty="0" smtClean="0">
                <a:solidFill>
                  <a:srgbClr val="0070C0"/>
                </a:solidFill>
                <a:latin typeface="黑体" panose="02010609060101010101" pitchFamily="49" charset="-122"/>
                <a:ea typeface="黑体" panose="02010609060101010101" pitchFamily="49" charset="-122"/>
                <a:sym typeface="+mn-ea"/>
              </a:rPr>
              <a:t>奖能够发挥的是</a:t>
            </a:r>
            <a:r>
              <a:rPr lang="zh-CN" altLang="en-US" sz="1800" b="1" dirty="0" smtClean="0">
                <a:solidFill>
                  <a:srgbClr val="FF0000"/>
                </a:solidFill>
                <a:latin typeface="黑体" panose="02010609060101010101" pitchFamily="49" charset="-122"/>
                <a:ea typeface="黑体" panose="02010609060101010101" pitchFamily="49" charset="-122"/>
                <a:sym typeface="+mn-ea"/>
              </a:rPr>
              <a:t>引领</a:t>
            </a:r>
            <a:r>
              <a:rPr lang="zh-CN" altLang="en-US" sz="1800" b="1" dirty="0">
                <a:solidFill>
                  <a:srgbClr val="FF0000"/>
                </a:solidFill>
                <a:latin typeface="黑体" panose="02010609060101010101" pitchFamily="49" charset="-122"/>
                <a:ea typeface="黑体" panose="02010609060101010101" pitchFamily="49" charset="-122"/>
                <a:sym typeface="+mn-ea"/>
              </a:rPr>
              <a:t>企业重视科技</a:t>
            </a:r>
            <a:r>
              <a:rPr lang="zh-CN" altLang="en-US" sz="1800" dirty="0" smtClean="0">
                <a:solidFill>
                  <a:srgbClr val="0070C0"/>
                </a:solidFill>
                <a:latin typeface="黑体" panose="02010609060101010101" pitchFamily="49" charset="-122"/>
                <a:ea typeface="黑体" panose="02010609060101010101" pitchFamily="49" charset="-122"/>
                <a:sym typeface="+mn-ea"/>
              </a:rPr>
              <a:t>进步，同时也</a:t>
            </a:r>
            <a:r>
              <a:rPr lang="zh-CN" altLang="en-US" sz="1800" dirty="0">
                <a:solidFill>
                  <a:srgbClr val="0070C0"/>
                </a:solidFill>
                <a:latin typeface="黑体" panose="02010609060101010101" pitchFamily="49" charset="-122"/>
                <a:ea typeface="黑体" panose="02010609060101010101" pitchFamily="49" charset="-122"/>
                <a:sym typeface="+mn-ea"/>
              </a:rPr>
              <a:t>引导</a:t>
            </a:r>
            <a:r>
              <a:rPr lang="zh-CN" altLang="en-US" sz="1800" dirty="0" smtClean="0">
                <a:solidFill>
                  <a:srgbClr val="0070C0"/>
                </a:solidFill>
                <a:latin typeface="黑体" panose="02010609060101010101" pitchFamily="49" charset="-122"/>
                <a:ea typeface="黑体" panose="02010609060101010101" pitchFamily="49" charset="-122"/>
                <a:sym typeface="+mn-ea"/>
              </a:rPr>
              <a:t>企业</a:t>
            </a:r>
            <a:r>
              <a:rPr lang="zh-CN" altLang="en-US" sz="1800" b="1" dirty="0">
                <a:solidFill>
                  <a:srgbClr val="FF0000"/>
                </a:solidFill>
                <a:latin typeface="黑体" panose="02010609060101010101" pitchFamily="49" charset="-122"/>
                <a:ea typeface="黑体" panose="02010609060101010101" pitchFamily="49" charset="-122"/>
                <a:sym typeface="+mn-ea"/>
              </a:rPr>
              <a:t>提高保护</a:t>
            </a:r>
            <a:r>
              <a:rPr lang="zh-CN" altLang="en-US" sz="1800" b="1" dirty="0" smtClean="0">
                <a:solidFill>
                  <a:srgbClr val="FF0000"/>
                </a:solidFill>
                <a:latin typeface="黑体" panose="02010609060101010101" pitchFamily="49" charset="-122"/>
                <a:ea typeface="黑体" panose="02010609060101010101" pitchFamily="49" charset="-122"/>
                <a:sym typeface="+mn-ea"/>
              </a:rPr>
              <a:t>知识产权的意识</a:t>
            </a:r>
            <a:r>
              <a:rPr lang="zh-CN" altLang="en-US" sz="1800" dirty="0">
                <a:solidFill>
                  <a:srgbClr val="0070C0"/>
                </a:solidFill>
                <a:latin typeface="黑体" panose="02010609060101010101" pitchFamily="49" charset="-122"/>
                <a:ea typeface="黑体" panose="02010609060101010101" pitchFamily="49" charset="-122"/>
                <a:sym typeface="+mn-ea"/>
              </a:rPr>
              <a:t>。</a:t>
            </a: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971550" y="338637"/>
            <a:ext cx="1333500" cy="796743"/>
            <a:chOff x="1054065" y="462959"/>
            <a:chExt cx="1511774" cy="856390"/>
          </a:xfrm>
          <a:solidFill>
            <a:srgbClr val="0079C3"/>
          </a:solidFill>
        </p:grpSpPr>
        <p:sp>
          <p:nvSpPr>
            <p:cNvPr id="38" name="Rectangle 3"/>
            <p:cNvSpPr/>
            <p:nvPr/>
          </p:nvSpPr>
          <p:spPr bwMode="auto">
            <a:xfrm>
              <a:off x="1054065" y="462959"/>
              <a:ext cx="1511774" cy="856390"/>
            </a:xfrm>
            <a:prstGeom prst="roundRect">
              <a:avLst>
                <a:gd name="adj" fmla="val 6940"/>
              </a:avLst>
            </a:prstGeom>
            <a:grpFill/>
            <a:ln w="9525" cap="flat" cmpd="sng" algn="ctr">
              <a:noFill/>
              <a:prstDash val="solid"/>
              <a:headEnd type="none" w="med" len="med"/>
              <a:tailEnd type="none" w="med" len="med"/>
            </a:ln>
            <a:effectLst/>
          </p:spPr>
          <p:txBody>
            <a:bodyPr rot="0" spcFirstLastPara="0" vertOverflow="overflow" horzOverflow="overflow" vert="horz" wrap="square" lIns="76109" tIns="38049" rIns="38049" bIns="76109" numCol="1" spcCol="0" rtlCol="0" fromWordArt="0" anchor="t" anchorCtr="0" forceAA="0" compatLnSpc="1">
              <a:noAutofit/>
            </a:bodyPr>
            <a:lstStyle/>
            <a:p>
              <a:pPr defTabSz="685165">
                <a:defRPr/>
              </a:pPr>
              <a:endParaRPr lang="en-US" sz="1100" kern="0" spc="-30" dirty="0">
                <a:gradFill>
                  <a:gsLst>
                    <a:gs pos="0">
                      <a:srgbClr val="FFFFFF"/>
                    </a:gs>
                    <a:gs pos="100000">
                      <a:srgbClr val="FFFFFF"/>
                    </a:gs>
                  </a:gsLst>
                  <a:lin ang="5400000" scaled="0"/>
                </a:gradFill>
                <a:latin typeface="Segoe UI" panose="020B0502040204020203"/>
                <a:ea typeface="Segoe UI" panose="020B0502040204020203" pitchFamily="34" charset="0"/>
                <a:cs typeface="Segoe UI" panose="020B0502040204020203" pitchFamily="34" charset="0"/>
              </a:endParaRPr>
            </a:p>
          </p:txBody>
        </p:sp>
        <p:sp>
          <p:nvSpPr>
            <p:cNvPr id="39" name="TextBox 15"/>
            <p:cNvSpPr txBox="1"/>
            <p:nvPr/>
          </p:nvSpPr>
          <p:spPr>
            <a:xfrm>
              <a:off x="1054066" y="953248"/>
              <a:ext cx="1511773" cy="279841"/>
            </a:xfrm>
            <a:prstGeom prst="rect">
              <a:avLst/>
            </a:prstGeom>
            <a:grpFill/>
          </p:spPr>
          <p:txBody>
            <a:bodyPr wrap="square" rtlCol="0">
              <a:spAutoFit/>
            </a:bodyPr>
            <a:lstStyle/>
            <a:p>
              <a:pPr algn="ctr"/>
              <a:r>
                <a:rPr lang="en-US" altLang="zh-CN" sz="1100" dirty="0" smtClean="0">
                  <a:solidFill>
                    <a:schemeClr val="bg1"/>
                  </a:solidFill>
                  <a:latin typeface="微软雅黑" panose="020B0503020204020204" pitchFamily="34" charset="-122"/>
                  <a:ea typeface="微软雅黑" panose="020B0503020204020204" pitchFamily="34" charset="-122"/>
                </a:rPr>
                <a:t>Contents</a:t>
              </a:r>
              <a:endParaRPr lang="zh-CN" altLang="en-US" sz="1100" dirty="0">
                <a:solidFill>
                  <a:schemeClr val="bg1"/>
                </a:solidFill>
                <a:latin typeface="微软雅黑" panose="020B0503020204020204" pitchFamily="34" charset="-122"/>
                <a:ea typeface="微软雅黑" panose="020B0503020204020204" pitchFamily="34" charset="-122"/>
              </a:endParaRPr>
            </a:p>
          </p:txBody>
        </p:sp>
        <p:sp>
          <p:nvSpPr>
            <p:cNvPr id="40" name="文本框 63"/>
            <p:cNvSpPr txBox="1"/>
            <p:nvPr/>
          </p:nvSpPr>
          <p:spPr>
            <a:xfrm>
              <a:off x="1054066" y="512715"/>
              <a:ext cx="1511773" cy="494840"/>
            </a:xfrm>
            <a:prstGeom prst="rect">
              <a:avLst/>
            </a:prstGeom>
            <a:grpFill/>
          </p:spPr>
          <p:txBody>
            <a:bodyPr wrap="square" rtlCol="0">
              <a:spAutoFit/>
            </a:bodyPr>
            <a:lstStyle/>
            <a:p>
              <a:pPr algn="ctr"/>
              <a:r>
                <a:rPr lang="zh-CN" altLang="en-US" sz="2400" b="1" dirty="0" smtClean="0">
                  <a:solidFill>
                    <a:schemeClr val="bg1"/>
                  </a:solidFill>
                  <a:latin typeface="微软雅黑" panose="020B0503020204020204" pitchFamily="34" charset="-122"/>
                  <a:ea typeface="微软雅黑" panose="020B0503020204020204" pitchFamily="34" charset="-122"/>
                </a:rPr>
                <a:t>目 录</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grpSp>
        <p:nvGrpSpPr>
          <p:cNvPr id="28" name="组合 27"/>
          <p:cNvGrpSpPr/>
          <p:nvPr/>
        </p:nvGrpSpPr>
        <p:grpSpPr>
          <a:xfrm flipH="1">
            <a:off x="3376294" y="580165"/>
            <a:ext cx="4320000" cy="608999"/>
            <a:chOff x="6602759" y="1988840"/>
            <a:chExt cx="4103339" cy="800015"/>
          </a:xfrm>
        </p:grpSpPr>
        <p:sp>
          <p:nvSpPr>
            <p:cNvPr id="29" name="圆角矩形 28"/>
            <p:cNvSpPr/>
            <p:nvPr/>
          </p:nvSpPr>
          <p:spPr>
            <a:xfrm>
              <a:off x="6602759" y="2221356"/>
              <a:ext cx="4103339" cy="567499"/>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zh-CN" altLang="en-US" sz="18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前  言</a:t>
              </a:r>
              <a:endParaRPr lang="en-US" altLang="zh-CN" sz="18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圆角矩形 29"/>
            <p:cNvSpPr/>
            <p:nvPr/>
          </p:nvSpPr>
          <p:spPr>
            <a:xfrm>
              <a:off x="9481963" y="1988840"/>
              <a:ext cx="1008112"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bg1"/>
                  </a:solidFill>
                  <a:latin typeface="微软雅黑" panose="020B0503020204020204" pitchFamily="34" charset="-122"/>
                  <a:ea typeface="微软雅黑" panose="020B0503020204020204" pitchFamily="34" charset="-122"/>
                </a:rPr>
                <a:t>Part 1</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pic>
        <p:nvPicPr>
          <p:cNvPr id="25" name="Picture 5" descr="C:\Users\a\Desktop\协会LOGO2PNG(1).png"/>
          <p:cNvPicPr>
            <a:picLocks noChangeAspect="1" noChangeArrowheads="1"/>
          </p:cNvPicPr>
          <p:nvPr/>
        </p:nvPicPr>
        <p:blipFill>
          <a:blip r:embed="rId1" cstate="print"/>
          <a:srcRect/>
          <a:stretch>
            <a:fillRect/>
          </a:stretch>
        </p:blipFill>
        <p:spPr bwMode="auto">
          <a:xfrm>
            <a:off x="971600" y="3939902"/>
            <a:ext cx="432048" cy="443110"/>
          </a:xfrm>
          <a:prstGeom prst="rect">
            <a:avLst/>
          </a:prstGeom>
          <a:noFill/>
        </p:spPr>
      </p:pic>
      <p:sp>
        <p:nvSpPr>
          <p:cNvPr id="26" name="TextBox 25"/>
          <p:cNvSpPr txBox="1"/>
          <p:nvPr/>
        </p:nvSpPr>
        <p:spPr>
          <a:xfrm>
            <a:off x="1403648" y="3968183"/>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grpSp>
        <p:nvGrpSpPr>
          <p:cNvPr id="18" name="组合 17"/>
          <p:cNvGrpSpPr/>
          <p:nvPr/>
        </p:nvGrpSpPr>
        <p:grpSpPr>
          <a:xfrm flipH="1">
            <a:off x="3376295" y="2113055"/>
            <a:ext cx="4321175" cy="613604"/>
            <a:chOff x="6601643" y="3837035"/>
            <a:chExt cx="4104456" cy="806401"/>
          </a:xfrm>
        </p:grpSpPr>
        <p:sp>
          <p:nvSpPr>
            <p:cNvPr id="19" name="圆角矩形 18"/>
            <p:cNvSpPr/>
            <p:nvPr/>
          </p:nvSpPr>
          <p:spPr>
            <a:xfrm>
              <a:off x="6601643" y="4075700"/>
              <a:ext cx="4104456" cy="567736"/>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43205"/>
              <a:r>
                <a:rPr lang="zh-CN" altLang="en-US" sz="18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评价方法</a:t>
              </a:r>
              <a:endParaRPr lang="zh-CN" altLang="en-US" sz="1800" b="1" dirty="0">
                <a:solidFill>
                  <a:schemeClr val="tx1">
                    <a:lumMod val="95000"/>
                    <a:lumOff val="5000"/>
                  </a:schemeClr>
                </a:solidFill>
                <a:latin typeface="微软雅黑" panose="020B0503020204020204" pitchFamily="34" charset="-122"/>
                <a:ea typeface="微软雅黑" panose="020B0503020204020204" pitchFamily="34" charset="-122"/>
              </a:endParaRPr>
            </a:p>
          </p:txBody>
        </p:sp>
        <p:sp>
          <p:nvSpPr>
            <p:cNvPr id="20" name="圆角矩形 19"/>
            <p:cNvSpPr/>
            <p:nvPr/>
          </p:nvSpPr>
          <p:spPr>
            <a:xfrm>
              <a:off x="9487730" y="3837035"/>
              <a:ext cx="1020535" cy="484856"/>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bg1"/>
                  </a:solidFill>
                  <a:latin typeface="微软雅黑" panose="020B0503020204020204" pitchFamily="34" charset="-122"/>
                  <a:ea typeface="微软雅黑" panose="020B0503020204020204" pitchFamily="34" charset="-122"/>
                </a:rPr>
                <a:t>Part 3</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grpSp>
        <p:nvGrpSpPr>
          <p:cNvPr id="34" name="组合 33"/>
          <p:cNvGrpSpPr/>
          <p:nvPr/>
        </p:nvGrpSpPr>
        <p:grpSpPr>
          <a:xfrm flipH="1">
            <a:off x="3376295" y="1300259"/>
            <a:ext cx="4326890" cy="623765"/>
            <a:chOff x="6601643" y="2896504"/>
            <a:chExt cx="4104456" cy="819760"/>
          </a:xfrm>
        </p:grpSpPr>
        <p:sp>
          <p:nvSpPr>
            <p:cNvPr id="35" name="圆角矩形 34"/>
            <p:cNvSpPr/>
            <p:nvPr/>
          </p:nvSpPr>
          <p:spPr>
            <a:xfrm>
              <a:off x="6601643" y="3148524"/>
              <a:ext cx="4104456" cy="567740"/>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43205"/>
              <a:r>
                <a:rPr lang="zh-CN" altLang="en-US" sz="15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500" b="1" dirty="0">
                <a:solidFill>
                  <a:schemeClr val="tx1">
                    <a:lumMod val="95000"/>
                    <a:lumOff val="5000"/>
                  </a:schemeClr>
                </a:solidFill>
                <a:latin typeface="微软雅黑" panose="020B0503020204020204" pitchFamily="34" charset="-122"/>
                <a:ea typeface="微软雅黑" panose="020B0503020204020204" pitchFamily="34" charset="-122"/>
              </a:endParaRPr>
            </a:p>
          </p:txBody>
        </p:sp>
        <p:sp>
          <p:nvSpPr>
            <p:cNvPr id="41" name="圆角矩形 40"/>
            <p:cNvSpPr/>
            <p:nvPr/>
          </p:nvSpPr>
          <p:spPr>
            <a:xfrm>
              <a:off x="9489493" y="2896504"/>
              <a:ext cx="1008112"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bg1"/>
                  </a:solidFill>
                  <a:latin typeface="微软雅黑" panose="020B0503020204020204" pitchFamily="34" charset="-122"/>
                  <a:ea typeface="微软雅黑" panose="020B0503020204020204" pitchFamily="34" charset="-122"/>
                </a:rPr>
                <a:t>Part 2</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sp>
        <p:nvSpPr>
          <p:cNvPr id="42" name="矩形 41"/>
          <p:cNvSpPr/>
          <p:nvPr/>
        </p:nvSpPr>
        <p:spPr>
          <a:xfrm>
            <a:off x="5075677" y="1523112"/>
            <a:ext cx="2241517" cy="369332"/>
          </a:xfrm>
          <a:prstGeom prst="rect">
            <a:avLst/>
          </a:prstGeom>
        </p:spPr>
        <p:txBody>
          <a:bodyPr wrap="square">
            <a:spAutoFit/>
          </a:bodyPr>
          <a:lstStyle/>
          <a:p>
            <a:r>
              <a:rPr lang="zh-CN" altLang="en-US" sz="1800" b="1" dirty="0">
                <a:solidFill>
                  <a:prstClr val="black">
                    <a:lumMod val="85000"/>
                    <a:lumOff val="15000"/>
                  </a:prstClr>
                </a:solidFill>
                <a:latin typeface="微软雅黑" panose="020B0503020204020204" pitchFamily="34" charset="-122"/>
                <a:ea typeface="微软雅黑" panose="020B0503020204020204" pitchFamily="34" charset="-122"/>
              </a:rPr>
              <a:t>评价原则</a:t>
            </a:r>
            <a:endParaRPr lang="zh-CN" altLang="en-US" sz="2000" dirty="0"/>
          </a:p>
        </p:txBody>
      </p:sp>
      <p:grpSp>
        <p:nvGrpSpPr>
          <p:cNvPr id="43" name="组合 42"/>
          <p:cNvGrpSpPr/>
          <p:nvPr/>
        </p:nvGrpSpPr>
        <p:grpSpPr>
          <a:xfrm flipH="1">
            <a:off x="3376295" y="2925858"/>
            <a:ext cx="4316095" cy="623767"/>
            <a:chOff x="6601643" y="2896504"/>
            <a:chExt cx="4104456" cy="819763"/>
          </a:xfrm>
        </p:grpSpPr>
        <p:sp>
          <p:nvSpPr>
            <p:cNvPr id="44" name="圆角矩形 43"/>
            <p:cNvSpPr/>
            <p:nvPr/>
          </p:nvSpPr>
          <p:spPr>
            <a:xfrm>
              <a:off x="6601643" y="3148527"/>
              <a:ext cx="4104456" cy="567740"/>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43205"/>
              <a:r>
                <a:rPr lang="zh-CN" altLang="en-US" sz="15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500" b="1" dirty="0">
                <a:solidFill>
                  <a:schemeClr val="tx1">
                    <a:lumMod val="95000"/>
                    <a:lumOff val="5000"/>
                  </a:schemeClr>
                </a:solidFill>
                <a:latin typeface="微软雅黑" panose="020B0503020204020204" pitchFamily="34" charset="-122"/>
                <a:ea typeface="微软雅黑" panose="020B0503020204020204" pitchFamily="34" charset="-122"/>
              </a:endParaRPr>
            </a:p>
          </p:txBody>
        </p:sp>
        <p:sp>
          <p:nvSpPr>
            <p:cNvPr id="45" name="圆角矩形 44"/>
            <p:cNvSpPr/>
            <p:nvPr/>
          </p:nvSpPr>
          <p:spPr>
            <a:xfrm>
              <a:off x="9485692" y="2896504"/>
              <a:ext cx="1012074" cy="484860"/>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bg1"/>
                  </a:solidFill>
                  <a:latin typeface="微软雅黑" panose="020B0503020204020204" pitchFamily="34" charset="-122"/>
                  <a:ea typeface="微软雅黑" panose="020B0503020204020204" pitchFamily="34" charset="-122"/>
                </a:rPr>
                <a:t>Part 4</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sp>
        <p:nvSpPr>
          <p:cNvPr id="46" name="矩形 45"/>
          <p:cNvSpPr/>
          <p:nvPr/>
        </p:nvSpPr>
        <p:spPr>
          <a:xfrm>
            <a:off x="5051425" y="3148741"/>
            <a:ext cx="2409825" cy="369332"/>
          </a:xfrm>
          <a:prstGeom prst="rect">
            <a:avLst/>
          </a:prstGeom>
        </p:spPr>
        <p:txBody>
          <a:bodyPr wrap="square">
            <a:spAutoFit/>
          </a:bodyPr>
          <a:lstStyle/>
          <a:p>
            <a:r>
              <a:rPr lang="zh-CN" altLang="en-US" sz="1800" b="1" dirty="0" smtClean="0">
                <a:solidFill>
                  <a:prstClr val="black">
                    <a:lumMod val="85000"/>
                    <a:lumOff val="15000"/>
                  </a:prstClr>
                </a:solidFill>
                <a:latin typeface="微软雅黑" panose="020B0503020204020204" pitchFamily="34" charset="-122"/>
                <a:ea typeface="微软雅黑" panose="020B0503020204020204" pitchFamily="34" charset="-122"/>
              </a:rPr>
              <a:t>评分标准及核查确认</a:t>
            </a:r>
            <a:endParaRPr lang="zh-CN" altLang="en-US" sz="2000" dirty="0"/>
          </a:p>
        </p:txBody>
      </p:sp>
      <p:grpSp>
        <p:nvGrpSpPr>
          <p:cNvPr id="2" name="组合 1"/>
          <p:cNvGrpSpPr/>
          <p:nvPr/>
        </p:nvGrpSpPr>
        <p:grpSpPr>
          <a:xfrm flipH="1">
            <a:off x="3370580" y="3748183"/>
            <a:ext cx="4312920" cy="623767"/>
            <a:chOff x="6601643" y="2896504"/>
            <a:chExt cx="4104456" cy="819763"/>
          </a:xfrm>
        </p:grpSpPr>
        <p:sp>
          <p:nvSpPr>
            <p:cNvPr id="3" name="圆角矩形 2"/>
            <p:cNvSpPr/>
            <p:nvPr/>
          </p:nvSpPr>
          <p:spPr>
            <a:xfrm>
              <a:off x="6601643" y="3148527"/>
              <a:ext cx="4104456" cy="567740"/>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243205"/>
              <a:r>
                <a:rPr lang="zh-CN" altLang="en-US" sz="15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500" b="1" dirty="0">
                <a:solidFill>
                  <a:schemeClr val="tx1">
                    <a:lumMod val="95000"/>
                    <a:lumOff val="5000"/>
                  </a:schemeClr>
                </a:solidFill>
                <a:latin typeface="微软雅黑" panose="020B0503020204020204" pitchFamily="34" charset="-122"/>
                <a:ea typeface="微软雅黑" panose="020B0503020204020204" pitchFamily="34" charset="-122"/>
              </a:endParaRPr>
            </a:p>
          </p:txBody>
        </p:sp>
        <p:sp>
          <p:nvSpPr>
            <p:cNvPr id="4" name="圆角矩形 3"/>
            <p:cNvSpPr/>
            <p:nvPr/>
          </p:nvSpPr>
          <p:spPr>
            <a:xfrm>
              <a:off x="9479959" y="2896504"/>
              <a:ext cx="1018258" cy="484860"/>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bg1"/>
                  </a:solidFill>
                  <a:latin typeface="微软雅黑" panose="020B0503020204020204" pitchFamily="34" charset="-122"/>
                  <a:ea typeface="微软雅黑" panose="020B0503020204020204" pitchFamily="34" charset="-122"/>
                </a:rPr>
                <a:t>Part 5</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sp>
        <p:nvSpPr>
          <p:cNvPr id="5" name="矩形 4"/>
          <p:cNvSpPr/>
          <p:nvPr/>
        </p:nvSpPr>
        <p:spPr>
          <a:xfrm>
            <a:off x="5051547" y="3970153"/>
            <a:ext cx="2457541" cy="369332"/>
          </a:xfrm>
          <a:prstGeom prst="rect">
            <a:avLst/>
          </a:prstGeom>
        </p:spPr>
        <p:txBody>
          <a:bodyPr wrap="square">
            <a:spAutoFit/>
          </a:bodyPr>
          <a:lstStyle/>
          <a:p>
            <a:r>
              <a:rPr lang="zh-CN" altLang="en-US" sz="1800" b="1" dirty="0" smtClean="0">
                <a:solidFill>
                  <a:prstClr val="black">
                    <a:lumMod val="85000"/>
                    <a:lumOff val="15000"/>
                  </a:prstClr>
                </a:solidFill>
                <a:latin typeface="微软雅黑" panose="020B0503020204020204" pitchFamily="34" charset="-122"/>
                <a:ea typeface="微软雅黑" panose="020B0503020204020204" pitchFamily="34" charset="-122"/>
              </a:rPr>
              <a:t>推荐标准</a:t>
            </a:r>
            <a:endParaRPr lang="zh-CN" altLang="en-US" sz="2000" dirty="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1+#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nodeType="afterEffect">
                                  <p:stCondLst>
                                    <p:cond delay="0"/>
                                  </p:stCondLst>
                                  <p:childTnLst>
                                    <p:animEffect transition="out" filter="fade">
                                      <p:cBhvr>
                                        <p:cTn id="11" dur="500" tmFilter="0, 0; .2, .5; .8, .5; 1, 0"/>
                                        <p:tgtEl>
                                          <p:spTgt spid="28"/>
                                        </p:tgtEl>
                                      </p:cBhvr>
                                    </p:animEffect>
                                    <p:animScale>
                                      <p:cBhvr>
                                        <p:cTn id="12" dur="250" autoRev="1" fill="hold"/>
                                        <p:tgtEl>
                                          <p:spTgt spid="28"/>
                                        </p:tgtEl>
                                      </p:cBhvr>
                                      <p:by x="105000" y="105000"/>
                                    </p:animScale>
                                  </p:childTnLst>
                                </p:cTn>
                              </p:par>
                              <p:par>
                                <p:cTn id="13" presetID="2" presetClass="entr" presetSubtype="2" decel="100000" fill="hold" nodeType="withEffect">
                                  <p:stCondLst>
                                    <p:cond delay="40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1+#ppt_w/2"/>
                                          </p:val>
                                        </p:tav>
                                        <p:tav tm="100000">
                                          <p:val>
                                            <p:strVal val="#ppt_x"/>
                                          </p:val>
                                        </p:tav>
                                      </p:tavLst>
                                    </p:anim>
                                    <p:anim calcmode="lin" valueType="num">
                                      <p:cBhvr additive="base">
                                        <p:cTn id="16" dur="500" fill="hold"/>
                                        <p:tgtEl>
                                          <p:spTgt spid="18"/>
                                        </p:tgtEl>
                                        <p:attrNameLst>
                                          <p:attrName>ppt_y</p:attrName>
                                        </p:attrNameLst>
                                      </p:cBhvr>
                                      <p:tavLst>
                                        <p:tav tm="0">
                                          <p:val>
                                            <p:strVal val="#ppt_y"/>
                                          </p:val>
                                        </p:tav>
                                        <p:tav tm="100000">
                                          <p:val>
                                            <p:strVal val="#ppt_y"/>
                                          </p:val>
                                        </p:tav>
                                      </p:tavLst>
                                    </p:anim>
                                  </p:childTnLst>
                                </p:cTn>
                              </p:par>
                              <p:par>
                                <p:cTn id="17" presetID="26" presetClass="emph" presetSubtype="0" fill="hold" nodeType="withEffect">
                                  <p:stCondLst>
                                    <p:cond delay="400"/>
                                  </p:stCondLst>
                                  <p:childTnLst>
                                    <p:animEffect transition="out" filter="fade">
                                      <p:cBhvr>
                                        <p:cTn id="18" dur="500" tmFilter="0, 0; .2, .5; .8, .5; 1, 0"/>
                                        <p:tgtEl>
                                          <p:spTgt spid="18"/>
                                        </p:tgtEl>
                                      </p:cBhvr>
                                    </p:animEffect>
                                    <p:animScale>
                                      <p:cBhvr>
                                        <p:cTn id="19" dur="250" autoRev="1" fill="hold"/>
                                        <p:tgtEl>
                                          <p:spTgt spid="18"/>
                                        </p:tgtEl>
                                      </p:cBhvr>
                                      <p:by x="105000" y="105000"/>
                                    </p:animScale>
                                  </p:childTnLst>
                                </p:cTn>
                              </p:par>
                              <p:par>
                                <p:cTn id="20" presetID="2" presetClass="exit" presetSubtype="2" fill="hold" nodeType="withEffect">
                                  <p:stCondLst>
                                    <p:cond delay="0"/>
                                  </p:stCondLst>
                                  <p:childTnLst>
                                    <p:anim calcmode="lin" valueType="num">
                                      <p:cBhvr additive="base">
                                        <p:cTn id="21" dur="500"/>
                                        <p:tgtEl>
                                          <p:spTgt spid="18"/>
                                        </p:tgtEl>
                                        <p:attrNameLst>
                                          <p:attrName>ppt_x</p:attrName>
                                        </p:attrNameLst>
                                      </p:cBhvr>
                                      <p:tavLst>
                                        <p:tav tm="0">
                                          <p:val>
                                            <p:strVal val="ppt_x"/>
                                          </p:val>
                                        </p:tav>
                                        <p:tav tm="100000">
                                          <p:val>
                                            <p:strVal val="1+ppt_w/2"/>
                                          </p:val>
                                        </p:tav>
                                      </p:tavLst>
                                    </p:anim>
                                    <p:anim calcmode="lin" valueType="num">
                                      <p:cBhvr additive="base">
                                        <p:cTn id="22" dur="500"/>
                                        <p:tgtEl>
                                          <p:spTgt spid="18"/>
                                        </p:tgtEl>
                                        <p:attrNameLst>
                                          <p:attrName>ppt_y</p:attrName>
                                        </p:attrNameLst>
                                      </p:cBhvr>
                                      <p:tavLst>
                                        <p:tav tm="0">
                                          <p:val>
                                            <p:strVal val="ppt_y"/>
                                          </p:val>
                                        </p:tav>
                                        <p:tav tm="100000">
                                          <p:val>
                                            <p:strVal val="ppt_y"/>
                                          </p:val>
                                        </p:tav>
                                      </p:tavLst>
                                    </p:anim>
                                    <p:set>
                                      <p:cBhvr>
                                        <p:cTn id="23" dur="1" fill="hold">
                                          <p:stCondLst>
                                            <p:cond delay="499"/>
                                          </p:stCondLst>
                                        </p:cTn>
                                        <p:tgtEl>
                                          <p:spTgt spid="18"/>
                                        </p:tgtEl>
                                        <p:attrNameLst>
                                          <p:attrName>style.visibility</p:attrName>
                                        </p:attrNameLst>
                                      </p:cBhvr>
                                      <p:to>
                                        <p:strVal val="hidden"/>
                                      </p:to>
                                    </p:set>
                                  </p:childTnLst>
                                </p:cTn>
                              </p:par>
                              <p:par>
                                <p:cTn id="24" presetID="2" presetClass="entr" presetSubtype="2" decel="100000" fill="hold" nodeType="withEffect">
                                  <p:stCondLst>
                                    <p:cond delay="200"/>
                                  </p:stCondLst>
                                  <p:childTnLst>
                                    <p:set>
                                      <p:cBhvr>
                                        <p:cTn id="25" dur="1" fill="hold">
                                          <p:stCondLst>
                                            <p:cond delay="0"/>
                                          </p:stCondLst>
                                        </p:cTn>
                                        <p:tgtEl>
                                          <p:spTgt spid="34"/>
                                        </p:tgtEl>
                                        <p:attrNameLst>
                                          <p:attrName>style.visibility</p:attrName>
                                        </p:attrNameLst>
                                      </p:cBhvr>
                                      <p:to>
                                        <p:strVal val="visible"/>
                                      </p:to>
                                    </p:set>
                                    <p:anim calcmode="lin" valueType="num">
                                      <p:cBhvr additive="base">
                                        <p:cTn id="26" dur="500" fill="hold"/>
                                        <p:tgtEl>
                                          <p:spTgt spid="34"/>
                                        </p:tgtEl>
                                        <p:attrNameLst>
                                          <p:attrName>ppt_x</p:attrName>
                                        </p:attrNameLst>
                                      </p:cBhvr>
                                      <p:tavLst>
                                        <p:tav tm="0">
                                          <p:val>
                                            <p:strVal val="1+#ppt_w/2"/>
                                          </p:val>
                                        </p:tav>
                                        <p:tav tm="100000">
                                          <p:val>
                                            <p:strVal val="#ppt_x"/>
                                          </p:val>
                                        </p:tav>
                                      </p:tavLst>
                                    </p:anim>
                                    <p:anim calcmode="lin" valueType="num">
                                      <p:cBhvr additive="base">
                                        <p:cTn id="27" dur="500" fill="hold"/>
                                        <p:tgtEl>
                                          <p:spTgt spid="34"/>
                                        </p:tgtEl>
                                        <p:attrNameLst>
                                          <p:attrName>ppt_y</p:attrName>
                                        </p:attrNameLst>
                                      </p:cBhvr>
                                      <p:tavLst>
                                        <p:tav tm="0">
                                          <p:val>
                                            <p:strVal val="#ppt_y"/>
                                          </p:val>
                                        </p:tav>
                                        <p:tav tm="100000">
                                          <p:val>
                                            <p:strVal val="#ppt_y"/>
                                          </p:val>
                                        </p:tav>
                                      </p:tavLst>
                                    </p:anim>
                                  </p:childTnLst>
                                </p:cTn>
                              </p:par>
                              <p:par>
                                <p:cTn id="28" presetID="26" presetClass="emph" presetSubtype="0" fill="hold" nodeType="withEffect">
                                  <p:stCondLst>
                                    <p:cond delay="200"/>
                                  </p:stCondLst>
                                  <p:childTnLst>
                                    <p:animEffect transition="out" filter="fade">
                                      <p:cBhvr>
                                        <p:cTn id="29" dur="500" tmFilter="0, 0; .2, .5; .8, .5; 1, 0"/>
                                        <p:tgtEl>
                                          <p:spTgt spid="34"/>
                                        </p:tgtEl>
                                      </p:cBhvr>
                                    </p:animEffect>
                                    <p:animScale>
                                      <p:cBhvr>
                                        <p:cTn id="30" dur="250" autoRev="1" fill="hold"/>
                                        <p:tgtEl>
                                          <p:spTgt spid="34"/>
                                        </p:tgtEl>
                                      </p:cBhvr>
                                      <p:by x="105000" y="105000"/>
                                    </p:animScale>
                                  </p:childTnLst>
                                </p:cTn>
                              </p:par>
                            </p:childTnLst>
                          </p:cTn>
                        </p:par>
                        <p:par>
                          <p:cTn id="31" fill="hold">
                            <p:stCondLst>
                              <p:cond delay="1000"/>
                            </p:stCondLst>
                            <p:childTnLst>
                              <p:par>
                                <p:cTn id="32" presetID="2" presetClass="exit" presetSubtype="2" fill="hold" nodeType="afterEffect">
                                  <p:stCondLst>
                                    <p:cond delay="0"/>
                                  </p:stCondLst>
                                  <p:childTnLst>
                                    <p:anim calcmode="lin" valueType="num">
                                      <p:cBhvr additive="base">
                                        <p:cTn id="33" dur="500"/>
                                        <p:tgtEl>
                                          <p:spTgt spid="34"/>
                                        </p:tgtEl>
                                        <p:attrNameLst>
                                          <p:attrName>ppt_x</p:attrName>
                                        </p:attrNameLst>
                                      </p:cBhvr>
                                      <p:tavLst>
                                        <p:tav tm="0">
                                          <p:val>
                                            <p:strVal val="ppt_x"/>
                                          </p:val>
                                        </p:tav>
                                        <p:tav tm="100000">
                                          <p:val>
                                            <p:strVal val="1+ppt_w/2"/>
                                          </p:val>
                                        </p:tav>
                                      </p:tavLst>
                                    </p:anim>
                                    <p:anim calcmode="lin" valueType="num">
                                      <p:cBhvr additive="base">
                                        <p:cTn id="34" dur="500"/>
                                        <p:tgtEl>
                                          <p:spTgt spid="34"/>
                                        </p:tgtEl>
                                        <p:attrNameLst>
                                          <p:attrName>ppt_y</p:attrName>
                                        </p:attrNameLst>
                                      </p:cBhvr>
                                      <p:tavLst>
                                        <p:tav tm="0">
                                          <p:val>
                                            <p:strVal val="ppt_y"/>
                                          </p:val>
                                        </p:tav>
                                        <p:tav tm="100000">
                                          <p:val>
                                            <p:strVal val="ppt_y"/>
                                          </p:val>
                                        </p:tav>
                                      </p:tavLst>
                                    </p:anim>
                                    <p:set>
                                      <p:cBhvr>
                                        <p:cTn id="35" dur="1" fill="hold">
                                          <p:stCondLst>
                                            <p:cond delay="499"/>
                                          </p:stCondLst>
                                        </p:cTn>
                                        <p:tgtEl>
                                          <p:spTgt spid="34"/>
                                        </p:tgtEl>
                                        <p:attrNameLst>
                                          <p:attrName>style.visibility</p:attrName>
                                        </p:attrNameLst>
                                      </p:cBhvr>
                                      <p:to>
                                        <p:strVal val="hidden"/>
                                      </p:to>
                                    </p:set>
                                  </p:childTnLst>
                                </p:cTn>
                              </p:par>
                              <p:par>
                                <p:cTn id="36" presetID="2" presetClass="entr" presetSubtype="2" decel="100000" fill="hold" nodeType="withEffect">
                                  <p:stCondLst>
                                    <p:cond delay="200"/>
                                  </p:stCondLst>
                                  <p:childTnLst>
                                    <p:set>
                                      <p:cBhvr>
                                        <p:cTn id="37" dur="1" fill="hold">
                                          <p:stCondLst>
                                            <p:cond delay="0"/>
                                          </p:stCondLst>
                                        </p:cTn>
                                        <p:tgtEl>
                                          <p:spTgt spid="43"/>
                                        </p:tgtEl>
                                        <p:attrNameLst>
                                          <p:attrName>style.visibility</p:attrName>
                                        </p:attrNameLst>
                                      </p:cBhvr>
                                      <p:to>
                                        <p:strVal val="visible"/>
                                      </p:to>
                                    </p:set>
                                    <p:anim calcmode="lin" valueType="num">
                                      <p:cBhvr additive="base">
                                        <p:cTn id="38" dur="500" fill="hold"/>
                                        <p:tgtEl>
                                          <p:spTgt spid="43"/>
                                        </p:tgtEl>
                                        <p:attrNameLst>
                                          <p:attrName>ppt_x</p:attrName>
                                        </p:attrNameLst>
                                      </p:cBhvr>
                                      <p:tavLst>
                                        <p:tav tm="0">
                                          <p:val>
                                            <p:strVal val="1+#ppt_w/2"/>
                                          </p:val>
                                        </p:tav>
                                        <p:tav tm="100000">
                                          <p:val>
                                            <p:strVal val="#ppt_x"/>
                                          </p:val>
                                        </p:tav>
                                      </p:tavLst>
                                    </p:anim>
                                    <p:anim calcmode="lin" valueType="num">
                                      <p:cBhvr additive="base">
                                        <p:cTn id="39" dur="500" fill="hold"/>
                                        <p:tgtEl>
                                          <p:spTgt spid="43"/>
                                        </p:tgtEl>
                                        <p:attrNameLst>
                                          <p:attrName>ppt_y</p:attrName>
                                        </p:attrNameLst>
                                      </p:cBhvr>
                                      <p:tavLst>
                                        <p:tav tm="0">
                                          <p:val>
                                            <p:strVal val="#ppt_y"/>
                                          </p:val>
                                        </p:tav>
                                        <p:tav tm="100000">
                                          <p:val>
                                            <p:strVal val="#ppt_y"/>
                                          </p:val>
                                        </p:tav>
                                      </p:tavLst>
                                    </p:anim>
                                  </p:childTnLst>
                                </p:cTn>
                              </p:par>
                              <p:par>
                                <p:cTn id="40" presetID="26" presetClass="emph" presetSubtype="0" fill="hold" nodeType="withEffect">
                                  <p:stCondLst>
                                    <p:cond delay="200"/>
                                  </p:stCondLst>
                                  <p:childTnLst>
                                    <p:animEffect transition="out" filter="fade">
                                      <p:cBhvr>
                                        <p:cTn id="41" dur="500" tmFilter="0, 0; .2, .5; .8, .5; 1, 0"/>
                                        <p:tgtEl>
                                          <p:spTgt spid="43"/>
                                        </p:tgtEl>
                                      </p:cBhvr>
                                    </p:animEffect>
                                    <p:animScale>
                                      <p:cBhvr>
                                        <p:cTn id="42" dur="250" autoRev="1" fill="hold"/>
                                        <p:tgtEl>
                                          <p:spTgt spid="43"/>
                                        </p:tgtEl>
                                      </p:cBhvr>
                                      <p:by x="105000" y="105000"/>
                                    </p:animScale>
                                  </p:childTnLst>
                                </p:cTn>
                              </p:par>
                            </p:childTnLst>
                          </p:cTn>
                        </p:par>
                        <p:par>
                          <p:cTn id="43" fill="hold">
                            <p:stCondLst>
                              <p:cond delay="1500"/>
                            </p:stCondLst>
                            <p:childTnLst>
                              <p:par>
                                <p:cTn id="44" presetID="2" presetClass="exit" presetSubtype="2" fill="hold" nodeType="afterEffect">
                                  <p:stCondLst>
                                    <p:cond delay="0"/>
                                  </p:stCondLst>
                                  <p:childTnLst>
                                    <p:anim calcmode="lin" valueType="num">
                                      <p:cBhvr additive="base">
                                        <p:cTn id="45" dur="500"/>
                                        <p:tgtEl>
                                          <p:spTgt spid="43"/>
                                        </p:tgtEl>
                                        <p:attrNameLst>
                                          <p:attrName>ppt_x</p:attrName>
                                        </p:attrNameLst>
                                      </p:cBhvr>
                                      <p:tavLst>
                                        <p:tav tm="0">
                                          <p:val>
                                            <p:strVal val="ppt_x"/>
                                          </p:val>
                                        </p:tav>
                                        <p:tav tm="100000">
                                          <p:val>
                                            <p:strVal val="1+ppt_w/2"/>
                                          </p:val>
                                        </p:tav>
                                      </p:tavLst>
                                    </p:anim>
                                    <p:anim calcmode="lin" valueType="num">
                                      <p:cBhvr additive="base">
                                        <p:cTn id="46" dur="500"/>
                                        <p:tgtEl>
                                          <p:spTgt spid="43"/>
                                        </p:tgtEl>
                                        <p:attrNameLst>
                                          <p:attrName>ppt_y</p:attrName>
                                        </p:attrNameLst>
                                      </p:cBhvr>
                                      <p:tavLst>
                                        <p:tav tm="0">
                                          <p:val>
                                            <p:strVal val="ppt_y"/>
                                          </p:val>
                                        </p:tav>
                                        <p:tav tm="100000">
                                          <p:val>
                                            <p:strVal val="ppt_y"/>
                                          </p:val>
                                        </p:tav>
                                      </p:tavLst>
                                    </p:anim>
                                    <p:set>
                                      <p:cBhvr>
                                        <p:cTn id="47" dur="1" fill="hold">
                                          <p:stCondLst>
                                            <p:cond delay="499"/>
                                          </p:stCondLst>
                                        </p:cTn>
                                        <p:tgtEl>
                                          <p:spTgt spid="43"/>
                                        </p:tgtEl>
                                        <p:attrNameLst>
                                          <p:attrName>style.visibility</p:attrName>
                                        </p:attrNameLst>
                                      </p:cBhvr>
                                      <p:to>
                                        <p:strVal val="hidden"/>
                                      </p:to>
                                    </p:set>
                                  </p:childTnLst>
                                </p:cTn>
                              </p:par>
                              <p:par>
                                <p:cTn id="48" presetID="2" presetClass="entr" presetSubtype="2" decel="100000" fill="hold" nodeType="withEffect">
                                  <p:stCondLst>
                                    <p:cond delay="200"/>
                                  </p:stCondLst>
                                  <p:childTnLst>
                                    <p:set>
                                      <p:cBhvr>
                                        <p:cTn id="49" dur="1" fill="hold">
                                          <p:stCondLst>
                                            <p:cond delay="0"/>
                                          </p:stCondLst>
                                        </p:cTn>
                                        <p:tgtEl>
                                          <p:spTgt spid="2"/>
                                        </p:tgtEl>
                                        <p:attrNameLst>
                                          <p:attrName>style.visibility</p:attrName>
                                        </p:attrNameLst>
                                      </p:cBhvr>
                                      <p:to>
                                        <p:strVal val="visible"/>
                                      </p:to>
                                    </p:set>
                                    <p:anim calcmode="lin" valueType="num">
                                      <p:cBhvr additive="base">
                                        <p:cTn id="50" dur="500" fill="hold"/>
                                        <p:tgtEl>
                                          <p:spTgt spid="2"/>
                                        </p:tgtEl>
                                        <p:attrNameLst>
                                          <p:attrName>ppt_x</p:attrName>
                                        </p:attrNameLst>
                                      </p:cBhvr>
                                      <p:tavLst>
                                        <p:tav tm="0">
                                          <p:val>
                                            <p:strVal val="1+#ppt_w/2"/>
                                          </p:val>
                                        </p:tav>
                                        <p:tav tm="100000">
                                          <p:val>
                                            <p:strVal val="#ppt_x"/>
                                          </p:val>
                                        </p:tav>
                                      </p:tavLst>
                                    </p:anim>
                                    <p:anim calcmode="lin" valueType="num">
                                      <p:cBhvr additive="base">
                                        <p:cTn id="51" dur="500" fill="hold"/>
                                        <p:tgtEl>
                                          <p:spTgt spid="2"/>
                                        </p:tgtEl>
                                        <p:attrNameLst>
                                          <p:attrName>ppt_y</p:attrName>
                                        </p:attrNameLst>
                                      </p:cBhvr>
                                      <p:tavLst>
                                        <p:tav tm="0">
                                          <p:val>
                                            <p:strVal val="#ppt_y"/>
                                          </p:val>
                                        </p:tav>
                                        <p:tav tm="100000">
                                          <p:val>
                                            <p:strVal val="#ppt_y"/>
                                          </p:val>
                                        </p:tav>
                                      </p:tavLst>
                                    </p:anim>
                                  </p:childTnLst>
                                </p:cTn>
                              </p:par>
                              <p:par>
                                <p:cTn id="52" presetID="26" presetClass="emph" presetSubtype="0" fill="hold" nodeType="withEffect">
                                  <p:stCondLst>
                                    <p:cond delay="200"/>
                                  </p:stCondLst>
                                  <p:childTnLst>
                                    <p:animEffect transition="out" filter="fade">
                                      <p:cBhvr>
                                        <p:cTn id="53" dur="500" tmFilter="0, 0; .2, .5; .8, .5; 1, 0"/>
                                        <p:tgtEl>
                                          <p:spTgt spid="2"/>
                                        </p:tgtEl>
                                      </p:cBhvr>
                                    </p:animEffect>
                                    <p:animScale>
                                      <p:cBhvr>
                                        <p:cTn id="54" dur="250" autoRev="1" fill="hold"/>
                                        <p:tgtEl>
                                          <p:spTgt spid="2"/>
                                        </p:tgtEl>
                                      </p:cBhvr>
                                      <p:by x="105000" y="105000"/>
                                    </p:animScale>
                                  </p:childTnLst>
                                </p:cTn>
                              </p:par>
                            </p:childTnLst>
                          </p:cTn>
                        </p:par>
                        <p:par>
                          <p:cTn id="55" fill="hold">
                            <p:stCondLst>
                              <p:cond delay="2000"/>
                            </p:stCondLst>
                            <p:childTnLst>
                              <p:par>
                                <p:cTn id="56" presetID="2" presetClass="exit" presetSubtype="2" fill="hold" nodeType="afterEffect">
                                  <p:stCondLst>
                                    <p:cond delay="0"/>
                                  </p:stCondLst>
                                  <p:childTnLst>
                                    <p:anim calcmode="lin" valueType="num">
                                      <p:cBhvr additive="base">
                                        <p:cTn id="57" dur="500"/>
                                        <p:tgtEl>
                                          <p:spTgt spid="2"/>
                                        </p:tgtEl>
                                        <p:attrNameLst>
                                          <p:attrName>ppt_x</p:attrName>
                                        </p:attrNameLst>
                                      </p:cBhvr>
                                      <p:tavLst>
                                        <p:tav tm="0">
                                          <p:val>
                                            <p:strVal val="ppt_x"/>
                                          </p:val>
                                        </p:tav>
                                        <p:tav tm="100000">
                                          <p:val>
                                            <p:strVal val="1+ppt_w/2"/>
                                          </p:val>
                                        </p:tav>
                                      </p:tavLst>
                                    </p:anim>
                                    <p:anim calcmode="lin" valueType="num">
                                      <p:cBhvr additive="base">
                                        <p:cTn id="58" dur="500"/>
                                        <p:tgtEl>
                                          <p:spTgt spid="2"/>
                                        </p:tgtEl>
                                        <p:attrNameLst>
                                          <p:attrName>ppt_y</p:attrName>
                                        </p:attrNameLst>
                                      </p:cBhvr>
                                      <p:tavLst>
                                        <p:tav tm="0">
                                          <p:val>
                                            <p:strVal val="ppt_y"/>
                                          </p:val>
                                        </p:tav>
                                        <p:tav tm="100000">
                                          <p:val>
                                            <p:strVal val="ppt_y"/>
                                          </p:val>
                                        </p:tav>
                                      </p:tavLst>
                                    </p:anim>
                                    <p:set>
                                      <p:cBhvr>
                                        <p:cTn id="5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696595"/>
            <a:ext cx="8229600" cy="3836035"/>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2000" b="1"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三、科技进步</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endParaRPr lang="zh-CN" altLang="en-US" sz="2000" b="1" dirty="0">
              <a:solidFill>
                <a:srgbClr val="0070C0"/>
              </a:solidFill>
              <a:latin typeface="黑体" panose="02010609060101010101" pitchFamily="49" charset="-122"/>
              <a:ea typeface="黑体" panose="02010609060101010101" pitchFamily="49" charset="-122"/>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sym typeface="+mn-ea"/>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sym typeface="+mn-ea"/>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0" indent="0" algn="just">
              <a:lnSpc>
                <a:spcPct val="150000"/>
              </a:lnSpc>
              <a:buNone/>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2" name="表格 1"/>
          <p:cNvGraphicFramePr/>
          <p:nvPr/>
        </p:nvGraphicFramePr>
        <p:xfrm>
          <a:off x="1010483" y="1348105"/>
          <a:ext cx="7593965" cy="3276003"/>
        </p:xfrm>
        <a:graphic>
          <a:graphicData uri="http://schemas.openxmlformats.org/drawingml/2006/table">
            <a:tbl>
              <a:tblPr firstRow="1" bandRow="1">
                <a:tableStyleId>{5940675A-B579-460E-94D1-54222C63F5DA}</a:tableStyleId>
              </a:tblPr>
              <a:tblGrid>
                <a:gridCol w="817880"/>
                <a:gridCol w="982499"/>
                <a:gridCol w="2664296"/>
                <a:gridCol w="1440160"/>
                <a:gridCol w="1689130"/>
              </a:tblGrid>
              <a:tr h="317034">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项目</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基本分值</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评分方法及标准</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a:latin typeface="微软雅黑" panose="020B0503020204020204" pitchFamily="34" charset="-122"/>
                          <a:ea typeface="微软雅黑" panose="020B0503020204020204" pitchFamily="34" charset="-122"/>
                          <a:cs typeface="Times New Roman" panose="02020603050405020304" charset="0"/>
                        </a:rPr>
                        <a:t>得分及加分标准</a:t>
                      </a:r>
                      <a:endParaRPr lang="en-US" altLang="en-US" sz="12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微软雅黑" panose="020B0503020204020204" pitchFamily="34" charset="-122"/>
                          <a:ea typeface="微软雅黑" panose="020B0503020204020204" pitchFamily="34" charset="-122"/>
                          <a:cs typeface="Times New Roman" panose="02020603050405020304" charset="0"/>
                        </a:rPr>
                        <a:t>得分及得分原因</a:t>
                      </a:r>
                      <a:endParaRPr lang="en-US" altLang="en-US" sz="1200" b="1"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9731">
                <a:tc rowSpan="8">
                  <a:txBody>
                    <a:bodyPr/>
                    <a:lstStyle/>
                    <a:p>
                      <a:pPr indent="0" algn="ctr">
                        <a:buNone/>
                      </a:pPr>
                      <a:r>
                        <a:rPr lang="en-US" sz="1200" b="1">
                          <a:latin typeface="微软雅黑" panose="020B0503020204020204" pitchFamily="34" charset="-122"/>
                          <a:ea typeface="微软雅黑" panose="020B0503020204020204" pitchFamily="34" charset="-122"/>
                          <a:cs typeface="Times New Roman" panose="02020603050405020304" charset="0"/>
                        </a:rPr>
                        <a:t>科技进步</a:t>
                      </a:r>
                      <a:endParaRPr lang="en-US" sz="12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8">
                  <a:txBody>
                    <a:bodyPr/>
                    <a:lstStyle/>
                    <a:p>
                      <a:pPr indent="0" algn="ctr">
                        <a:buNone/>
                      </a:pPr>
                      <a:r>
                        <a:rPr lang="en-US" sz="1200" b="1">
                          <a:latin typeface="微软雅黑" panose="020B0503020204020204" pitchFamily="34" charset="-122"/>
                          <a:ea typeface="微软雅黑" panose="020B0503020204020204" pitchFamily="34" charset="-122"/>
                          <a:cs typeface="Times New Roman" panose="02020603050405020304" charset="0"/>
                        </a:rPr>
                        <a:t>100分</a:t>
                      </a:r>
                      <a:endParaRPr lang="en-US" sz="1200" b="1">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a:latin typeface="微软雅黑" panose="020B0503020204020204" pitchFamily="34" charset="-122"/>
                          <a:ea typeface="微软雅黑" panose="020B0503020204020204" pitchFamily="34" charset="-122"/>
                          <a:cs typeface="Times New Roman" panose="02020603050405020304" charset="0"/>
                        </a:rPr>
                        <a:t>获省（部）级科技奖三等奖</a:t>
                      </a:r>
                      <a:r>
                        <a:rPr lang="en-US" sz="1200" b="0" dirty="0">
                          <a:latin typeface="微软雅黑" panose="020B0503020204020204" pitchFamily="34" charset="-122"/>
                          <a:ea typeface="微软雅黑" panose="020B0503020204020204" pitchFamily="34" charset="-122"/>
                          <a:cs typeface="仿宋_GB2312" panose="02010609030101010101" charset="-122"/>
                        </a:rPr>
                        <a:t>，</a:t>
                      </a:r>
                      <a:r>
                        <a:rPr lang="en-US" sz="1200" b="0" dirty="0">
                          <a:latin typeface="微软雅黑" panose="020B0503020204020204" pitchFamily="34" charset="-122"/>
                          <a:ea typeface="微软雅黑" panose="020B0503020204020204" pitchFamily="34" charset="-122"/>
                          <a:cs typeface="Times New Roman" panose="02020603050405020304" charset="0"/>
                        </a:rPr>
                        <a:t>通过省（部）级新技术应用示范工程验收，或应用行业新技术大项</a:t>
                      </a:r>
                      <a:r>
                        <a:rPr lang="en-US" sz="1200" b="0" dirty="0">
                          <a:latin typeface="微软雅黑" panose="020B0503020204020204" pitchFamily="34" charset="-122"/>
                          <a:ea typeface="微软雅黑" panose="020B0503020204020204" pitchFamily="34" charset="-122"/>
                          <a:cs typeface="仿宋_GB2312" panose="02010609030101010101" charset="-122"/>
                        </a:rPr>
                        <a:t>达到</a:t>
                      </a:r>
                      <a:r>
                        <a:rPr lang="en-US" sz="1200" b="0" dirty="0">
                          <a:latin typeface="微软雅黑" panose="020B0503020204020204" pitchFamily="34" charset="-122"/>
                          <a:ea typeface="微软雅黑" panose="020B0503020204020204" pitchFamily="34" charset="-122"/>
                          <a:cs typeface="Times New Roman" panose="02020603050405020304" charset="0"/>
                        </a:rPr>
                        <a:t>80%</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得70分</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微软雅黑" panose="020B0503020204020204" pitchFamily="34" charset="-122"/>
                          <a:ea typeface="微软雅黑" panose="020B0503020204020204" pitchFamily="34" charset="-122"/>
                          <a:cs typeface="Times New Roman" panose="02020603050405020304" charset="0"/>
                        </a:rPr>
                        <a:t>获多项省（部）级科技三等奖</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每项加10分</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微软雅黑" panose="020B0503020204020204" pitchFamily="34" charset="-122"/>
                          <a:ea typeface="微软雅黑" panose="020B0503020204020204" pitchFamily="34" charset="-122"/>
                          <a:cs typeface="Times New Roman" panose="02020603050405020304" charset="0"/>
                        </a:rPr>
                        <a:t>获</a:t>
                      </a:r>
                      <a:r>
                        <a:rPr lang="en-US" sz="1200" b="0" dirty="0" err="1">
                          <a:latin typeface="微软雅黑" panose="020B0503020204020204" pitchFamily="34" charset="-122"/>
                          <a:ea typeface="微软雅黑" panose="020B0503020204020204" pitchFamily="34" charset="-122"/>
                          <a:cs typeface="仿宋_GB2312" panose="02010609030101010101" charset="-122"/>
                        </a:rPr>
                        <a:t>多项</a:t>
                      </a:r>
                      <a:r>
                        <a:rPr lang="en-US" sz="1200" b="0" dirty="0" err="1">
                          <a:latin typeface="微软雅黑" panose="020B0503020204020204" pitchFamily="34" charset="-122"/>
                          <a:ea typeface="微软雅黑" panose="020B0503020204020204" pitchFamily="34" charset="-122"/>
                          <a:cs typeface="Times New Roman" panose="02020603050405020304" charset="0"/>
                        </a:rPr>
                        <a:t>省（部）级科技二等奖</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每项加15分</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微软雅黑" panose="020B0503020204020204" pitchFamily="34" charset="-122"/>
                          <a:ea typeface="微软雅黑" panose="020B0503020204020204" pitchFamily="34" charset="-122"/>
                          <a:cs typeface="Times New Roman" panose="02020603050405020304" charset="0"/>
                        </a:rPr>
                        <a:t>获省（部）级科技一等奖</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每项加20分</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微软雅黑" panose="020B0503020204020204" pitchFamily="34" charset="-122"/>
                          <a:ea typeface="微软雅黑" panose="020B0503020204020204" pitchFamily="34" charset="-122"/>
                          <a:cs typeface="Times New Roman" panose="02020603050405020304" charset="0"/>
                        </a:rPr>
                        <a:t>获省（部）级科技特等奖及以上奖项</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每项加30分</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微软雅黑" panose="020B0503020204020204" pitchFamily="34" charset="-122"/>
                          <a:ea typeface="微软雅黑" panose="020B0503020204020204" pitchFamily="34" charset="-122"/>
                          <a:cs typeface="Times New Roman" panose="02020603050405020304" charset="0"/>
                        </a:rPr>
                        <a:t>依托申报工程获国家实用新型专利</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每项加2分</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微软雅黑" panose="020B0503020204020204" pitchFamily="34" charset="-122"/>
                          <a:ea typeface="微软雅黑" panose="020B0503020204020204" pitchFamily="34" charset="-122"/>
                          <a:cs typeface="Times New Roman" panose="02020603050405020304" charset="0"/>
                        </a:rPr>
                        <a:t>依托申报工程获国家发明专利</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每项加5分</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微软雅黑" panose="020B0503020204020204" pitchFamily="34" charset="-122"/>
                          <a:ea typeface="微软雅黑" panose="020B0503020204020204" pitchFamily="34" charset="-122"/>
                          <a:cs typeface="Times New Roman" panose="02020603050405020304" charset="0"/>
                        </a:rPr>
                        <a:t> </a:t>
                      </a: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17034">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微软雅黑" panose="020B0503020204020204" pitchFamily="34" charset="-122"/>
                          <a:ea typeface="微软雅黑" panose="020B0503020204020204" pitchFamily="34" charset="-122"/>
                          <a:cs typeface="Times New Roman" panose="02020603050405020304" charset="0"/>
                        </a:rPr>
                        <a:t>依托申报工程获省级工法</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微软雅黑" panose="020B0503020204020204" pitchFamily="34" charset="-122"/>
                          <a:ea typeface="微软雅黑" panose="020B0503020204020204" pitchFamily="34" charset="-122"/>
                          <a:cs typeface="Times New Roman" panose="02020603050405020304" charset="0"/>
                        </a:rPr>
                        <a:t>每项加2分</a:t>
                      </a:r>
                      <a:endParaRPr lang="en-US" altLang="en-US" sz="1200" b="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dirty="0">
                        <a:latin typeface="微软雅黑" panose="020B0503020204020204" pitchFamily="34" charset="-122"/>
                        <a:ea typeface="微软雅黑" panose="020B0503020204020204" pitchFamily="34" charset="-122"/>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pu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731520"/>
            <a:ext cx="8363272" cy="3995420"/>
          </a:xfrm>
          <a:prstGeom prst="rect">
            <a:avLst/>
          </a:prstGeom>
        </p:spPr>
        <p:txBody>
          <a:bodyPr>
            <a:normAutofit fontScale="82500" lnSpcReduction="2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200" b="1" dirty="0" smtClean="0">
                <a:solidFill>
                  <a:srgbClr val="0070C0"/>
                </a:solidFill>
                <a:latin typeface="黑体" panose="02010609060101010101" pitchFamily="49" charset="-122"/>
                <a:ea typeface="黑体" panose="02010609060101010101" pitchFamily="49" charset="-122"/>
                <a:sym typeface="+mn-ea"/>
              </a:rPr>
              <a:t>三、科技进步</a:t>
            </a:r>
            <a:r>
              <a:rPr lang="en-US" altLang="zh-CN" sz="2200" b="1" dirty="0" smtClean="0">
                <a:solidFill>
                  <a:srgbClr val="C00000"/>
                </a:solidFill>
                <a:latin typeface="楷体_GB2312" panose="02010609030101010101" pitchFamily="49" charset="-122"/>
                <a:ea typeface="楷体_GB2312" panose="02010609030101010101" pitchFamily="49" charset="-122"/>
                <a:sym typeface="+mn-ea"/>
              </a:rPr>
              <a:t>  </a:t>
            </a:r>
            <a:endParaRPr lang="zh-CN" altLang="en-US" sz="2200" b="1" dirty="0">
              <a:solidFill>
                <a:srgbClr val="0070C0"/>
              </a:solidFill>
              <a:latin typeface="黑体" panose="02010609060101010101" pitchFamily="49" charset="-122"/>
              <a:ea typeface="黑体" panose="02010609060101010101" pitchFamily="49" charset="-122"/>
              <a:sym typeface="+mn-ea"/>
            </a:endParaRPr>
          </a:p>
          <a:p>
            <a:pPr marL="628650" indent="-273050" algn="just">
              <a:lnSpc>
                <a:spcPct val="150000"/>
              </a:lnSpc>
              <a:buFont typeface="Wingdings" panose="05000000000000000000" pitchFamily="2" charset="2"/>
              <a:buChar char="p"/>
            </a:pPr>
            <a:r>
              <a:rPr lang="zh-CN" altLang="en-US" sz="2000" dirty="0" smtClean="0">
                <a:solidFill>
                  <a:srgbClr val="0070C0"/>
                </a:solidFill>
                <a:latin typeface="黑体" panose="02010609060101010101" pitchFamily="49" charset="-122"/>
                <a:ea typeface="黑体" panose="02010609060101010101" pitchFamily="49" charset="-122"/>
                <a:sym typeface="+mn-ea"/>
              </a:rPr>
              <a:t> 科</a:t>
            </a:r>
            <a:r>
              <a:rPr lang="zh-CN" altLang="en-US" sz="2000" dirty="0">
                <a:solidFill>
                  <a:srgbClr val="0070C0"/>
                </a:solidFill>
                <a:latin typeface="黑体" panose="02010609060101010101" pitchFamily="49" charset="-122"/>
                <a:ea typeface="黑体" panose="02010609060101010101" pitchFamily="49" charset="-122"/>
                <a:sym typeface="+mn-ea"/>
              </a:rPr>
              <a:t>技进步的核查确</a:t>
            </a:r>
            <a:r>
              <a:rPr lang="zh-CN" altLang="en-US" sz="2000" dirty="0" smtClean="0">
                <a:solidFill>
                  <a:srgbClr val="0070C0"/>
                </a:solidFill>
                <a:latin typeface="黑体" panose="02010609060101010101" pitchFamily="49" charset="-122"/>
                <a:ea typeface="黑体" panose="02010609060101010101" pitchFamily="49" charset="-122"/>
                <a:sym typeface="+mn-ea"/>
              </a:rPr>
              <a:t>认</a:t>
            </a:r>
            <a:endParaRPr lang="zh-CN" altLang="en-US" sz="2000" dirty="0">
              <a:solidFill>
                <a:srgbClr val="0070C0"/>
              </a:solidFill>
              <a:latin typeface="黑体" panose="02010609060101010101" pitchFamily="49" charset="-122"/>
              <a:ea typeface="黑体" panose="02010609060101010101" pitchFamily="49" charset="-122"/>
              <a:sym typeface="+mn-ea"/>
            </a:endParaRPr>
          </a:p>
          <a:p>
            <a:pPr marL="713105" indent="-262255" algn="just">
              <a:lnSpc>
                <a:spcPct val="150000"/>
              </a:lnSpc>
            </a:pPr>
            <a:r>
              <a:rPr lang="zh-CN" altLang="en-US" sz="2000" dirty="0">
                <a:solidFill>
                  <a:srgbClr val="0070C0"/>
                </a:solidFill>
                <a:latin typeface="黑体" panose="02010609060101010101" pitchFamily="49" charset="-122"/>
                <a:ea typeface="黑体" panose="02010609060101010101" pitchFamily="49" charset="-122"/>
                <a:sym typeface="+mn-ea"/>
              </a:rPr>
              <a:t>科技奖项的设立应</a:t>
            </a:r>
            <a:r>
              <a:rPr lang="zh-CN" altLang="en-US" sz="2000" b="1" dirty="0">
                <a:solidFill>
                  <a:srgbClr val="FF0000"/>
                </a:solidFill>
                <a:latin typeface="黑体" panose="02010609060101010101" pitchFamily="49" charset="-122"/>
                <a:ea typeface="黑体" panose="02010609060101010101" pitchFamily="49" charset="-122"/>
                <a:sym typeface="+mn-ea"/>
              </a:rPr>
              <a:t>符合国家</a:t>
            </a:r>
            <a:r>
              <a:rPr lang="zh-CN" altLang="en-US" sz="2000" dirty="0">
                <a:solidFill>
                  <a:srgbClr val="0070C0"/>
                </a:solidFill>
                <a:latin typeface="黑体" panose="02010609060101010101" pitchFamily="49" charset="-122"/>
                <a:ea typeface="黑体" panose="02010609060101010101" pitchFamily="49" charset="-122"/>
                <a:sym typeface="+mn-ea"/>
              </a:rPr>
              <a:t>有关科技奖设立的</a:t>
            </a:r>
            <a:r>
              <a:rPr lang="zh-CN" altLang="en-US" sz="2000" b="1" dirty="0">
                <a:solidFill>
                  <a:srgbClr val="FF0000"/>
                </a:solidFill>
                <a:latin typeface="黑体" panose="02010609060101010101" pitchFamily="49" charset="-122"/>
                <a:ea typeface="黑体" panose="02010609060101010101" pitchFamily="49" charset="-122"/>
                <a:sym typeface="+mn-ea"/>
              </a:rPr>
              <a:t>规定</a:t>
            </a:r>
            <a:r>
              <a:rPr lang="zh-CN" altLang="en-US" sz="2000" dirty="0">
                <a:solidFill>
                  <a:srgbClr val="0070C0"/>
                </a:solidFill>
                <a:latin typeface="黑体" panose="02010609060101010101" pitchFamily="49" charset="-122"/>
                <a:ea typeface="黑体" panose="02010609060101010101" pitchFamily="49" charset="-122"/>
                <a:sym typeface="+mn-ea"/>
              </a:rPr>
              <a:t>，未经登记、备案的奖项不予认可。</a:t>
            </a:r>
            <a:endParaRPr lang="zh-CN" altLang="en-US" sz="2000" dirty="0">
              <a:solidFill>
                <a:srgbClr val="0070C0"/>
              </a:solidFill>
              <a:latin typeface="黑体" panose="02010609060101010101" pitchFamily="49" charset="-122"/>
              <a:ea typeface="黑体" panose="02010609060101010101" pitchFamily="49" charset="-122"/>
              <a:sym typeface="+mn-ea"/>
            </a:endParaRPr>
          </a:p>
          <a:p>
            <a:pPr marL="713105" indent="-262255" algn="just">
              <a:lnSpc>
                <a:spcPct val="150000"/>
              </a:lnSpc>
            </a:pPr>
            <a:r>
              <a:rPr lang="zh-CN" altLang="en-US" sz="2000" dirty="0">
                <a:solidFill>
                  <a:srgbClr val="0070C0"/>
                </a:solidFill>
                <a:latin typeface="黑体" panose="02010609060101010101" pitchFamily="49" charset="-122"/>
                <a:ea typeface="黑体" panose="02010609060101010101" pitchFamily="49" charset="-122"/>
                <a:sym typeface="+mn-ea"/>
              </a:rPr>
              <a:t>科技进步中的科技奖、专利、工法等成果必须与申报工程有</a:t>
            </a:r>
            <a:r>
              <a:rPr lang="zh-CN" altLang="en-US" sz="2000" b="1" dirty="0">
                <a:solidFill>
                  <a:srgbClr val="FF0000"/>
                </a:solidFill>
                <a:latin typeface="黑体" panose="02010609060101010101" pitchFamily="49" charset="-122"/>
                <a:ea typeface="黑体" panose="02010609060101010101" pitchFamily="49" charset="-122"/>
                <a:sym typeface="+mn-ea"/>
              </a:rPr>
              <a:t>直接关系</a:t>
            </a:r>
            <a:r>
              <a:rPr lang="zh-CN" altLang="en-US" sz="2000" dirty="0">
                <a:solidFill>
                  <a:srgbClr val="0070C0"/>
                </a:solidFill>
                <a:latin typeface="黑体" panose="02010609060101010101" pitchFamily="49" charset="-122"/>
                <a:ea typeface="黑体" panose="02010609060101010101" pitchFamily="49" charset="-122"/>
                <a:sym typeface="+mn-ea"/>
              </a:rPr>
              <a:t>，即获奖的技术成果、获得授权的专利技术以及获奖工法等必须</a:t>
            </a:r>
            <a:r>
              <a:rPr lang="zh-CN" altLang="en-US" sz="2000" dirty="0" smtClean="0">
                <a:solidFill>
                  <a:srgbClr val="0070C0"/>
                </a:solidFill>
                <a:latin typeface="黑体" panose="02010609060101010101" pitchFamily="49" charset="-122"/>
                <a:ea typeface="黑体" panose="02010609060101010101" pitchFamily="49" charset="-122"/>
                <a:sym typeface="+mn-ea"/>
              </a:rPr>
              <a:t>是</a:t>
            </a:r>
            <a:r>
              <a:rPr lang="zh-CN" altLang="en-US" sz="2000" b="1" dirty="0" smtClean="0">
                <a:solidFill>
                  <a:srgbClr val="FF0000"/>
                </a:solidFill>
                <a:latin typeface="黑体" panose="02010609060101010101" pitchFamily="49" charset="-122"/>
                <a:ea typeface="黑体" panose="02010609060101010101" pitchFamily="49" charset="-122"/>
                <a:sym typeface="+mn-ea"/>
              </a:rPr>
              <a:t>依托申报工程产生</a:t>
            </a:r>
            <a:r>
              <a:rPr lang="zh-CN" altLang="en-US" sz="2000" dirty="0" smtClean="0">
                <a:solidFill>
                  <a:srgbClr val="0070C0"/>
                </a:solidFill>
                <a:latin typeface="黑体" panose="02010609060101010101" pitchFamily="49" charset="-122"/>
                <a:ea typeface="黑体" panose="02010609060101010101" pitchFamily="49" charset="-122"/>
                <a:sym typeface="+mn-ea"/>
              </a:rPr>
              <a:t>，</a:t>
            </a:r>
            <a:r>
              <a:rPr lang="zh-CN" altLang="en-US" sz="2000" dirty="0">
                <a:solidFill>
                  <a:srgbClr val="0070C0"/>
                </a:solidFill>
                <a:latin typeface="黑体" panose="02010609060101010101" pitchFamily="49" charset="-122"/>
                <a:ea typeface="黑体" panose="02010609060101010101" pitchFamily="49" charset="-122"/>
                <a:sym typeface="+mn-ea"/>
              </a:rPr>
              <a:t>或在获奖或申请专利之前</a:t>
            </a:r>
            <a:r>
              <a:rPr lang="zh-CN" altLang="en-US" sz="2000" b="1" dirty="0">
                <a:solidFill>
                  <a:srgbClr val="FF0000"/>
                </a:solidFill>
                <a:latin typeface="黑体" panose="02010609060101010101" pitchFamily="49" charset="-122"/>
                <a:ea typeface="黑体" panose="02010609060101010101" pitchFamily="49" charset="-122"/>
                <a:sym typeface="+mn-ea"/>
              </a:rPr>
              <a:t>在申报工程上</a:t>
            </a:r>
            <a:r>
              <a:rPr lang="zh-CN" altLang="en-US" sz="2000" dirty="0" smtClean="0">
                <a:solidFill>
                  <a:srgbClr val="0070C0"/>
                </a:solidFill>
                <a:latin typeface="黑体" panose="02010609060101010101" pitchFamily="49" charset="-122"/>
                <a:ea typeface="黑体" panose="02010609060101010101" pitchFamily="49" charset="-122"/>
                <a:sym typeface="+mn-ea"/>
              </a:rPr>
              <a:t>进行过</a:t>
            </a:r>
            <a:r>
              <a:rPr lang="zh-CN" altLang="en-US" sz="2000" b="1" dirty="0" smtClean="0">
                <a:solidFill>
                  <a:srgbClr val="FF0000"/>
                </a:solidFill>
                <a:latin typeface="黑体" panose="02010609060101010101" pitchFamily="49" charset="-122"/>
                <a:ea typeface="黑体" panose="02010609060101010101" pitchFamily="49" charset="-122"/>
                <a:sym typeface="+mn-ea"/>
              </a:rPr>
              <a:t>全面验证</a:t>
            </a:r>
            <a:r>
              <a:rPr lang="zh-CN" altLang="en-US" sz="2000" dirty="0">
                <a:solidFill>
                  <a:srgbClr val="0070C0"/>
                </a:solidFill>
                <a:latin typeface="黑体" panose="02010609060101010101" pitchFamily="49" charset="-122"/>
                <a:ea typeface="黑体" panose="02010609060101010101" pitchFamily="49" charset="-122"/>
                <a:sym typeface="+mn-ea"/>
              </a:rPr>
              <a:t>，否则不予认可</a:t>
            </a:r>
            <a:r>
              <a:rPr lang="zh-CN" altLang="en-US" sz="2000" dirty="0" smtClean="0">
                <a:solidFill>
                  <a:srgbClr val="0070C0"/>
                </a:solidFill>
                <a:latin typeface="黑体" panose="02010609060101010101" pitchFamily="49" charset="-122"/>
                <a:ea typeface="黑体" panose="02010609060101010101" pitchFamily="49" charset="-122"/>
                <a:sym typeface="+mn-ea"/>
              </a:rPr>
              <a:t>。</a:t>
            </a:r>
            <a:endParaRPr lang="en-US" altLang="zh-CN" sz="2000" dirty="0" smtClean="0">
              <a:solidFill>
                <a:srgbClr val="0070C0"/>
              </a:solidFill>
              <a:latin typeface="黑体" panose="02010609060101010101" pitchFamily="49" charset="-122"/>
              <a:ea typeface="黑体" panose="02010609060101010101" pitchFamily="49" charset="-122"/>
            </a:endParaRPr>
          </a:p>
          <a:p>
            <a:pPr marL="713105" indent="-262255" algn="just">
              <a:lnSpc>
                <a:spcPct val="150000"/>
              </a:lnSpc>
            </a:pPr>
            <a:r>
              <a:rPr lang="zh-CN" altLang="en-US" sz="2000" dirty="0" smtClean="0">
                <a:solidFill>
                  <a:srgbClr val="0070C0"/>
                </a:solidFill>
                <a:latin typeface="黑体" panose="02010609060101010101" pitchFamily="49" charset="-122"/>
                <a:ea typeface="黑体" panose="02010609060101010101" pitchFamily="49" charset="-122"/>
                <a:sym typeface="+mn-ea"/>
              </a:rPr>
              <a:t>对</a:t>
            </a:r>
            <a:r>
              <a:rPr lang="zh-CN" altLang="en-US" sz="2000" dirty="0">
                <a:solidFill>
                  <a:srgbClr val="0070C0"/>
                </a:solidFill>
                <a:latin typeface="黑体" panose="02010609060101010101" pitchFamily="49" charset="-122"/>
                <a:ea typeface="黑体" panose="02010609060101010101" pitchFamily="49" charset="-122"/>
                <a:sym typeface="+mn-ea"/>
              </a:rPr>
              <a:t>科技成果的认定，</a:t>
            </a:r>
            <a:r>
              <a:rPr lang="zh-CN" altLang="en-US" sz="2000" b="1" dirty="0">
                <a:solidFill>
                  <a:srgbClr val="FF0000"/>
                </a:solidFill>
                <a:latin typeface="黑体" panose="02010609060101010101" pitchFamily="49" charset="-122"/>
                <a:ea typeface="黑体" panose="02010609060101010101" pitchFamily="49" charset="-122"/>
                <a:sym typeface="+mn-ea"/>
              </a:rPr>
              <a:t>采取谁主张谁举证</a:t>
            </a:r>
            <a:r>
              <a:rPr lang="zh-CN" altLang="en-US" sz="2000" dirty="0">
                <a:solidFill>
                  <a:srgbClr val="0070C0"/>
                </a:solidFill>
                <a:latin typeface="黑体" panose="02010609060101010101" pitchFamily="49" charset="-122"/>
                <a:ea typeface="黑体" panose="02010609060101010101" pitchFamily="49" charset="-122"/>
                <a:sym typeface="+mn-ea"/>
              </a:rPr>
              <a:t>的原则。申报工程主张的所有科技成果，必须由申报单位举证其与申报工程有直接关系，否则不予承认</a:t>
            </a:r>
            <a:r>
              <a:rPr lang="zh-CN" altLang="en-US" sz="2000" dirty="0" smtClean="0">
                <a:solidFill>
                  <a:srgbClr val="0070C0"/>
                </a:solidFill>
                <a:latin typeface="黑体" panose="02010609060101010101" pitchFamily="49" charset="-122"/>
                <a:ea typeface="黑体" panose="02010609060101010101" pitchFamily="49" charset="-122"/>
                <a:sym typeface="+mn-ea"/>
              </a:rPr>
              <a:t>。</a:t>
            </a:r>
            <a:endParaRPr lang="zh-CN" altLang="en-US" sz="2000" dirty="0" smtClean="0">
              <a:solidFill>
                <a:srgbClr val="0070C0"/>
              </a:solidFill>
              <a:latin typeface="黑体" panose="02010609060101010101" pitchFamily="49" charset="-122"/>
              <a:ea typeface="黑体" panose="02010609060101010101" pitchFamily="49" charset="-122"/>
              <a:sym typeface="+mn-ea"/>
            </a:endParaRPr>
          </a:p>
          <a:p>
            <a:pPr marL="713105" indent="-262255" algn="just">
              <a:lnSpc>
                <a:spcPct val="150000"/>
              </a:lnSpc>
            </a:pPr>
            <a:r>
              <a:rPr lang="zh-CN" altLang="en-US" sz="2000" dirty="0" smtClean="0">
                <a:solidFill>
                  <a:srgbClr val="0070C0"/>
                </a:solidFill>
                <a:latin typeface="黑体" panose="02010609060101010101" pitchFamily="49" charset="-122"/>
                <a:ea typeface="黑体" panose="02010609060101010101" pitchFamily="49" charset="-122"/>
                <a:sym typeface="+mn-ea"/>
              </a:rPr>
              <a:t>同一技术的获奖</a:t>
            </a:r>
            <a:r>
              <a:rPr lang="zh-CN" altLang="en-US" sz="2000" b="1" dirty="0" smtClean="0">
                <a:solidFill>
                  <a:srgbClr val="FF0000"/>
                </a:solidFill>
                <a:latin typeface="黑体" panose="02010609060101010101" pitchFamily="49" charset="-122"/>
                <a:ea typeface="黑体" panose="02010609060101010101" pitchFamily="49" charset="-122"/>
                <a:sym typeface="+mn-ea"/>
              </a:rPr>
              <a:t>只认定一次</a:t>
            </a:r>
            <a:r>
              <a:rPr lang="zh-CN" altLang="en-US" sz="2000" dirty="0" smtClean="0">
                <a:solidFill>
                  <a:srgbClr val="0070C0"/>
                </a:solidFill>
                <a:latin typeface="黑体" panose="02010609060101010101" pitchFamily="49" charset="-122"/>
                <a:ea typeface="黑体" panose="02010609060101010101" pitchFamily="49" charset="-122"/>
                <a:sym typeface="+mn-ea"/>
              </a:rPr>
              <a:t>，并以最高层次或最高等级的奖项为准。</a:t>
            </a:r>
            <a:endParaRPr lang="en-US" altLang="zh-CN" sz="2000" dirty="0" smtClean="0">
              <a:solidFill>
                <a:srgbClr val="0070C0"/>
              </a:solidFill>
              <a:latin typeface="黑体" panose="02010609060101010101" pitchFamily="49" charset="-122"/>
              <a:ea typeface="黑体" panose="02010609060101010101" pitchFamily="49" charset="-122"/>
            </a:endParaRPr>
          </a:p>
          <a:p>
            <a:pPr algn="just">
              <a:lnSpc>
                <a:spcPct val="150000"/>
              </a:lnSpc>
            </a:pPr>
            <a:endParaRPr lang="zh-CN" altLang="en-US" sz="20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99770"/>
            <a:ext cx="8229600" cy="399542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 </a:t>
            </a:r>
            <a:endParaRPr lang="en-US" altLang="zh-CN" sz="2000" b="1" dirty="0" smtClean="0">
              <a:solidFill>
                <a:srgbClr val="0070C0"/>
              </a:solidFill>
              <a:latin typeface="黑体" panose="02010609060101010101" pitchFamily="49" charset="-122"/>
              <a:ea typeface="黑体" panose="02010609060101010101" pitchFamily="49" charset="-122"/>
            </a:endParaRPr>
          </a:p>
          <a:p>
            <a:pPr marL="713105" indent="-357505" algn="just">
              <a:lnSpc>
                <a:spcPct val="150000"/>
              </a:lnSpc>
              <a:tabLst>
                <a:tab pos="628650" algn="l"/>
              </a:tabLst>
            </a:pPr>
            <a:r>
              <a:rPr lang="zh-CN" altLang="en-US" sz="1800" dirty="0">
                <a:solidFill>
                  <a:srgbClr val="0070C0"/>
                </a:solidFill>
                <a:latin typeface="黑体" panose="02010609060101010101" pitchFamily="49" charset="-122"/>
                <a:ea typeface="黑体" panose="02010609060101010101" pitchFamily="49" charset="-122"/>
                <a:sym typeface="+mn-ea"/>
              </a:rPr>
              <a:t>绿色建造（主要由工程运行的长期节能、减排及建设过程的节能、减排构成）是建设工程整体品质的重要组成部分，是关系国计民生的大计，关系到中国未来发展的可持续性，关系到中国政府对巴黎协定承诺的国际义务，对实现</a:t>
            </a:r>
            <a:r>
              <a:rPr lang="en-US" altLang="zh-CN" sz="1800" b="1" dirty="0">
                <a:solidFill>
                  <a:srgbClr val="FF0000"/>
                </a:solidFill>
                <a:latin typeface="黑体" panose="02010609060101010101" pitchFamily="49" charset="-122"/>
                <a:ea typeface="黑体" panose="02010609060101010101" pitchFamily="49" charset="-122"/>
                <a:sym typeface="+mn-ea"/>
              </a:rPr>
              <a:t>2030</a:t>
            </a:r>
            <a:r>
              <a:rPr lang="zh-CN" altLang="en-US" sz="1800" b="1" dirty="0">
                <a:solidFill>
                  <a:srgbClr val="FF0000"/>
                </a:solidFill>
                <a:latin typeface="黑体" panose="02010609060101010101" pitchFamily="49" charset="-122"/>
                <a:ea typeface="黑体" panose="02010609060101010101" pitchFamily="49" charset="-122"/>
                <a:sym typeface="+mn-ea"/>
              </a:rPr>
              <a:t>碳达峰、</a:t>
            </a:r>
            <a:r>
              <a:rPr lang="en-US" altLang="zh-CN" sz="1800" b="1" dirty="0">
                <a:solidFill>
                  <a:srgbClr val="FF0000"/>
                </a:solidFill>
                <a:latin typeface="黑体" panose="02010609060101010101" pitchFamily="49" charset="-122"/>
                <a:ea typeface="黑体" panose="02010609060101010101" pitchFamily="49" charset="-122"/>
                <a:sym typeface="+mn-ea"/>
              </a:rPr>
              <a:t>2060</a:t>
            </a:r>
            <a:r>
              <a:rPr lang="zh-CN" altLang="en-US" sz="1800" b="1" dirty="0">
                <a:solidFill>
                  <a:srgbClr val="FF0000"/>
                </a:solidFill>
                <a:latin typeface="黑体" panose="02010609060101010101" pitchFamily="49" charset="-122"/>
                <a:ea typeface="黑体" panose="02010609060101010101" pitchFamily="49" charset="-122"/>
                <a:sym typeface="+mn-ea"/>
              </a:rPr>
              <a:t>碳中和目标</a:t>
            </a:r>
            <a:r>
              <a:rPr lang="zh-CN" altLang="en-US" sz="1800" dirty="0">
                <a:solidFill>
                  <a:srgbClr val="0070C0"/>
                </a:solidFill>
                <a:latin typeface="黑体" panose="02010609060101010101" pitchFamily="49" charset="-122"/>
                <a:ea typeface="黑体" panose="02010609060101010101" pitchFamily="49" charset="-122"/>
                <a:sym typeface="+mn-ea"/>
              </a:rPr>
              <a:t>，具有深远的历史意义和时代的政治性。所以将其设定为一级指标，但相较于设计、科技，仅赋予其</a:t>
            </a:r>
            <a:r>
              <a:rPr lang="en-US" altLang="zh-CN" sz="1800" b="1" dirty="0">
                <a:solidFill>
                  <a:srgbClr val="FF0000"/>
                </a:solidFill>
                <a:latin typeface="黑体" panose="02010609060101010101" pitchFamily="49" charset="-122"/>
                <a:ea typeface="黑体" panose="02010609060101010101" pitchFamily="49" charset="-122"/>
                <a:sym typeface="+mn-ea"/>
              </a:rPr>
              <a:t>60</a:t>
            </a:r>
            <a:r>
              <a:rPr lang="zh-CN" altLang="en-US" sz="1800" b="1" dirty="0">
                <a:solidFill>
                  <a:srgbClr val="FF0000"/>
                </a:solidFill>
                <a:latin typeface="黑体" panose="02010609060101010101" pitchFamily="49" charset="-122"/>
                <a:ea typeface="黑体" panose="02010609060101010101" pitchFamily="49" charset="-122"/>
                <a:sym typeface="+mn-ea"/>
              </a:rPr>
              <a:t>分</a:t>
            </a:r>
            <a:r>
              <a:rPr lang="zh-CN" altLang="en-US" sz="1800" dirty="0">
                <a:solidFill>
                  <a:srgbClr val="0070C0"/>
                </a:solidFill>
                <a:latin typeface="黑体" panose="02010609060101010101" pitchFamily="49" charset="-122"/>
                <a:ea typeface="黑体" panose="02010609060101010101" pitchFamily="49" charset="-122"/>
                <a:sym typeface="+mn-ea"/>
              </a:rPr>
              <a:t>的标准分值。主要原因有以下几方面：</a:t>
            </a: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99770"/>
            <a:ext cx="8435280" cy="399542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2000" b="1"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 </a:t>
            </a:r>
            <a:endParaRPr lang="en-US" altLang="zh-CN" sz="2000" b="1" dirty="0" smtClean="0">
              <a:solidFill>
                <a:srgbClr val="0070C0"/>
              </a:solidFill>
              <a:latin typeface="黑体" panose="02010609060101010101" pitchFamily="49" charset="-122"/>
              <a:ea typeface="黑体" panose="02010609060101010101" pitchFamily="49" charset="-122"/>
            </a:endParaRPr>
          </a:p>
          <a:p>
            <a:pPr marL="713105" indent="-357505" algn="just">
              <a:lnSpc>
                <a:spcPct val="140000"/>
              </a:lnSpc>
              <a:buFont typeface="+mj-lt"/>
              <a:buAutoNum type="arabicPeriod"/>
            </a:pPr>
            <a:r>
              <a:rPr lang="zh-CN" altLang="en-US" sz="1800" dirty="0" smtClean="0">
                <a:solidFill>
                  <a:srgbClr val="FF0000"/>
                </a:solidFill>
                <a:latin typeface="黑体" panose="02010609060101010101" pitchFamily="49" charset="-122"/>
                <a:ea typeface="黑体" panose="02010609060101010101" pitchFamily="49" charset="-122"/>
                <a:sym typeface="+mn-ea"/>
              </a:rPr>
              <a:t>各</a:t>
            </a:r>
            <a:r>
              <a:rPr lang="zh-CN" altLang="en-US" sz="1800" dirty="0">
                <a:solidFill>
                  <a:srgbClr val="FF0000"/>
                </a:solidFill>
                <a:latin typeface="黑体" panose="02010609060101010101" pitchFamily="49" charset="-122"/>
                <a:ea typeface="黑体" panose="02010609060101010101" pitchFamily="49" charset="-122"/>
                <a:sym typeface="+mn-ea"/>
              </a:rPr>
              <a:t>行业、各地区</a:t>
            </a:r>
            <a:r>
              <a:rPr lang="zh-CN" altLang="en-US" sz="1800" dirty="0">
                <a:solidFill>
                  <a:srgbClr val="0070C0"/>
                </a:solidFill>
                <a:latin typeface="黑体" panose="02010609060101010101" pitchFamily="49" charset="-122"/>
                <a:ea typeface="黑体" panose="02010609060101010101" pitchFamily="49" charset="-122"/>
                <a:sym typeface="+mn-ea"/>
              </a:rPr>
              <a:t>的工作</a:t>
            </a:r>
            <a:r>
              <a:rPr lang="zh-CN" altLang="en-US" sz="1800" dirty="0" smtClean="0">
                <a:solidFill>
                  <a:srgbClr val="0070C0"/>
                </a:solidFill>
                <a:latin typeface="黑体" panose="02010609060101010101" pitchFamily="49" charset="-122"/>
                <a:ea typeface="黑体" panose="02010609060101010101" pitchFamily="49" charset="-122"/>
                <a:sym typeface="+mn-ea"/>
              </a:rPr>
              <a:t>进展</a:t>
            </a:r>
            <a:r>
              <a:rPr lang="zh-CN" altLang="en-US" sz="1800" dirty="0" smtClean="0">
                <a:solidFill>
                  <a:srgbClr val="FF0000"/>
                </a:solidFill>
                <a:latin typeface="黑体" panose="02010609060101010101" pitchFamily="49" charset="-122"/>
                <a:ea typeface="黑体" panose="02010609060101010101" pitchFamily="49" charset="-122"/>
                <a:sym typeface="+mn-ea"/>
              </a:rPr>
              <a:t>不够平衡</a:t>
            </a:r>
            <a:r>
              <a:rPr lang="zh-CN" altLang="en-US" sz="1800" dirty="0">
                <a:solidFill>
                  <a:srgbClr val="0070C0"/>
                </a:solidFill>
                <a:latin typeface="黑体" panose="02010609060101010101" pitchFamily="49" charset="-122"/>
                <a:ea typeface="黑体" panose="02010609060101010101" pitchFamily="49" charset="-122"/>
                <a:sym typeface="+mn-ea"/>
              </a:rPr>
              <a:t>。建筑类工程从设计到施工均已形成基本完</a:t>
            </a:r>
            <a:r>
              <a:rPr lang="zh-CN" altLang="en-US" sz="1800" dirty="0" smtClean="0">
                <a:solidFill>
                  <a:srgbClr val="0070C0"/>
                </a:solidFill>
                <a:latin typeface="黑体" panose="02010609060101010101" pitchFamily="49" charset="-122"/>
                <a:ea typeface="黑体" panose="02010609060101010101" pitchFamily="49" charset="-122"/>
                <a:sym typeface="+mn-ea"/>
              </a:rPr>
              <a:t>整体</a:t>
            </a:r>
            <a:r>
              <a:rPr lang="zh-CN" altLang="en-US" sz="1800" dirty="0">
                <a:solidFill>
                  <a:srgbClr val="0070C0"/>
                </a:solidFill>
                <a:latin typeface="黑体" panose="02010609060101010101" pitchFamily="49" charset="-122"/>
                <a:ea typeface="黑体" panose="02010609060101010101" pitchFamily="49" charset="-122"/>
                <a:sym typeface="+mn-ea"/>
              </a:rPr>
              <a:t>系</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设计、施工、评价的标准化，而其他各类工程相对滞后</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sym typeface="+mn-ea"/>
            </a:endParaRPr>
          </a:p>
          <a:p>
            <a:pPr marL="713105" indent="-357505" algn="just">
              <a:lnSpc>
                <a:spcPct val="140000"/>
              </a:lnSpc>
              <a:buFont typeface="+mj-lt"/>
              <a:buAutoNum type="arabicPeriod"/>
            </a:pPr>
            <a:r>
              <a:rPr lang="zh-CN" altLang="en-US" sz="1800" dirty="0" smtClean="0">
                <a:solidFill>
                  <a:srgbClr val="0070C0"/>
                </a:solidFill>
                <a:latin typeface="黑体" panose="02010609060101010101" pitchFamily="49" charset="-122"/>
                <a:ea typeface="黑体" panose="02010609060101010101" pitchFamily="49" charset="-122"/>
                <a:sym typeface="+mn-ea"/>
              </a:rPr>
              <a:t>就</a:t>
            </a:r>
            <a:r>
              <a:rPr lang="zh-CN" altLang="en-US" sz="1800" dirty="0">
                <a:solidFill>
                  <a:srgbClr val="FF0000"/>
                </a:solidFill>
                <a:latin typeface="黑体" panose="02010609060101010101" pitchFamily="49" charset="-122"/>
                <a:ea typeface="黑体" panose="02010609060101010101" pitchFamily="49" charset="-122"/>
                <a:sym typeface="+mn-ea"/>
              </a:rPr>
              <a:t>施工行业</a:t>
            </a:r>
            <a:r>
              <a:rPr lang="zh-CN" altLang="en-US" sz="1800" dirty="0">
                <a:solidFill>
                  <a:srgbClr val="0070C0"/>
                </a:solidFill>
                <a:latin typeface="黑体" panose="02010609060101010101" pitchFamily="49" charset="-122"/>
                <a:ea typeface="黑体" panose="02010609060101010101" pitchFamily="49" charset="-122"/>
                <a:sym typeface="+mn-ea"/>
              </a:rPr>
              <a:t>而言，各地区、各行业也</a:t>
            </a:r>
            <a:r>
              <a:rPr lang="zh-CN" altLang="en-US" sz="1800" dirty="0">
                <a:solidFill>
                  <a:srgbClr val="FF0000"/>
                </a:solidFill>
                <a:latin typeface="黑体" panose="02010609060101010101" pitchFamily="49" charset="-122"/>
                <a:ea typeface="黑体" panose="02010609060101010101" pitchFamily="49" charset="-122"/>
                <a:sym typeface="+mn-ea"/>
              </a:rPr>
              <a:t>不够平衡</a:t>
            </a:r>
            <a:r>
              <a:rPr lang="zh-CN" altLang="en-US" sz="1800" dirty="0">
                <a:solidFill>
                  <a:srgbClr val="0070C0"/>
                </a:solidFill>
                <a:latin typeface="黑体" panose="02010609060101010101" pitchFamily="49" charset="-122"/>
                <a:ea typeface="黑体" panose="02010609060101010101" pitchFamily="49" charset="-122"/>
                <a:sym typeface="+mn-ea"/>
              </a:rPr>
              <a:t>，各省、</a:t>
            </a:r>
            <a:r>
              <a:rPr lang="zh-CN" altLang="en-US" sz="1800" dirty="0" smtClean="0">
                <a:solidFill>
                  <a:srgbClr val="0070C0"/>
                </a:solidFill>
                <a:latin typeface="黑体" panose="02010609060101010101" pitchFamily="49" charset="-122"/>
                <a:ea typeface="黑体" panose="02010609060101010101" pitchFamily="49" charset="-122"/>
                <a:sym typeface="+mn-ea"/>
              </a:rPr>
              <a:t>自治区并</a:t>
            </a:r>
            <a:r>
              <a:rPr lang="zh-CN" altLang="en-US" sz="1800" dirty="0">
                <a:solidFill>
                  <a:srgbClr val="0070C0"/>
                </a:solidFill>
                <a:latin typeface="黑体" panose="02010609060101010101" pitchFamily="49" charset="-122"/>
                <a:ea typeface="黑体" panose="02010609060101010101" pitchFamily="49" charset="-122"/>
                <a:sym typeface="+mn-ea"/>
              </a:rPr>
              <a:t>未全部开展绿色施工样板（示范）工程活动，</a:t>
            </a:r>
            <a:r>
              <a:rPr lang="zh-CN" altLang="en-US" sz="1800" dirty="0" smtClean="0">
                <a:solidFill>
                  <a:srgbClr val="0070C0"/>
                </a:solidFill>
                <a:latin typeface="黑体" panose="02010609060101010101" pitchFamily="49" charset="-122"/>
                <a:ea typeface="黑体" panose="02010609060101010101" pitchFamily="49" charset="-122"/>
                <a:sym typeface="+mn-ea"/>
              </a:rPr>
              <a:t>且各类型</a:t>
            </a:r>
            <a:r>
              <a:rPr lang="zh-CN" altLang="en-US" sz="1800" dirty="0">
                <a:solidFill>
                  <a:srgbClr val="0070C0"/>
                </a:solidFill>
                <a:latin typeface="黑体" panose="02010609060101010101" pitchFamily="49" charset="-122"/>
                <a:ea typeface="黑体" panose="02010609060101010101" pitchFamily="49" charset="-122"/>
                <a:sym typeface="+mn-ea"/>
              </a:rPr>
              <a:t>的施工行业也</a:t>
            </a:r>
            <a:r>
              <a:rPr lang="zh-CN" altLang="en-US" sz="1800" dirty="0" smtClean="0">
                <a:solidFill>
                  <a:srgbClr val="0070C0"/>
                </a:solidFill>
                <a:latin typeface="黑体" panose="02010609060101010101" pitchFamily="49" charset="-122"/>
                <a:ea typeface="黑体" panose="02010609060101010101" pitchFamily="49" charset="-122"/>
                <a:sym typeface="+mn-ea"/>
              </a:rPr>
              <a:t>未全部开展</a:t>
            </a:r>
            <a:r>
              <a:rPr lang="zh-CN" altLang="en-US" sz="1800" dirty="0">
                <a:solidFill>
                  <a:srgbClr val="0070C0"/>
                </a:solidFill>
                <a:latin typeface="黑体" panose="02010609060101010101" pitchFamily="49" charset="-122"/>
                <a:ea typeface="黑体" panose="02010609060101010101" pitchFamily="49" charset="-122"/>
                <a:sym typeface="+mn-ea"/>
              </a:rPr>
              <a:t>类似活动</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sym typeface="+mn-ea"/>
            </a:endParaRPr>
          </a:p>
          <a:p>
            <a:pPr marL="713105" indent="-357505" algn="just">
              <a:lnSpc>
                <a:spcPct val="140000"/>
              </a:lnSpc>
              <a:buFont typeface="+mj-lt"/>
              <a:buAutoNum type="arabicPeriod"/>
            </a:pPr>
            <a:r>
              <a:rPr lang="zh-CN" altLang="en-US" sz="1800" dirty="0" smtClean="0">
                <a:solidFill>
                  <a:srgbClr val="0070C0"/>
                </a:solidFill>
                <a:latin typeface="黑体" panose="02010609060101010101" pitchFamily="49" charset="-122"/>
                <a:ea typeface="黑体" panose="02010609060101010101" pitchFamily="49" charset="-122"/>
                <a:sym typeface="+mn-ea"/>
              </a:rPr>
              <a:t>就</a:t>
            </a:r>
            <a:r>
              <a:rPr lang="zh-CN" altLang="en-US" sz="1800" dirty="0">
                <a:solidFill>
                  <a:srgbClr val="0070C0"/>
                </a:solidFill>
                <a:latin typeface="黑体" panose="02010609060101010101" pitchFamily="49" charset="-122"/>
                <a:ea typeface="黑体" panose="02010609060101010101" pitchFamily="49" charset="-122"/>
                <a:sym typeface="+mn-ea"/>
              </a:rPr>
              <a:t>技术层面来说，各行业的</a:t>
            </a:r>
            <a:r>
              <a:rPr lang="zh-CN" altLang="en-US" sz="1800" dirty="0">
                <a:solidFill>
                  <a:srgbClr val="FF0000"/>
                </a:solidFill>
                <a:latin typeface="黑体" panose="02010609060101010101" pitchFamily="49" charset="-122"/>
                <a:ea typeface="黑体" panose="02010609060101010101" pitchFamily="49" charset="-122"/>
                <a:sym typeface="+mn-ea"/>
              </a:rPr>
              <a:t>节能减排设计指标、评价标准等不统一</a:t>
            </a:r>
            <a:r>
              <a:rPr lang="zh-CN" altLang="en-US" sz="1800" dirty="0">
                <a:solidFill>
                  <a:srgbClr val="0070C0"/>
                </a:solidFill>
                <a:latin typeface="黑体" panose="02010609060101010101" pitchFamily="49" charset="-122"/>
                <a:ea typeface="黑体" panose="02010609060101010101" pitchFamily="49" charset="-122"/>
                <a:sym typeface="+mn-ea"/>
              </a:rPr>
              <a:t>，节能减排水平无可比性。</a:t>
            </a: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699770"/>
            <a:ext cx="8229600" cy="399542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 </a:t>
            </a:r>
            <a:endParaRPr lang="en-US" altLang="zh-CN" sz="2000" b="1" dirty="0" smtClean="0">
              <a:solidFill>
                <a:srgbClr val="0070C0"/>
              </a:solidFill>
              <a:latin typeface="黑体" panose="02010609060101010101" pitchFamily="49" charset="-122"/>
              <a:ea typeface="黑体" panose="02010609060101010101" pitchFamily="49" charset="-122"/>
            </a:endParaRPr>
          </a:p>
          <a:p>
            <a:pPr marL="713105" indent="-262255" algn="just">
              <a:lnSpc>
                <a:spcPct val="150000"/>
              </a:lnSpc>
            </a:pPr>
            <a:r>
              <a:rPr lang="zh-CN" altLang="en-US" sz="1800" dirty="0" smtClean="0">
                <a:solidFill>
                  <a:srgbClr val="0070C0"/>
                </a:solidFill>
                <a:latin typeface="黑体" panose="02010609060101010101" pitchFamily="49" charset="-122"/>
                <a:ea typeface="黑体" panose="02010609060101010101" pitchFamily="49" charset="-122"/>
                <a:sym typeface="+mn-ea"/>
              </a:rPr>
              <a:t>基于</a:t>
            </a:r>
            <a:r>
              <a:rPr lang="zh-CN" altLang="en-US" sz="1800" dirty="0">
                <a:solidFill>
                  <a:srgbClr val="0070C0"/>
                </a:solidFill>
                <a:latin typeface="黑体" panose="02010609060101010101" pitchFamily="49" charset="-122"/>
                <a:ea typeface="黑体" panose="02010609060101010101" pitchFamily="49" charset="-122"/>
                <a:sym typeface="+mn-ea"/>
              </a:rPr>
              <a:t>以上三</a:t>
            </a:r>
            <a:r>
              <a:rPr lang="zh-CN" altLang="en-US" sz="1800" dirty="0" smtClean="0">
                <a:solidFill>
                  <a:srgbClr val="0070C0"/>
                </a:solidFill>
                <a:latin typeface="黑体" panose="02010609060101010101" pitchFamily="49" charset="-122"/>
                <a:ea typeface="黑体" panose="02010609060101010101" pitchFamily="49" charset="-122"/>
                <a:sym typeface="+mn-ea"/>
              </a:rPr>
              <a:t>点，</a:t>
            </a:r>
            <a:r>
              <a:rPr lang="zh-CN" altLang="en-US" sz="1800" dirty="0">
                <a:solidFill>
                  <a:srgbClr val="0070C0"/>
                </a:solidFill>
                <a:latin typeface="黑体" panose="02010609060101010101" pitchFamily="49" charset="-122"/>
                <a:ea typeface="黑体" panose="02010609060101010101" pitchFamily="49" charset="-122"/>
                <a:sym typeface="+mn-ea"/>
              </a:rPr>
              <a:t>参评工程在绿色建造方面的加分就会出现行业性、区域性</a:t>
            </a:r>
            <a:r>
              <a:rPr lang="zh-CN" altLang="en-US" sz="1800" dirty="0" smtClean="0">
                <a:solidFill>
                  <a:srgbClr val="0070C0"/>
                </a:solidFill>
                <a:latin typeface="黑体" panose="02010609060101010101" pitchFamily="49" charset="-122"/>
                <a:ea typeface="黑体" panose="02010609060101010101" pitchFamily="49" charset="-122"/>
                <a:sym typeface="+mn-ea"/>
              </a:rPr>
              <a:t>的不均衡，</a:t>
            </a:r>
            <a:r>
              <a:rPr lang="zh-CN" altLang="en-US" sz="1800" dirty="0">
                <a:solidFill>
                  <a:srgbClr val="0070C0"/>
                </a:solidFill>
                <a:latin typeface="黑体" panose="02010609060101010101" pitchFamily="49" charset="-122"/>
                <a:ea typeface="黑体" panose="02010609060101010101" pitchFamily="49" charset="-122"/>
                <a:sym typeface="+mn-ea"/>
              </a:rPr>
              <a:t>甚至会对某些行业或地区造成重大影响。为避免出现对综合评价的总体分数造成过大的影响，所以该项指标的</a:t>
            </a:r>
            <a:r>
              <a:rPr lang="zh-CN" altLang="en-US" sz="1800" dirty="0">
                <a:solidFill>
                  <a:srgbClr val="FF0000"/>
                </a:solidFill>
                <a:latin typeface="黑体" panose="02010609060101010101" pitchFamily="49" charset="-122"/>
                <a:ea typeface="黑体" panose="02010609060101010101" pitchFamily="49" charset="-122"/>
                <a:sym typeface="+mn-ea"/>
              </a:rPr>
              <a:t>标准分值在现阶段</a:t>
            </a:r>
            <a:r>
              <a:rPr lang="zh-CN" altLang="en-US" sz="1800" dirty="0" smtClean="0">
                <a:solidFill>
                  <a:srgbClr val="FF0000"/>
                </a:solidFill>
                <a:latin typeface="黑体" panose="02010609060101010101" pitchFamily="49" charset="-122"/>
                <a:ea typeface="黑体" panose="02010609060101010101" pitchFamily="49" charset="-122"/>
                <a:sym typeface="+mn-ea"/>
              </a:rPr>
              <a:t>不能赋予</a:t>
            </a:r>
            <a:r>
              <a:rPr lang="zh-CN" altLang="en-US" sz="1800" dirty="0">
                <a:solidFill>
                  <a:srgbClr val="FF0000"/>
                </a:solidFill>
                <a:latin typeface="黑体" panose="02010609060101010101" pitchFamily="49" charset="-122"/>
                <a:ea typeface="黑体" panose="02010609060101010101" pitchFamily="49" charset="-122"/>
                <a:sym typeface="+mn-ea"/>
              </a:rPr>
              <a:t>过高</a:t>
            </a:r>
            <a:r>
              <a:rPr lang="zh-CN" altLang="en-US" sz="1800" dirty="0">
                <a:solidFill>
                  <a:srgbClr val="0070C0"/>
                </a:solidFill>
                <a:latin typeface="黑体" panose="02010609060101010101" pitchFamily="49" charset="-122"/>
                <a:ea typeface="黑体" panose="02010609060101010101" pitchFamily="49" charset="-122"/>
                <a:sym typeface="+mn-ea"/>
              </a:rPr>
              <a:t>。这不是说绿色建造不</a:t>
            </a:r>
            <a:r>
              <a:rPr lang="zh-CN" altLang="en-US" sz="1800" b="1" dirty="0">
                <a:solidFill>
                  <a:srgbClr val="FF0000"/>
                </a:solidFill>
                <a:latin typeface="黑体" panose="02010609060101010101" pitchFamily="49" charset="-122"/>
                <a:ea typeface="黑体" panose="02010609060101010101" pitchFamily="49" charset="-122"/>
                <a:sym typeface="+mn-ea"/>
              </a:rPr>
              <a:t>重要</a:t>
            </a:r>
            <a:r>
              <a:rPr lang="zh-CN" altLang="en-US" sz="1800" dirty="0">
                <a:solidFill>
                  <a:srgbClr val="0070C0"/>
                </a:solidFill>
                <a:latin typeface="黑体" panose="02010609060101010101" pitchFamily="49" charset="-122"/>
                <a:ea typeface="黑体" panose="02010609060101010101" pitchFamily="49" charset="-122"/>
                <a:sym typeface="+mn-ea"/>
              </a:rPr>
              <a:t>，而是</a:t>
            </a:r>
            <a:r>
              <a:rPr lang="zh-CN" altLang="en-US" sz="1800" b="1" dirty="0">
                <a:solidFill>
                  <a:srgbClr val="FF0000"/>
                </a:solidFill>
                <a:latin typeface="黑体" panose="02010609060101010101" pitchFamily="49" charset="-122"/>
                <a:ea typeface="黑体" panose="02010609060101010101" pitchFamily="49" charset="-122"/>
                <a:sym typeface="+mn-ea"/>
              </a:rPr>
              <a:t>整体不够成熟</a:t>
            </a:r>
            <a:r>
              <a:rPr lang="zh-CN" altLang="en-US" sz="1800" dirty="0">
                <a:solidFill>
                  <a:srgbClr val="0070C0"/>
                </a:solidFill>
                <a:latin typeface="黑体" panose="02010609060101010101" pitchFamily="49" charset="-122"/>
                <a:ea typeface="黑体" panose="02010609060101010101" pitchFamily="49" charset="-122"/>
                <a:sym typeface="+mn-ea"/>
              </a:rPr>
              <a:t>。这也是从总体考虑，避免出现行业、地区间出现分数严重不平衡的现象。</a:t>
            </a: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731520"/>
            <a:ext cx="8229600" cy="399542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en-US" altLang="zh-CN" sz="20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 </a:t>
            </a:r>
            <a:endParaRPr lang="en-US" altLang="zh-CN" sz="2000" b="1" dirty="0" smtClean="0">
              <a:solidFill>
                <a:srgbClr val="0070C0"/>
              </a:solidFill>
              <a:latin typeface="黑体" panose="02010609060101010101" pitchFamily="49" charset="-122"/>
              <a:ea typeface="黑体" panose="02010609060101010101" pitchFamily="49" charset="-122"/>
            </a:endParaRPr>
          </a:p>
          <a:p>
            <a:pPr marL="713105" indent="-357505" algn="just">
              <a:lnSpc>
                <a:spcPct val="150000"/>
              </a:lnSpc>
            </a:pPr>
            <a:r>
              <a:rPr lang="zh-CN" altLang="en-US" sz="1800" dirty="0" smtClean="0">
                <a:solidFill>
                  <a:srgbClr val="0070C0"/>
                </a:solidFill>
                <a:latin typeface="黑体" panose="02010609060101010101" pitchFamily="49" charset="-122"/>
                <a:ea typeface="黑体" panose="02010609060101010101" pitchFamily="49" charset="-122"/>
                <a:sym typeface="+mn-ea"/>
              </a:rPr>
              <a:t>基</a:t>
            </a:r>
            <a:r>
              <a:rPr lang="zh-CN" altLang="en-US" sz="1800" dirty="0">
                <a:solidFill>
                  <a:srgbClr val="0070C0"/>
                </a:solidFill>
                <a:latin typeface="黑体" panose="02010609060101010101" pitchFamily="49" charset="-122"/>
                <a:ea typeface="黑体" panose="02010609060101010101" pitchFamily="49" charset="-122"/>
                <a:sym typeface="+mn-ea"/>
              </a:rPr>
              <a:t>本分为</a:t>
            </a:r>
            <a:r>
              <a:rPr lang="en-US" altLang="zh-CN" sz="1800" dirty="0">
                <a:solidFill>
                  <a:srgbClr val="0070C0"/>
                </a:solidFill>
                <a:latin typeface="黑体" panose="02010609060101010101" pitchFamily="49" charset="-122"/>
                <a:ea typeface="黑体" panose="02010609060101010101" pitchFamily="49" charset="-122"/>
                <a:sym typeface="+mn-ea"/>
              </a:rPr>
              <a:t>60×70%</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42</a:t>
            </a:r>
            <a:r>
              <a:rPr lang="zh-CN" altLang="en-US" sz="1800" dirty="0">
                <a:solidFill>
                  <a:srgbClr val="0070C0"/>
                </a:solidFill>
                <a:latin typeface="黑体" panose="02010609060101010101" pitchFamily="49" charset="-122"/>
                <a:ea typeface="黑体" panose="02010609060101010101" pitchFamily="49" charset="-122"/>
                <a:sym typeface="+mn-ea"/>
              </a:rPr>
              <a:t>分，取</a:t>
            </a:r>
            <a:r>
              <a:rPr lang="en-US" altLang="zh-CN" sz="1800" dirty="0">
                <a:solidFill>
                  <a:srgbClr val="0070C0"/>
                </a:solidFill>
                <a:latin typeface="黑体" panose="02010609060101010101" pitchFamily="49" charset="-122"/>
                <a:ea typeface="黑体" panose="02010609060101010101" pitchFamily="49" charset="-122"/>
                <a:sym typeface="+mn-ea"/>
              </a:rPr>
              <a:t>40</a:t>
            </a:r>
            <a:r>
              <a:rPr lang="zh-CN" altLang="en-US" sz="1800" dirty="0">
                <a:solidFill>
                  <a:srgbClr val="0070C0"/>
                </a:solidFill>
                <a:latin typeface="黑体" panose="02010609060101010101" pitchFamily="49" charset="-122"/>
                <a:ea typeface="黑体" panose="02010609060101010101" pitchFamily="49" charset="-122"/>
                <a:sym typeface="+mn-ea"/>
              </a:rPr>
              <a:t>分，加分区间</a:t>
            </a:r>
            <a:r>
              <a:rPr lang="en-US" altLang="zh-CN" sz="1800" dirty="0">
                <a:solidFill>
                  <a:srgbClr val="0070C0"/>
                </a:solidFill>
                <a:latin typeface="黑体" panose="02010609060101010101" pitchFamily="49" charset="-122"/>
                <a:ea typeface="黑体" panose="02010609060101010101" pitchFamily="49" charset="-122"/>
                <a:sym typeface="+mn-ea"/>
              </a:rPr>
              <a:t>20</a:t>
            </a:r>
            <a:r>
              <a:rPr lang="zh-CN" altLang="en-US" sz="1800" dirty="0">
                <a:solidFill>
                  <a:srgbClr val="0070C0"/>
                </a:solidFill>
                <a:latin typeface="黑体" panose="02010609060101010101" pitchFamily="49" charset="-122"/>
                <a:ea typeface="黑体" panose="02010609060101010101" pitchFamily="49" charset="-122"/>
                <a:sym typeface="+mn-ea"/>
              </a:rPr>
              <a:t>分。二级指标共设</a:t>
            </a:r>
            <a:r>
              <a:rPr lang="en-US" altLang="zh-CN" sz="1800" dirty="0">
                <a:solidFill>
                  <a:srgbClr val="0070C0"/>
                </a:solidFill>
                <a:latin typeface="黑体" panose="02010609060101010101" pitchFamily="49" charset="-122"/>
                <a:ea typeface="黑体" panose="02010609060101010101" pitchFamily="49" charset="-122"/>
                <a:sym typeface="+mn-ea"/>
              </a:rPr>
              <a:t>10</a:t>
            </a:r>
            <a:r>
              <a:rPr lang="zh-CN" altLang="en-US" sz="1800" dirty="0">
                <a:solidFill>
                  <a:srgbClr val="0070C0"/>
                </a:solidFill>
                <a:latin typeface="黑体" panose="02010609060101010101" pitchFamily="49" charset="-122"/>
                <a:ea typeface="黑体" panose="02010609060101010101" pitchFamily="49" charset="-122"/>
                <a:sym typeface="+mn-ea"/>
              </a:rPr>
              <a:t>项</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713105" indent="-357505" algn="just">
              <a:lnSpc>
                <a:spcPct val="150000"/>
              </a:lnSpc>
              <a:buFont typeface="+mj-lt"/>
              <a:buAutoNum type="arabicPeriod"/>
            </a:pPr>
            <a:r>
              <a:rPr lang="zh-CN" altLang="en-US" sz="1800" dirty="0" smtClean="0">
                <a:solidFill>
                  <a:srgbClr val="FF0000"/>
                </a:solidFill>
                <a:latin typeface="黑体" panose="02010609060101010101" pitchFamily="49" charset="-122"/>
                <a:ea typeface="黑体" panose="02010609060101010101" pitchFamily="49" charset="-122"/>
                <a:sym typeface="+mn-ea"/>
              </a:rPr>
              <a:t>绿色</a:t>
            </a:r>
            <a:r>
              <a:rPr lang="zh-CN" altLang="en-US" sz="1800" dirty="0">
                <a:solidFill>
                  <a:srgbClr val="FF0000"/>
                </a:solidFill>
                <a:latin typeface="黑体" panose="02010609060101010101" pitchFamily="49" charset="-122"/>
                <a:ea typeface="黑体" panose="02010609060101010101" pitchFamily="49" charset="-122"/>
                <a:sym typeface="+mn-ea"/>
              </a:rPr>
              <a:t>施工加</a:t>
            </a:r>
            <a:r>
              <a:rPr lang="zh-CN" altLang="en-US" sz="1800" dirty="0" smtClean="0">
                <a:solidFill>
                  <a:srgbClr val="FF0000"/>
                </a:solidFill>
                <a:latin typeface="黑体" panose="02010609060101010101" pitchFamily="49" charset="-122"/>
                <a:ea typeface="黑体" panose="02010609060101010101" pitchFamily="49" charset="-122"/>
                <a:sym typeface="+mn-ea"/>
              </a:rPr>
              <a:t>分值低于绿色建筑</a:t>
            </a:r>
            <a:r>
              <a:rPr lang="zh-CN" altLang="en-US" sz="1800" dirty="0" smtClean="0">
                <a:solidFill>
                  <a:srgbClr val="0070C0"/>
                </a:solidFill>
                <a:latin typeface="黑体" panose="02010609060101010101" pitchFamily="49" charset="-122"/>
                <a:ea typeface="黑体" panose="02010609060101010101" pitchFamily="49" charset="-122"/>
                <a:sym typeface="+mn-ea"/>
              </a:rPr>
              <a:t>，是由于国家</a:t>
            </a:r>
            <a:r>
              <a:rPr lang="zh-CN" altLang="en-US" sz="1800" dirty="0">
                <a:solidFill>
                  <a:srgbClr val="0070C0"/>
                </a:solidFill>
                <a:latin typeface="黑体" panose="02010609060101010101" pitchFamily="49" charset="-122"/>
                <a:ea typeface="黑体" panose="02010609060101010101" pitchFamily="49" charset="-122"/>
                <a:sym typeface="+mn-ea"/>
              </a:rPr>
              <a:t>优质工程奖是对建设工程本身的评奖，而不是对施工过程的评奖。所以，一切</a:t>
            </a:r>
            <a:r>
              <a:rPr lang="zh-CN" altLang="en-US" sz="1800" dirty="0">
                <a:solidFill>
                  <a:srgbClr val="FF0000"/>
                </a:solidFill>
                <a:latin typeface="黑体" panose="02010609060101010101" pitchFamily="49" charset="-122"/>
                <a:ea typeface="黑体" panose="02010609060101010101" pitchFamily="49" charset="-122"/>
                <a:sym typeface="+mn-ea"/>
              </a:rPr>
              <a:t>只反映施工过程</a:t>
            </a:r>
            <a:r>
              <a:rPr lang="zh-CN" altLang="en-US" sz="1800" dirty="0">
                <a:solidFill>
                  <a:srgbClr val="0070C0"/>
                </a:solidFill>
                <a:latin typeface="黑体" panose="02010609060101010101" pitchFamily="49" charset="-122"/>
                <a:ea typeface="黑体" panose="02010609060101010101" pitchFamily="49" charset="-122"/>
                <a:sym typeface="+mn-ea"/>
              </a:rPr>
              <a:t>而与工程投入使用后无关的奖项、荣誉等等，其</a:t>
            </a:r>
            <a:r>
              <a:rPr lang="zh-CN" altLang="en-US" sz="1800" dirty="0">
                <a:solidFill>
                  <a:srgbClr val="FF0000"/>
                </a:solidFill>
                <a:latin typeface="黑体" panose="02010609060101010101" pitchFamily="49" charset="-122"/>
                <a:ea typeface="黑体" panose="02010609060101010101" pitchFamily="49" charset="-122"/>
                <a:sym typeface="+mn-ea"/>
              </a:rPr>
              <a:t>加分都不会很高</a:t>
            </a:r>
            <a:r>
              <a:rPr lang="zh-CN" altLang="en-US" sz="1800" dirty="0">
                <a:solidFill>
                  <a:srgbClr val="0070C0"/>
                </a:solidFill>
                <a:latin typeface="黑体" panose="02010609060101010101" pitchFamily="49" charset="-122"/>
                <a:ea typeface="黑体" panose="02010609060101010101" pitchFamily="49" charset="-122"/>
                <a:sym typeface="+mn-ea"/>
              </a:rPr>
              <a:t>。我们承认这些荣誉，也鼓励施工企业在施工阶段对行业发展做出积极贡献，但国家优质工程奖毕竟是对申报工程的奖项，如果对申报工程不具有长期作用，则不会考虑加很高的分。</a:t>
            </a: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731520"/>
            <a:ext cx="8229600" cy="3995420"/>
          </a:xfrm>
          <a:prstGeom prst="rect">
            <a:avLst/>
          </a:prstGeom>
        </p:spPr>
        <p:txBody>
          <a:bodyPr>
            <a:normAutofit fontScale="92500" lnSpcReduction="2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en-US" altLang="zh-CN" sz="2200" b="1" dirty="0" smtClean="0">
                <a:solidFill>
                  <a:srgbClr val="0070C0"/>
                </a:solidFill>
                <a:latin typeface="黑体" panose="02010609060101010101" pitchFamily="49" charset="-122"/>
                <a:ea typeface="黑体" panose="02010609060101010101" pitchFamily="49" charset="-122"/>
                <a:sym typeface="+mn-ea"/>
              </a:rPr>
              <a:t> </a:t>
            </a:r>
            <a:r>
              <a:rPr lang="zh-CN" altLang="en-US" sz="22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2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200" b="1" dirty="0">
                <a:solidFill>
                  <a:srgbClr val="0070C0"/>
                </a:solidFill>
                <a:latin typeface="黑体" panose="02010609060101010101" pitchFamily="49" charset="-122"/>
                <a:ea typeface="黑体" panose="02010609060101010101" pitchFamily="49" charset="-122"/>
                <a:sym typeface="+mn-ea"/>
              </a:rPr>
              <a:t> </a:t>
            </a:r>
            <a:endParaRPr lang="en-US" altLang="zh-CN" sz="2200" b="1" dirty="0" smtClean="0">
              <a:solidFill>
                <a:srgbClr val="0070C0"/>
              </a:solidFill>
              <a:latin typeface="黑体" panose="02010609060101010101" pitchFamily="49" charset="-122"/>
              <a:ea typeface="黑体" panose="02010609060101010101" pitchFamily="49" charset="-122"/>
            </a:endParaRPr>
          </a:p>
          <a:p>
            <a:pPr marL="713105" indent="-357505" algn="just">
              <a:lnSpc>
                <a:spcPct val="150000"/>
              </a:lnSpc>
              <a:buFont typeface="+mj-lt"/>
              <a:buAutoNum type="arabicPeriod" startAt="2"/>
            </a:pPr>
            <a:r>
              <a:rPr lang="zh-CN" altLang="en-US" sz="1945" dirty="0" smtClean="0">
                <a:solidFill>
                  <a:srgbClr val="FF0000"/>
                </a:solidFill>
                <a:latin typeface="黑体" panose="02010609060101010101" pitchFamily="49" charset="-122"/>
                <a:ea typeface="黑体" panose="02010609060101010101" pitchFamily="49" charset="-122"/>
                <a:sym typeface="+mn-ea"/>
              </a:rPr>
              <a:t>结果</a:t>
            </a:r>
            <a:r>
              <a:rPr lang="zh-CN" altLang="en-US" sz="1945" dirty="0">
                <a:solidFill>
                  <a:srgbClr val="FF0000"/>
                </a:solidFill>
                <a:latin typeface="黑体" panose="02010609060101010101" pitchFamily="49" charset="-122"/>
                <a:ea typeface="黑体" panose="02010609060101010101" pitchFamily="49" charset="-122"/>
                <a:sym typeface="+mn-ea"/>
              </a:rPr>
              <a:t>、效果无法验证的节能减排措施均不予考虑</a:t>
            </a:r>
            <a:r>
              <a:rPr lang="zh-CN" altLang="en-US" sz="1945" dirty="0">
                <a:solidFill>
                  <a:srgbClr val="0070C0"/>
                </a:solidFill>
                <a:latin typeface="黑体" panose="02010609060101010101" pitchFamily="49" charset="-122"/>
                <a:ea typeface="黑体" panose="02010609060101010101" pitchFamily="49" charset="-122"/>
                <a:sym typeface="+mn-ea"/>
              </a:rPr>
              <a:t>，如施工过程中</a:t>
            </a:r>
            <a:r>
              <a:rPr lang="zh-CN" altLang="en-US" sz="1945" dirty="0" smtClean="0">
                <a:solidFill>
                  <a:srgbClr val="0070C0"/>
                </a:solidFill>
                <a:latin typeface="黑体" panose="02010609060101010101" pitchFamily="49" charset="-122"/>
                <a:ea typeface="黑体" panose="02010609060101010101" pitchFamily="49" charset="-122"/>
                <a:sym typeface="+mn-ea"/>
              </a:rPr>
              <a:t>的单项节能</a:t>
            </a:r>
            <a:r>
              <a:rPr lang="zh-CN" altLang="en-US" sz="1945" dirty="0">
                <a:solidFill>
                  <a:srgbClr val="0070C0"/>
                </a:solidFill>
                <a:latin typeface="黑体" panose="02010609060101010101" pitchFamily="49" charset="-122"/>
                <a:ea typeface="黑体" panose="02010609060101010101" pitchFamily="49" charset="-122"/>
                <a:sym typeface="+mn-ea"/>
              </a:rPr>
              <a:t>减排措施。所以，对施工过程的节能减排，只能认可“省（行业）级绿色施工样板（示范）工程”或“省（行业）级绿色施工科技示范工程”等在施工过程中依据相应标准，经检查、评审并有结论的荣誉称号</a:t>
            </a:r>
            <a:r>
              <a:rPr lang="zh-CN" altLang="en-US" sz="1945" dirty="0" smtClean="0">
                <a:solidFill>
                  <a:srgbClr val="0070C0"/>
                </a:solidFill>
                <a:latin typeface="黑体" panose="02010609060101010101" pitchFamily="49" charset="-122"/>
                <a:ea typeface="黑体" panose="02010609060101010101" pitchFamily="49" charset="-122"/>
                <a:sym typeface="+mn-ea"/>
              </a:rPr>
              <a:t>。</a:t>
            </a:r>
            <a:endParaRPr lang="en-US" altLang="zh-CN" sz="1945" dirty="0" smtClean="0">
              <a:solidFill>
                <a:srgbClr val="0070C0"/>
              </a:solidFill>
              <a:latin typeface="黑体" panose="02010609060101010101" pitchFamily="49" charset="-122"/>
              <a:ea typeface="黑体" panose="02010609060101010101" pitchFamily="49" charset="-122"/>
              <a:sym typeface="+mn-ea"/>
            </a:endParaRPr>
          </a:p>
          <a:p>
            <a:pPr marL="713105" indent="-357505" algn="just">
              <a:lnSpc>
                <a:spcPct val="150000"/>
              </a:lnSpc>
              <a:buFont typeface="+mj-lt"/>
              <a:buAutoNum type="arabicPeriod" startAt="2"/>
            </a:pPr>
            <a:r>
              <a:rPr lang="zh-CN" altLang="en-US" sz="1945" dirty="0" smtClean="0">
                <a:solidFill>
                  <a:srgbClr val="FF0000"/>
                </a:solidFill>
                <a:latin typeface="黑体" panose="02010609060101010101" pitchFamily="49" charset="-122"/>
                <a:ea typeface="黑体" panose="02010609060101010101" pitchFamily="49" charset="-122"/>
                <a:sym typeface="+mn-ea"/>
              </a:rPr>
              <a:t>“</a:t>
            </a:r>
            <a:r>
              <a:rPr lang="zh-CN" altLang="en-US" sz="1945" dirty="0">
                <a:solidFill>
                  <a:srgbClr val="FF0000"/>
                </a:solidFill>
                <a:latin typeface="黑体" panose="02010609060101010101" pitchFamily="49" charset="-122"/>
                <a:ea typeface="黑体" panose="02010609060101010101" pitchFamily="49" charset="-122"/>
                <a:sym typeface="+mn-ea"/>
              </a:rPr>
              <a:t>综合能耗降低</a:t>
            </a:r>
            <a:r>
              <a:rPr lang="zh-CN" altLang="en-US" sz="1945" dirty="0">
                <a:solidFill>
                  <a:srgbClr val="0070C0"/>
                </a:solidFill>
                <a:latin typeface="黑体" panose="02010609060101010101" pitchFamily="49" charset="-122"/>
                <a:ea typeface="黑体" panose="02010609060101010101" pitchFamily="49" charset="-122"/>
                <a:sym typeface="+mn-ea"/>
              </a:rPr>
              <a:t>”、</a:t>
            </a:r>
            <a:r>
              <a:rPr lang="zh-CN" altLang="en-US" sz="1945" dirty="0">
                <a:solidFill>
                  <a:srgbClr val="FF0000"/>
                </a:solidFill>
                <a:latin typeface="黑体" panose="02010609060101010101" pitchFamily="49" charset="-122"/>
                <a:ea typeface="黑体" panose="02010609060101010101" pitchFamily="49" charset="-122"/>
                <a:sym typeface="+mn-ea"/>
              </a:rPr>
              <a:t>“排放及废弃物降低”</a:t>
            </a:r>
            <a:r>
              <a:rPr lang="zh-CN" altLang="en-US" sz="1945" dirty="0">
                <a:solidFill>
                  <a:srgbClr val="0070C0"/>
                </a:solidFill>
                <a:latin typeface="黑体" panose="02010609060101010101" pitchFamily="49" charset="-122"/>
                <a:ea typeface="黑体" panose="02010609060101010101" pitchFamily="49" charset="-122"/>
                <a:sym typeface="+mn-ea"/>
              </a:rPr>
              <a:t>及“</a:t>
            </a:r>
            <a:r>
              <a:rPr lang="zh-CN" altLang="en-US" sz="1945" dirty="0">
                <a:solidFill>
                  <a:srgbClr val="FF0000"/>
                </a:solidFill>
                <a:latin typeface="黑体" panose="02010609060101010101" pitchFamily="49" charset="-122"/>
                <a:ea typeface="黑体" panose="02010609060101010101" pitchFamily="49" charset="-122"/>
                <a:sym typeface="+mn-ea"/>
              </a:rPr>
              <a:t>能耗或排放低于同期国际同类工程</a:t>
            </a:r>
            <a:r>
              <a:rPr lang="zh-CN" altLang="en-US" sz="1945" dirty="0">
                <a:solidFill>
                  <a:srgbClr val="0070C0"/>
                </a:solidFill>
                <a:latin typeface="黑体" panose="02010609060101010101" pitchFamily="49" charset="-122"/>
                <a:ea typeface="黑体" panose="02010609060101010101" pitchFamily="49" charset="-122"/>
                <a:sym typeface="+mn-ea"/>
              </a:rPr>
              <a:t>”等是为冶金、有色、化工、电力等</a:t>
            </a:r>
            <a:r>
              <a:rPr lang="zh-CN" altLang="en-US" sz="1945" dirty="0">
                <a:solidFill>
                  <a:srgbClr val="FF0000"/>
                </a:solidFill>
                <a:latin typeface="黑体" panose="02010609060101010101" pitchFamily="49" charset="-122"/>
                <a:ea typeface="黑体" panose="02010609060101010101" pitchFamily="49" charset="-122"/>
                <a:sym typeface="+mn-ea"/>
              </a:rPr>
              <a:t>高能耗、高污染行业设立</a:t>
            </a:r>
            <a:r>
              <a:rPr lang="zh-CN" altLang="en-US" sz="1945" dirty="0">
                <a:solidFill>
                  <a:srgbClr val="0070C0"/>
                </a:solidFill>
                <a:latin typeface="黑体" panose="02010609060101010101" pitchFamily="49" charset="-122"/>
                <a:ea typeface="黑体" panose="02010609060101010101" pitchFamily="49" charset="-122"/>
                <a:sym typeface="+mn-ea"/>
              </a:rPr>
              <a:t>的指标，不适用于在使用过程中能耗一般，且基本无污染的工程，如建筑工程、交通工程等。如不设置这些指标的话，这些类型的工程在绿色建造方面可能就不能获得加分的机会。这一方面是引领，同时也是</a:t>
            </a:r>
            <a:r>
              <a:rPr lang="zh-CN" altLang="en-US" sz="1945" dirty="0">
                <a:solidFill>
                  <a:srgbClr val="FF0000"/>
                </a:solidFill>
                <a:latin typeface="黑体" panose="02010609060101010101" pitchFamily="49" charset="-122"/>
                <a:ea typeface="黑体" panose="02010609060101010101" pitchFamily="49" charset="-122"/>
                <a:sym typeface="+mn-ea"/>
              </a:rPr>
              <a:t>为了公平</a:t>
            </a:r>
            <a:r>
              <a:rPr lang="zh-CN" altLang="en-US" sz="1945" dirty="0">
                <a:solidFill>
                  <a:srgbClr val="0070C0"/>
                </a:solidFill>
                <a:latin typeface="黑体" panose="02010609060101010101" pitchFamily="49" charset="-122"/>
                <a:ea typeface="黑体" panose="02010609060101010101" pitchFamily="49" charset="-122"/>
                <a:sym typeface="+mn-ea"/>
              </a:rPr>
              <a:t>。</a:t>
            </a:r>
            <a:endParaRPr lang="zh-CN" altLang="en-US" sz="1945"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27380"/>
            <a:ext cx="8229600" cy="405130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 </a:t>
            </a:r>
            <a:endParaRPr lang="en-US" altLang="zh-CN" sz="2000" b="1" dirty="0" smtClean="0">
              <a:solidFill>
                <a:srgbClr val="0070C0"/>
              </a:solidFill>
              <a:latin typeface="黑体" panose="02010609060101010101" pitchFamily="49" charset="-122"/>
              <a:ea typeface="黑体" panose="02010609060101010101" pitchFamily="49" charset="-122"/>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2" name="表格 1"/>
          <p:cNvGraphicFramePr/>
          <p:nvPr>
            <p:custDataLst>
              <p:tags r:id="rId1"/>
            </p:custDataLst>
          </p:nvPr>
        </p:nvGraphicFramePr>
        <p:xfrm>
          <a:off x="755015" y="1131570"/>
          <a:ext cx="8136255" cy="3780155"/>
        </p:xfrm>
        <a:graphic>
          <a:graphicData uri="http://schemas.openxmlformats.org/drawingml/2006/table">
            <a:tbl>
              <a:tblPr firstRow="1" bandRow="1">
                <a:tableStyleId>{5940675A-B579-460E-94D1-54222C63F5DA}</a:tableStyleId>
              </a:tblPr>
              <a:tblGrid>
                <a:gridCol w="803910"/>
                <a:gridCol w="857250"/>
                <a:gridCol w="3538220"/>
                <a:gridCol w="1653540"/>
                <a:gridCol w="1283335"/>
              </a:tblGrid>
              <a:tr h="305435">
                <a:tc>
                  <a:txBody>
                    <a:bodyPr/>
                    <a:lstStyle/>
                    <a:p>
                      <a:pPr indent="0" algn="ctr">
                        <a:buNone/>
                      </a:pPr>
                      <a:r>
                        <a:rPr lang="en-US" sz="1200" b="1" dirty="0" err="1">
                          <a:latin typeface="+mj-ea"/>
                          <a:ea typeface="+mj-ea"/>
                          <a:cs typeface="Times New Roman" panose="02020603050405020304" charset="0"/>
                        </a:rPr>
                        <a:t>项目</a:t>
                      </a:r>
                      <a:endParaRPr lang="en-US" alt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mj-ea"/>
                          <a:ea typeface="+mj-ea"/>
                          <a:cs typeface="Times New Roman" panose="02020603050405020304" charset="0"/>
                        </a:rPr>
                        <a:t>基本分值</a:t>
                      </a:r>
                      <a:endParaRPr lang="en-US" alt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mj-ea"/>
                          <a:ea typeface="+mj-ea"/>
                          <a:cs typeface="Times New Roman" panose="02020603050405020304" charset="0"/>
                        </a:rPr>
                        <a:t>评分方法及标准</a:t>
                      </a:r>
                      <a:endParaRPr lang="en-US" alt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mj-ea"/>
                          <a:ea typeface="+mj-ea"/>
                          <a:cs typeface="Times New Roman" panose="02020603050405020304" charset="0"/>
                        </a:rPr>
                        <a:t>得分及加分标准</a:t>
                      </a:r>
                      <a:endParaRPr lang="en-US" alt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dirty="0" err="1">
                          <a:latin typeface="+mj-ea"/>
                          <a:ea typeface="+mj-ea"/>
                          <a:cs typeface="Times New Roman" panose="02020603050405020304" charset="0"/>
                        </a:rPr>
                        <a:t>得分及得分原因</a:t>
                      </a:r>
                      <a:endParaRPr lang="en-US" alt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2410">
                <a:tc rowSpan="10">
                  <a:txBody>
                    <a:bodyPr/>
                    <a:lstStyle/>
                    <a:p>
                      <a:pPr indent="0" algn="ctr">
                        <a:buNone/>
                      </a:pPr>
                      <a:r>
                        <a:rPr lang="en-US" sz="1200" b="1" dirty="0" err="1">
                          <a:latin typeface="+mj-ea"/>
                          <a:ea typeface="+mj-ea"/>
                          <a:cs typeface="Times New Roman" panose="02020603050405020304" charset="0"/>
                        </a:rPr>
                        <a:t>绿色建造</a:t>
                      </a:r>
                      <a:endParaRPr 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10">
                  <a:txBody>
                    <a:bodyPr/>
                    <a:lstStyle/>
                    <a:p>
                      <a:pPr indent="0" algn="ctr">
                        <a:buNone/>
                      </a:pPr>
                      <a:r>
                        <a:rPr lang="en-US" sz="1200" b="1" dirty="0">
                          <a:latin typeface="+mj-ea"/>
                          <a:ea typeface="+mj-ea"/>
                          <a:cs typeface="Times New Roman" panose="02020603050405020304" charset="0"/>
                        </a:rPr>
                        <a:t>60分</a:t>
                      </a:r>
                      <a:endParaRPr lang="en-US" sz="1200" b="1"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mj-ea"/>
                          <a:ea typeface="+mj-ea"/>
                          <a:cs typeface="Times New Roman" panose="02020603050405020304" charset="0"/>
                        </a:rPr>
                        <a:t>符合国家有关节能减排标准并按相应标准验收合格</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得40分</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mj-ea"/>
                          <a:ea typeface="+mj-ea"/>
                          <a:cs typeface="Times New Roman" panose="02020603050405020304" charset="0"/>
                        </a:rPr>
                        <a:t>工程被评价为绿色建筑一星级标识或</a:t>
                      </a:r>
                      <a:r>
                        <a:rPr lang="en-US" sz="1200" b="0" dirty="0" err="1">
                          <a:latin typeface="+mj-ea"/>
                          <a:ea typeface="+mj-ea"/>
                          <a:cs typeface="仿宋_GB2312" panose="02010609030101010101" charset="-122"/>
                        </a:rPr>
                        <a:t>经</a:t>
                      </a:r>
                      <a:r>
                        <a:rPr lang="en-US" sz="1200" b="0" dirty="0" err="1">
                          <a:latin typeface="+mj-ea"/>
                          <a:ea typeface="+mj-ea"/>
                          <a:cs typeface="Times New Roman" panose="02020603050405020304" charset="0"/>
                        </a:rPr>
                        <a:t>国际其他认证体系</a:t>
                      </a:r>
                      <a:r>
                        <a:rPr lang="en-US" sz="1200" b="0" dirty="0" err="1">
                          <a:latin typeface="+mj-ea"/>
                          <a:ea typeface="+mj-ea"/>
                          <a:cs typeface="仿宋_GB2312" panose="02010609030101010101" charset="-122"/>
                        </a:rPr>
                        <a:t>达到</a:t>
                      </a:r>
                      <a:r>
                        <a:rPr lang="en-US" sz="1200" b="0" dirty="0" err="1">
                          <a:latin typeface="+mj-ea"/>
                          <a:ea typeface="+mj-ea"/>
                          <a:cs typeface="Times New Roman" panose="02020603050405020304" charset="0"/>
                        </a:rPr>
                        <a:t>同等水平</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加10分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 </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mj-ea"/>
                          <a:ea typeface="+mj-ea"/>
                          <a:cs typeface="Times New Roman" panose="02020603050405020304" charset="0"/>
                        </a:rPr>
                        <a:t>工程被评价为绿色建筑二星级标识或</a:t>
                      </a:r>
                      <a:r>
                        <a:rPr lang="en-US" sz="1200" b="0" dirty="0" err="1">
                          <a:latin typeface="+mj-ea"/>
                          <a:ea typeface="+mj-ea"/>
                          <a:cs typeface="仿宋_GB2312" panose="02010609030101010101" charset="-122"/>
                        </a:rPr>
                        <a:t>经</a:t>
                      </a:r>
                      <a:r>
                        <a:rPr lang="en-US" sz="1200" b="0" dirty="0" err="1">
                          <a:latin typeface="+mj-ea"/>
                          <a:ea typeface="+mj-ea"/>
                          <a:cs typeface="Times New Roman" panose="02020603050405020304" charset="0"/>
                        </a:rPr>
                        <a:t>国际其他认证体系</a:t>
                      </a:r>
                      <a:r>
                        <a:rPr lang="en-US" sz="1200" b="0" dirty="0" err="1">
                          <a:latin typeface="+mj-ea"/>
                          <a:ea typeface="+mj-ea"/>
                          <a:cs typeface="仿宋_GB2312" panose="02010609030101010101" charset="-122"/>
                        </a:rPr>
                        <a:t>达到</a:t>
                      </a:r>
                      <a:r>
                        <a:rPr lang="en-US" sz="1200" b="0" dirty="0" err="1">
                          <a:latin typeface="+mj-ea"/>
                          <a:ea typeface="+mj-ea"/>
                          <a:cs typeface="Times New Roman" panose="02020603050405020304" charset="0"/>
                        </a:rPr>
                        <a:t>同等水平</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加15分</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mj-ea"/>
                          <a:ea typeface="+mj-ea"/>
                          <a:cs typeface="Times New Roman" panose="02020603050405020304" charset="0"/>
                        </a:rPr>
                        <a:t>工程被评价为绿色建筑三星级标识或</a:t>
                      </a:r>
                      <a:r>
                        <a:rPr lang="en-US" sz="1200" b="0" dirty="0" err="1">
                          <a:latin typeface="+mj-ea"/>
                          <a:ea typeface="+mj-ea"/>
                          <a:cs typeface="仿宋_GB2312" panose="02010609030101010101" charset="-122"/>
                        </a:rPr>
                        <a:t>经</a:t>
                      </a:r>
                      <a:r>
                        <a:rPr lang="en-US" sz="1200" b="0" dirty="0" err="1">
                          <a:latin typeface="+mj-ea"/>
                          <a:ea typeface="+mj-ea"/>
                          <a:cs typeface="Times New Roman" panose="02020603050405020304" charset="0"/>
                        </a:rPr>
                        <a:t>国际其他认证体系</a:t>
                      </a:r>
                      <a:r>
                        <a:rPr lang="en-US" sz="1200" b="0" dirty="0" err="1">
                          <a:latin typeface="+mj-ea"/>
                          <a:ea typeface="+mj-ea"/>
                          <a:cs typeface="仿宋_GB2312" panose="02010609030101010101" charset="-122"/>
                        </a:rPr>
                        <a:t>达到</a:t>
                      </a:r>
                      <a:r>
                        <a:rPr lang="en-US" sz="1200" b="0" dirty="0" err="1">
                          <a:latin typeface="+mj-ea"/>
                          <a:ea typeface="+mj-ea"/>
                          <a:cs typeface="Times New Roman" panose="02020603050405020304" charset="0"/>
                        </a:rPr>
                        <a:t>同等水平</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加20分</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mj-ea"/>
                          <a:ea typeface="+mj-ea"/>
                          <a:cs typeface="Times New Roman" panose="02020603050405020304" charset="0"/>
                        </a:rPr>
                        <a:t>工程仅采用单项节能减排技术或措施</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每项技术或措施加5分</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 </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mj-ea"/>
                          <a:ea typeface="+mj-ea"/>
                          <a:cs typeface="Times New Roman" panose="02020603050405020304" charset="0"/>
                        </a:rPr>
                        <a:t>为省（部）级绿色施工（科技）样板</a:t>
                      </a:r>
                      <a:r>
                        <a:rPr lang="zh-CN" altLang="en-US" sz="1200" b="0">
                          <a:latin typeface="+mj-ea"/>
                          <a:ea typeface="+mj-ea"/>
                          <a:cs typeface="Times New Roman" panose="02020603050405020304" charset="0"/>
                        </a:rPr>
                        <a:t>（</a:t>
                      </a:r>
                      <a:r>
                        <a:rPr lang="en-US" sz="1200" b="0">
                          <a:latin typeface="+mj-ea"/>
                          <a:ea typeface="+mj-ea"/>
                          <a:cs typeface="Times New Roman" panose="02020603050405020304" charset="0"/>
                        </a:rPr>
                        <a:t>示范）工程或达到相应水平</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加10分</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mj-ea"/>
                          <a:ea typeface="+mj-ea"/>
                          <a:cs typeface="Times New Roman" panose="02020603050405020304" charset="0"/>
                        </a:rPr>
                        <a:t>为全国绿色科技示范工程或达到相应水平</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加15分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mj-ea"/>
                          <a:ea typeface="+mj-ea"/>
                          <a:cs typeface="Times New Roman" panose="02020603050405020304" charset="0"/>
                        </a:rPr>
                        <a:t>综合能耗低于国家标准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每降低10%加10分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mj-ea"/>
                          <a:ea typeface="+mj-ea"/>
                          <a:cs typeface="Times New Roman" panose="02020603050405020304" charset="0"/>
                        </a:rPr>
                        <a:t>排放及废弃物低于国家标准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每降低10%加10分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dirty="0">
                          <a:latin typeface="+mj-ea"/>
                          <a:ea typeface="+mj-ea"/>
                          <a:cs typeface="Times New Roman" panose="02020603050405020304" charset="0"/>
                        </a:rPr>
                        <a:t> </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dirty="0" err="1">
                          <a:latin typeface="+mj-ea"/>
                          <a:ea typeface="+mj-ea"/>
                          <a:cs typeface="Times New Roman" panose="02020603050405020304" charset="0"/>
                        </a:rPr>
                        <a:t>能耗或排放低于同期国际同类工程</a:t>
                      </a: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每降低1%加10分</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dirty="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push/>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731520"/>
            <a:ext cx="8229600" cy="3995420"/>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四、绿色建造</a:t>
            </a:r>
            <a:r>
              <a:rPr lang="en-US" altLang="zh-CN" sz="20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 </a:t>
            </a:r>
            <a:endParaRPr lang="en-US" altLang="zh-CN" sz="2000" dirty="0" smtClean="0">
              <a:solidFill>
                <a:srgbClr val="0070C0"/>
              </a:solidFill>
              <a:latin typeface="黑体" panose="02010609060101010101" pitchFamily="49" charset="-122"/>
              <a:ea typeface="黑体" panose="02010609060101010101" pitchFamily="49" charset="-122"/>
            </a:endParaRPr>
          </a:p>
          <a:p>
            <a:pPr marL="549910" indent="-292100" algn="just">
              <a:lnSpc>
                <a:spcPct val="150000"/>
              </a:lnSpc>
              <a:buFont typeface="Wingdings" panose="05000000000000000000" charset="0"/>
              <a:buChar char="p"/>
            </a:pPr>
            <a:r>
              <a:rPr lang="zh-CN" altLang="en-US" sz="1800" dirty="0">
                <a:solidFill>
                  <a:srgbClr val="0070C0"/>
                </a:solidFill>
                <a:latin typeface="黑体" panose="02010609060101010101" pitchFamily="49" charset="-122"/>
                <a:ea typeface="黑体" panose="02010609060101010101" pitchFamily="49" charset="-122"/>
              </a:rPr>
              <a:t>绿色建造的核查确认</a:t>
            </a:r>
            <a:endParaRPr lang="zh-CN" altLang="en-US" sz="1800" dirty="0">
              <a:solidFill>
                <a:srgbClr val="0070C0"/>
              </a:solidFill>
              <a:latin typeface="黑体" panose="02010609060101010101" pitchFamily="49" charset="-122"/>
              <a:ea typeface="黑体" panose="02010609060101010101" pitchFamily="49" charset="-122"/>
            </a:endParaRPr>
          </a:p>
          <a:p>
            <a:pPr marL="758825" indent="-391160" algn="just">
              <a:lnSpc>
                <a:spcPct val="150000"/>
              </a:lnSpc>
            </a:pPr>
            <a:r>
              <a:rPr lang="zh-CN" altLang="en-US" sz="1800" dirty="0">
                <a:solidFill>
                  <a:srgbClr val="0070C0"/>
                </a:solidFill>
                <a:latin typeface="黑体" panose="02010609060101010101" pitchFamily="49" charset="-122"/>
                <a:ea typeface="黑体" panose="02010609060101010101" pitchFamily="49" charset="-122"/>
              </a:rPr>
              <a:t>节能、环保验收合格或节能、环保符合国家、行业有关要求的证明材料。</a:t>
            </a:r>
            <a:endParaRPr lang="zh-CN" altLang="en-US" sz="1800" dirty="0">
              <a:solidFill>
                <a:srgbClr val="0070C0"/>
              </a:solidFill>
              <a:latin typeface="黑体" panose="02010609060101010101" pitchFamily="49" charset="-122"/>
              <a:ea typeface="黑体" panose="02010609060101010101" pitchFamily="49" charset="-122"/>
            </a:endParaRPr>
          </a:p>
          <a:p>
            <a:pPr marL="758825" indent="-391160" algn="just">
              <a:lnSpc>
                <a:spcPct val="150000"/>
              </a:lnSpc>
            </a:pPr>
            <a:r>
              <a:rPr lang="zh-CN" altLang="en-US" sz="1800" dirty="0">
                <a:solidFill>
                  <a:srgbClr val="0070C0"/>
                </a:solidFill>
                <a:latin typeface="黑体" panose="02010609060101010101" pitchFamily="49" charset="-122"/>
                <a:ea typeface="黑体" panose="02010609060101010101" pitchFamily="49" charset="-122"/>
              </a:rPr>
              <a:t>证明申报工程节能、环保实际性能的证明材料。</a:t>
            </a:r>
            <a:endParaRPr lang="zh-CN" altLang="en-US" sz="1800" dirty="0">
              <a:solidFill>
                <a:srgbClr val="0070C0"/>
              </a:solidFill>
              <a:latin typeface="黑体" panose="02010609060101010101" pitchFamily="49" charset="-122"/>
              <a:ea typeface="黑体" panose="02010609060101010101" pitchFamily="49" charset="-122"/>
            </a:endParaRPr>
          </a:p>
          <a:p>
            <a:pPr marL="758825" indent="-39116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为省（部）级绿色施工（科技）样板（示范）工程或达到相应水平的证明材料。</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758825" indent="-39116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为全国绿色科技示范工程或达到相应水平的证明材料。</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758825" indent="-391160" algn="just">
              <a:lnSpc>
                <a:spcPct val="150000"/>
              </a:lnSpc>
            </a:pPr>
            <a:r>
              <a:rPr lang="zh-CN" altLang="en-US" sz="1800" dirty="0">
                <a:solidFill>
                  <a:srgbClr val="0070C0"/>
                </a:solidFill>
                <a:latin typeface="黑体" panose="02010609060101010101" pitchFamily="49" charset="-122"/>
                <a:ea typeface="黑体" panose="02010609060101010101" pitchFamily="49" charset="-122"/>
                <a:sym typeface="+mn-ea"/>
              </a:rPr>
              <a:t>节能减排加分方面的证明材料。</a:t>
            </a:r>
            <a:endParaRPr lang="en-US" sz="1800" dirty="0">
              <a:latin typeface="Times New Roman" panose="02020603050405020304" charset="0"/>
              <a:cs typeface="Times New Roman" panose="02020603050405020304" charset="0"/>
              <a:sym typeface="+mn-ea"/>
            </a:endParaRPr>
          </a:p>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57200" y="624205"/>
            <a:ext cx="8229600" cy="4404995"/>
          </a:xfrm>
          <a:prstGeom prst="rect">
            <a:avLst/>
          </a:prstGeom>
        </p:spPr>
        <p:txBody>
          <a:bodyPr>
            <a:normAutofit fontScale="47500" lnSpcReduction="1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4000" dirty="0" smtClean="0">
                <a:solidFill>
                  <a:srgbClr val="0070C0"/>
                </a:solidFill>
                <a:latin typeface="黑体" panose="02010609060101010101" pitchFamily="49" charset="-122"/>
                <a:ea typeface="黑体" panose="02010609060101010101" pitchFamily="49" charset="-122"/>
                <a:sym typeface="+mn-ea"/>
              </a:rPr>
              <a:t>   </a:t>
            </a:r>
            <a:r>
              <a:rPr lang="zh-CN" altLang="en-US" sz="4210" b="1" dirty="0" smtClean="0">
                <a:solidFill>
                  <a:srgbClr val="0070C0"/>
                </a:solidFill>
                <a:latin typeface="黑体" panose="02010609060101010101" pitchFamily="49" charset="-122"/>
                <a:ea typeface="黑体" panose="02010609060101010101" pitchFamily="49" charset="-122"/>
                <a:sym typeface="+mn-ea"/>
              </a:rPr>
              <a:t>五、实体质量</a:t>
            </a:r>
            <a:r>
              <a:rPr lang="en-US" altLang="zh-CN" sz="4000" b="1" dirty="0" smtClean="0">
                <a:solidFill>
                  <a:srgbClr val="C00000"/>
                </a:solidFill>
                <a:latin typeface="楷体_GB2312" panose="02010609030101010101" pitchFamily="49" charset="-122"/>
                <a:ea typeface="楷体_GB2312" panose="02010609030101010101" pitchFamily="49" charset="-122"/>
                <a:sym typeface="+mn-ea"/>
              </a:rPr>
              <a:t> </a:t>
            </a:r>
            <a:r>
              <a:rPr lang="en-US" altLang="zh-CN" sz="1800"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2000" dirty="0">
                <a:solidFill>
                  <a:srgbClr val="0070C0"/>
                </a:solidFill>
                <a:latin typeface="黑体" panose="02010609060101010101" pitchFamily="49" charset="-122"/>
                <a:ea typeface="黑体" panose="02010609060101010101" pitchFamily="49" charset="-122"/>
                <a:sym typeface="+mn-ea"/>
              </a:rPr>
              <a:t> </a:t>
            </a:r>
            <a:endParaRPr lang="en-US" altLang="zh-CN" sz="2000" dirty="0" smtClean="0">
              <a:solidFill>
                <a:srgbClr val="0070C0"/>
              </a:solidFill>
              <a:latin typeface="黑体" panose="02010609060101010101" pitchFamily="49" charset="-122"/>
              <a:ea typeface="黑体" panose="02010609060101010101" pitchFamily="49" charset="-122"/>
            </a:endParaRPr>
          </a:p>
          <a:p>
            <a:pPr marL="742950" indent="-373380" algn="just">
              <a:lnSpc>
                <a:spcPct val="130000"/>
              </a:lnSpc>
            </a:pPr>
            <a:r>
              <a:rPr lang="zh-CN" altLang="en-US" sz="3600" dirty="0">
                <a:solidFill>
                  <a:srgbClr val="0070C0"/>
                </a:solidFill>
                <a:latin typeface="黑体" panose="02010609060101010101" pitchFamily="49" charset="-122"/>
                <a:ea typeface="黑体" panose="02010609060101010101" pitchFamily="49" charset="-122"/>
                <a:sym typeface="+mn-ea"/>
              </a:rPr>
              <a:t>工程实体是工程整体品质的最终载体，承载了工程的设计水平、科技进步、绿色建造及综合效益，所以</a:t>
            </a:r>
            <a:r>
              <a:rPr lang="zh-CN" altLang="en-US" sz="3600" b="1" dirty="0">
                <a:solidFill>
                  <a:srgbClr val="FF0000"/>
                </a:solidFill>
                <a:latin typeface="黑体" panose="02010609060101010101" pitchFamily="49" charset="-122"/>
                <a:ea typeface="黑体" panose="02010609060101010101" pitchFamily="49" charset="-122"/>
                <a:sym typeface="+mn-ea"/>
              </a:rPr>
              <a:t>实体质量水平决定了工程的最终的整体品质水平</a:t>
            </a:r>
            <a:r>
              <a:rPr lang="zh-CN" altLang="en-US" sz="3600" dirty="0">
                <a:solidFill>
                  <a:srgbClr val="0070C0"/>
                </a:solidFill>
                <a:latin typeface="黑体" panose="02010609060101010101" pitchFamily="49" charset="-122"/>
                <a:ea typeface="黑体" panose="02010609060101010101" pitchFamily="49" charset="-122"/>
                <a:sym typeface="+mn-ea"/>
              </a:rPr>
              <a:t>。为此，将其设定为一级指标，并</a:t>
            </a:r>
            <a:r>
              <a:rPr lang="zh-CN" altLang="en-US" sz="3600" dirty="0" smtClean="0">
                <a:solidFill>
                  <a:srgbClr val="0070C0"/>
                </a:solidFill>
                <a:latin typeface="黑体" panose="02010609060101010101" pitchFamily="49" charset="-122"/>
                <a:ea typeface="黑体" panose="02010609060101010101" pitchFamily="49" charset="-122"/>
                <a:sym typeface="+mn-ea"/>
              </a:rPr>
              <a:t>赋予 </a:t>
            </a:r>
            <a:r>
              <a:rPr lang="en-US" altLang="zh-CN" sz="3600" b="1" dirty="0" smtClean="0">
                <a:solidFill>
                  <a:srgbClr val="FF0000"/>
                </a:solidFill>
                <a:latin typeface="黑体" panose="02010609060101010101" pitchFamily="49" charset="-122"/>
                <a:ea typeface="黑体" panose="02010609060101010101" pitchFamily="49" charset="-122"/>
                <a:sym typeface="+mn-ea"/>
              </a:rPr>
              <a:t>600 </a:t>
            </a:r>
            <a:r>
              <a:rPr lang="zh-CN" altLang="en-US" sz="3600" b="1" dirty="0" smtClean="0">
                <a:solidFill>
                  <a:srgbClr val="FF0000"/>
                </a:solidFill>
                <a:latin typeface="黑体" panose="02010609060101010101" pitchFamily="49" charset="-122"/>
                <a:ea typeface="黑体" panose="02010609060101010101" pitchFamily="49" charset="-122"/>
                <a:sym typeface="+mn-ea"/>
              </a:rPr>
              <a:t>分</a:t>
            </a:r>
            <a:r>
              <a:rPr lang="zh-CN" altLang="en-US" sz="3600" dirty="0">
                <a:solidFill>
                  <a:srgbClr val="0070C0"/>
                </a:solidFill>
                <a:latin typeface="黑体" panose="02010609060101010101" pitchFamily="49" charset="-122"/>
                <a:ea typeface="黑体" panose="02010609060101010101" pitchFamily="49" charset="-122"/>
                <a:sym typeface="+mn-ea"/>
              </a:rPr>
              <a:t>的最高标准分值</a:t>
            </a:r>
            <a:r>
              <a:rPr lang="zh-CN" altLang="en-US" sz="3600" dirty="0" smtClean="0">
                <a:solidFill>
                  <a:srgbClr val="0070C0"/>
                </a:solidFill>
                <a:latin typeface="黑体" panose="02010609060101010101" pitchFamily="49" charset="-122"/>
                <a:ea typeface="黑体" panose="02010609060101010101" pitchFamily="49" charset="-122"/>
                <a:sym typeface="+mn-ea"/>
              </a:rPr>
              <a:t>。</a:t>
            </a:r>
            <a:endParaRPr lang="en-US" altLang="zh-CN" sz="3000" dirty="0" smtClean="0">
              <a:solidFill>
                <a:srgbClr val="0070C0"/>
              </a:solidFill>
              <a:latin typeface="黑体" panose="02010609060101010101" pitchFamily="49" charset="-122"/>
              <a:ea typeface="黑体" panose="02010609060101010101" pitchFamily="49" charset="-122"/>
            </a:endParaRPr>
          </a:p>
          <a:p>
            <a:pPr marL="742950" indent="-373380" algn="just">
              <a:lnSpc>
                <a:spcPct val="130000"/>
              </a:lnSpc>
            </a:pPr>
            <a:r>
              <a:rPr lang="zh-CN" altLang="en-US" sz="3600" dirty="0" smtClean="0">
                <a:solidFill>
                  <a:srgbClr val="0070C0"/>
                </a:solidFill>
                <a:latin typeface="黑体" panose="02010609060101010101" pitchFamily="49" charset="-122"/>
                <a:ea typeface="黑体" panose="02010609060101010101" pitchFamily="49" charset="-122"/>
                <a:sym typeface="+mn-ea"/>
              </a:rPr>
              <a:t>从征求</a:t>
            </a:r>
            <a:r>
              <a:rPr lang="zh-CN" altLang="en-US" sz="3600" dirty="0">
                <a:solidFill>
                  <a:srgbClr val="0070C0"/>
                </a:solidFill>
                <a:latin typeface="黑体" panose="02010609060101010101" pitchFamily="49" charset="-122"/>
                <a:ea typeface="黑体" panose="02010609060101010101" pitchFamily="49" charset="-122"/>
                <a:sym typeface="+mn-ea"/>
              </a:rPr>
              <a:t>意见</a:t>
            </a:r>
            <a:r>
              <a:rPr lang="zh-CN" altLang="en-US" sz="3600" dirty="0" smtClean="0">
                <a:solidFill>
                  <a:srgbClr val="0070C0"/>
                </a:solidFill>
                <a:latin typeface="黑体" panose="02010609060101010101" pitchFamily="49" charset="-122"/>
                <a:ea typeface="黑体" panose="02010609060101010101" pitchFamily="49" charset="-122"/>
                <a:sym typeface="+mn-ea"/>
              </a:rPr>
              <a:t>的反馈情况看，有部分意见认为该</a:t>
            </a:r>
            <a:r>
              <a:rPr lang="zh-CN" altLang="en-US" sz="3600" dirty="0">
                <a:solidFill>
                  <a:srgbClr val="0070C0"/>
                </a:solidFill>
                <a:latin typeface="黑体" panose="02010609060101010101" pitchFamily="49" charset="-122"/>
                <a:ea typeface="黑体" panose="02010609060101010101" pitchFamily="49" charset="-122"/>
                <a:sym typeface="+mn-ea"/>
              </a:rPr>
              <a:t>项的标准分值偏低</a:t>
            </a:r>
            <a:r>
              <a:rPr lang="zh-CN" altLang="en-US" sz="3600" dirty="0" smtClean="0">
                <a:solidFill>
                  <a:srgbClr val="0070C0"/>
                </a:solidFill>
                <a:latin typeface="黑体" panose="02010609060101010101" pitchFamily="49" charset="-122"/>
                <a:ea typeface="黑体" panose="02010609060101010101" pitchFamily="49" charset="-122"/>
                <a:sym typeface="+mn-ea"/>
              </a:rPr>
              <a:t>，大家</a:t>
            </a:r>
            <a:r>
              <a:rPr lang="zh-CN" altLang="en-US" sz="3600" dirty="0">
                <a:solidFill>
                  <a:srgbClr val="0070C0"/>
                </a:solidFill>
                <a:latin typeface="黑体" panose="02010609060101010101" pitchFamily="49" charset="-122"/>
                <a:ea typeface="黑体" panose="02010609060101010101" pitchFamily="49" charset="-122"/>
                <a:sym typeface="+mn-ea"/>
              </a:rPr>
              <a:t>习惯地认为国家优质工程奖就是一</a:t>
            </a:r>
            <a:r>
              <a:rPr lang="zh-CN" altLang="en-US" sz="3600" dirty="0" smtClean="0">
                <a:solidFill>
                  <a:srgbClr val="0070C0"/>
                </a:solidFill>
                <a:latin typeface="黑体" panose="02010609060101010101" pitchFamily="49" charset="-122"/>
                <a:ea typeface="黑体" panose="02010609060101010101" pitchFamily="49" charset="-122"/>
                <a:sym typeface="+mn-ea"/>
              </a:rPr>
              <a:t>项 </a:t>
            </a:r>
            <a:r>
              <a:rPr lang="zh-CN" altLang="en-US" sz="3600" b="1" dirty="0" smtClean="0">
                <a:solidFill>
                  <a:srgbClr val="C00000"/>
                </a:solidFill>
                <a:latin typeface="黑体" panose="02010609060101010101" pitchFamily="49" charset="-122"/>
                <a:ea typeface="黑体" panose="02010609060101010101" pitchFamily="49" charset="-122"/>
                <a:sym typeface="+mn-ea"/>
              </a:rPr>
              <a:t>施工</a:t>
            </a:r>
            <a:r>
              <a:rPr lang="zh-CN" altLang="en-US" sz="3600" dirty="0" smtClean="0">
                <a:solidFill>
                  <a:srgbClr val="C00000"/>
                </a:solidFill>
                <a:latin typeface="黑体" panose="02010609060101010101" pitchFamily="49" charset="-122"/>
                <a:ea typeface="黑体" panose="02010609060101010101" pitchFamily="49" charset="-122"/>
                <a:sym typeface="+mn-ea"/>
              </a:rPr>
              <a:t> </a:t>
            </a:r>
            <a:r>
              <a:rPr lang="zh-CN" altLang="en-US" sz="3600" dirty="0" smtClean="0">
                <a:solidFill>
                  <a:srgbClr val="0070C0"/>
                </a:solidFill>
                <a:latin typeface="黑体" panose="02010609060101010101" pitchFamily="49" charset="-122"/>
                <a:ea typeface="黑体" panose="02010609060101010101" pitchFamily="49" charset="-122"/>
                <a:sym typeface="+mn-ea"/>
              </a:rPr>
              <a:t>质量</a:t>
            </a:r>
            <a:r>
              <a:rPr lang="zh-CN" altLang="en-US" sz="3600" dirty="0">
                <a:solidFill>
                  <a:srgbClr val="0070C0"/>
                </a:solidFill>
                <a:latin typeface="黑体" panose="02010609060101010101" pitchFamily="49" charset="-122"/>
                <a:ea typeface="黑体" panose="02010609060101010101" pitchFamily="49" charset="-122"/>
                <a:sym typeface="+mn-ea"/>
              </a:rPr>
              <a:t>奖，就是省、</a:t>
            </a:r>
            <a:r>
              <a:rPr lang="zh-CN" altLang="en-US" sz="3600" dirty="0" smtClean="0">
                <a:solidFill>
                  <a:srgbClr val="0070C0"/>
                </a:solidFill>
                <a:latin typeface="黑体" panose="02010609060101010101" pitchFamily="49" charset="-122"/>
                <a:ea typeface="黑体" panose="02010609060101010101" pitchFamily="49" charset="-122"/>
                <a:sym typeface="+mn-ea"/>
              </a:rPr>
              <a:t>部级施工质量奖的升级</a:t>
            </a:r>
            <a:r>
              <a:rPr lang="zh-CN" altLang="en-US" sz="3600" dirty="0">
                <a:solidFill>
                  <a:srgbClr val="0070C0"/>
                </a:solidFill>
                <a:latin typeface="黑体" panose="02010609060101010101" pitchFamily="49" charset="-122"/>
                <a:ea typeface="黑体" panose="02010609060101010101" pitchFamily="49" charset="-122"/>
                <a:sym typeface="+mn-ea"/>
              </a:rPr>
              <a:t>版，大家没有认识</a:t>
            </a:r>
            <a:r>
              <a:rPr lang="zh-CN" altLang="en-US" sz="3600" dirty="0" smtClean="0">
                <a:solidFill>
                  <a:srgbClr val="0070C0"/>
                </a:solidFill>
                <a:latin typeface="黑体" panose="02010609060101010101" pitchFamily="49" charset="-122"/>
                <a:ea typeface="黑体" panose="02010609060101010101" pitchFamily="49" charset="-122"/>
                <a:sym typeface="+mn-ea"/>
              </a:rPr>
              <a:t>到</a:t>
            </a:r>
            <a:r>
              <a:rPr lang="zh-CN" altLang="en-US" sz="3600" dirty="0">
                <a:solidFill>
                  <a:srgbClr val="FF0000"/>
                </a:solidFill>
                <a:latin typeface="黑体" panose="02010609060101010101" pitchFamily="49" charset="-122"/>
                <a:ea typeface="黑体" panose="02010609060101010101" pitchFamily="49" charset="-122"/>
                <a:sym typeface="+mn-ea"/>
              </a:rPr>
              <a:t>省部级施工质量</a:t>
            </a:r>
            <a:r>
              <a:rPr lang="zh-CN" altLang="en-US" sz="3600" dirty="0" smtClean="0">
                <a:solidFill>
                  <a:srgbClr val="FF0000"/>
                </a:solidFill>
                <a:latin typeface="黑体" panose="02010609060101010101" pitchFamily="49" charset="-122"/>
                <a:ea typeface="黑体" panose="02010609060101010101" pitchFamily="49" charset="-122"/>
                <a:sym typeface="+mn-ea"/>
              </a:rPr>
              <a:t>奖</a:t>
            </a:r>
            <a:r>
              <a:rPr lang="zh-CN" altLang="en-US" sz="3600" dirty="0" smtClean="0">
                <a:solidFill>
                  <a:srgbClr val="0070C0"/>
                </a:solidFill>
                <a:latin typeface="黑体" panose="02010609060101010101" pitchFamily="49" charset="-122"/>
                <a:ea typeface="黑体" panose="02010609060101010101" pitchFamily="49" charset="-122"/>
                <a:sym typeface="+mn-ea"/>
              </a:rPr>
              <a:t>只是国家</a:t>
            </a:r>
            <a:r>
              <a:rPr lang="zh-CN" altLang="en-US" sz="3600" dirty="0">
                <a:solidFill>
                  <a:srgbClr val="0070C0"/>
                </a:solidFill>
                <a:latin typeface="黑体" panose="02010609060101010101" pitchFamily="49" charset="-122"/>
                <a:ea typeface="黑体" panose="02010609060101010101" pitchFamily="49" charset="-122"/>
                <a:sym typeface="+mn-ea"/>
              </a:rPr>
              <a:t>优质工程</a:t>
            </a:r>
            <a:r>
              <a:rPr lang="zh-CN" altLang="en-US" sz="3600" dirty="0" smtClean="0">
                <a:solidFill>
                  <a:srgbClr val="0070C0"/>
                </a:solidFill>
                <a:latin typeface="黑体" panose="02010609060101010101" pitchFamily="49" charset="-122"/>
                <a:ea typeface="黑体" panose="02010609060101010101" pitchFamily="49" charset="-122"/>
                <a:sym typeface="+mn-ea"/>
              </a:rPr>
              <a:t>奖的</a:t>
            </a:r>
            <a:r>
              <a:rPr lang="zh-CN" altLang="en-US" sz="3600" dirty="0" smtClean="0">
                <a:solidFill>
                  <a:srgbClr val="FF0000"/>
                </a:solidFill>
                <a:latin typeface="黑体" panose="02010609060101010101" pitchFamily="49" charset="-122"/>
                <a:ea typeface="黑体" panose="02010609060101010101" pitchFamily="49" charset="-122"/>
                <a:sym typeface="+mn-ea"/>
              </a:rPr>
              <a:t>基本入门</a:t>
            </a:r>
            <a:r>
              <a:rPr lang="zh-CN" altLang="en-US" sz="3600" b="1" dirty="0" smtClean="0">
                <a:solidFill>
                  <a:srgbClr val="00B050"/>
                </a:solidFill>
                <a:latin typeface="黑体" panose="02010609060101010101" pitchFamily="49" charset="-122"/>
                <a:ea typeface="黑体" panose="02010609060101010101" pitchFamily="49" charset="-122"/>
                <a:sym typeface="+mn-ea"/>
              </a:rPr>
              <a:t>条件之一</a:t>
            </a:r>
            <a:r>
              <a:rPr lang="zh-CN" altLang="en-US" sz="3600" dirty="0" smtClean="0">
                <a:solidFill>
                  <a:srgbClr val="0070C0"/>
                </a:solidFill>
                <a:latin typeface="黑体" panose="02010609060101010101" pitchFamily="49" charset="-122"/>
                <a:ea typeface="黑体" panose="02010609060101010101" pitchFamily="49" charset="-122"/>
                <a:sym typeface="+mn-ea"/>
              </a:rPr>
              <a:t>，并不是全部。</a:t>
            </a:r>
            <a:r>
              <a:rPr lang="zh-CN" altLang="en-US" sz="3600" dirty="0">
                <a:solidFill>
                  <a:srgbClr val="0070C0"/>
                </a:solidFill>
                <a:latin typeface="黑体" panose="02010609060101010101" pitchFamily="49" charset="-122"/>
                <a:ea typeface="黑体" panose="02010609060101010101" pitchFamily="49" charset="-122"/>
                <a:sym typeface="+mn-ea"/>
              </a:rPr>
              <a:t>所以本次试行版没有采纳要调高此项标准分值的意见。</a:t>
            </a:r>
            <a:endParaRPr lang="zh-CN" altLang="en-US" sz="3000" dirty="0">
              <a:solidFill>
                <a:srgbClr val="0070C0"/>
              </a:solidFill>
              <a:latin typeface="黑体" panose="02010609060101010101" pitchFamily="49" charset="-122"/>
              <a:ea typeface="黑体" panose="02010609060101010101" pitchFamily="49" charset="-122"/>
            </a:endParaRPr>
          </a:p>
          <a:p>
            <a:pPr marL="742950" indent="-373380" algn="just">
              <a:lnSpc>
                <a:spcPct val="130000"/>
              </a:lnSpc>
            </a:pPr>
            <a:r>
              <a:rPr lang="zh-CN" altLang="en-US" sz="3600" b="1" dirty="0">
                <a:solidFill>
                  <a:srgbClr val="FF0000"/>
                </a:solidFill>
                <a:latin typeface="黑体" panose="02010609060101010101" pitchFamily="49" charset="-122"/>
                <a:ea typeface="黑体" panose="02010609060101010101" pitchFamily="49" charset="-122"/>
                <a:sym typeface="+mn-ea"/>
              </a:rPr>
              <a:t>实体质量只有标准分</a:t>
            </a:r>
            <a:r>
              <a:rPr lang="zh-CN" altLang="en-US" sz="3600" dirty="0">
                <a:solidFill>
                  <a:srgbClr val="0070C0"/>
                </a:solidFill>
                <a:latin typeface="黑体" panose="02010609060101010101" pitchFamily="49" charset="-122"/>
                <a:ea typeface="黑体" panose="02010609060101010101" pitchFamily="49" charset="-122"/>
                <a:sym typeface="+mn-ea"/>
              </a:rPr>
              <a:t>，没有设基本分和加分，由</a:t>
            </a:r>
            <a:r>
              <a:rPr lang="zh-CN" altLang="en-US" sz="3600" b="1" dirty="0">
                <a:solidFill>
                  <a:srgbClr val="FF0000"/>
                </a:solidFill>
                <a:latin typeface="黑体" panose="02010609060101010101" pitchFamily="49" charset="-122"/>
                <a:ea typeface="黑体" panose="02010609060101010101" pitchFamily="49" charset="-122"/>
                <a:sym typeface="+mn-ea"/>
              </a:rPr>
              <a:t>现场复查组</a:t>
            </a:r>
            <a:r>
              <a:rPr lang="zh-CN" altLang="en-US" sz="3600" dirty="0">
                <a:solidFill>
                  <a:srgbClr val="0070C0"/>
                </a:solidFill>
                <a:latin typeface="黑体" panose="02010609060101010101" pitchFamily="49" charset="-122"/>
                <a:ea typeface="黑体" panose="02010609060101010101" pitchFamily="49" charset="-122"/>
                <a:sym typeface="+mn-ea"/>
              </a:rPr>
              <a:t>对实体质量按现场复查要求进行</a:t>
            </a:r>
            <a:r>
              <a:rPr lang="zh-CN" altLang="en-US" sz="3600" b="1" dirty="0">
                <a:solidFill>
                  <a:srgbClr val="FF0000"/>
                </a:solidFill>
                <a:latin typeface="黑体" panose="02010609060101010101" pitchFamily="49" charset="-122"/>
                <a:ea typeface="黑体" panose="02010609060101010101" pitchFamily="49" charset="-122"/>
                <a:sym typeface="+mn-ea"/>
              </a:rPr>
              <a:t>核查确认</a:t>
            </a:r>
            <a:r>
              <a:rPr lang="zh-CN" altLang="en-US" sz="3600" dirty="0">
                <a:solidFill>
                  <a:srgbClr val="0070C0"/>
                </a:solidFill>
                <a:latin typeface="黑体" panose="02010609060101010101" pitchFamily="49" charset="-122"/>
                <a:ea typeface="黑体" panose="02010609060101010101" pitchFamily="49" charset="-122"/>
                <a:sym typeface="+mn-ea"/>
              </a:rPr>
              <a:t>，并根据复查情况直接给出最终得分。</a:t>
            </a:r>
            <a:endParaRPr lang="zh-CN" altLang="en-US" sz="3600" dirty="0">
              <a:solidFill>
                <a:srgbClr val="0070C0"/>
              </a:solidFill>
              <a:latin typeface="黑体" panose="02010609060101010101" pitchFamily="49" charset="-122"/>
              <a:ea typeface="黑体" panose="02010609060101010101" pitchFamily="49" charset="-122"/>
              <a:sym typeface="+mn-ea"/>
            </a:endParaRPr>
          </a:p>
        </p:txBody>
      </p:sp>
      <p:sp>
        <p:nvSpPr>
          <p:cNvPr id="5" name="TextBox 8"/>
          <p:cNvSpPr txBox="1"/>
          <p:nvPr/>
        </p:nvSpPr>
        <p:spPr>
          <a:xfrm>
            <a:off x="827405" y="31496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flipH="1">
            <a:off x="1979517" y="1635644"/>
            <a:ext cx="5292590" cy="835677"/>
            <a:chOff x="6629713" y="1922563"/>
            <a:chExt cx="4104456" cy="769165"/>
          </a:xfrm>
        </p:grpSpPr>
        <p:sp>
          <p:nvSpPr>
            <p:cNvPr id="29" name="圆角矩形 28"/>
            <p:cNvSpPr/>
            <p:nvPr/>
          </p:nvSpPr>
          <p:spPr>
            <a:xfrm>
              <a:off x="6629713" y="2187672"/>
              <a:ext cx="4104456" cy="504056"/>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前  言</a:t>
              </a:r>
              <a:endParaRPr lang="en-US" altLang="zh-CN"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圆角矩形 29"/>
            <p:cNvSpPr/>
            <p:nvPr/>
          </p:nvSpPr>
          <p:spPr>
            <a:xfrm>
              <a:off x="9282102" y="1922563"/>
              <a:ext cx="1207973"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bg1"/>
                  </a:solidFill>
                  <a:latin typeface="微软雅黑" panose="020B0503020204020204" pitchFamily="34" charset="-122"/>
                  <a:ea typeface="微软雅黑" panose="020B0503020204020204" pitchFamily="34" charset="-122"/>
                </a:rPr>
                <a:t>Part  1</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pic>
        <p:nvPicPr>
          <p:cNvPr id="25" name="Picture 5" descr="C:\Users\a\Desktop\协会LOGO2PNG(1).png"/>
          <p:cNvPicPr>
            <a:picLocks noChangeAspect="1" noChangeArrowheads="1"/>
          </p:cNvPicPr>
          <p:nvPr/>
        </p:nvPicPr>
        <p:blipFill>
          <a:blip r:embed="rId1" cstate="print"/>
          <a:srcRect/>
          <a:stretch>
            <a:fillRect/>
          </a:stretch>
        </p:blipFill>
        <p:spPr bwMode="auto">
          <a:xfrm>
            <a:off x="7092280" y="123478"/>
            <a:ext cx="432048" cy="443110"/>
          </a:xfrm>
          <a:prstGeom prst="rect">
            <a:avLst/>
          </a:prstGeom>
          <a:noFill/>
        </p:spPr>
      </p:pic>
      <p:sp>
        <p:nvSpPr>
          <p:cNvPr id="26" name="TextBox 25"/>
          <p:cNvSpPr txBox="1"/>
          <p:nvPr/>
        </p:nvSpPr>
        <p:spPr>
          <a:xfrm>
            <a:off x="7524328" y="151759"/>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1+#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nodeType="afterEffect">
                                  <p:stCondLst>
                                    <p:cond delay="0"/>
                                  </p:stCondLst>
                                  <p:childTnLst>
                                    <p:animEffect transition="out" filter="fade">
                                      <p:cBhvr>
                                        <p:cTn id="11" dur="500" tmFilter="0, 0; .2, .5; .8, .5; 1, 0"/>
                                        <p:tgtEl>
                                          <p:spTgt spid="28"/>
                                        </p:tgtEl>
                                      </p:cBhvr>
                                    </p:animEffect>
                                    <p:animScale>
                                      <p:cBhvr>
                                        <p:cTn id="12" dur="250" autoRev="1" fill="hold"/>
                                        <p:tgtEl>
                                          <p:spTgt spid="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28015"/>
            <a:ext cx="8229600" cy="3886835"/>
          </a:xfrm>
          <a:prstGeom prst="rect">
            <a:avLst/>
          </a:prstGeom>
        </p:spPr>
        <p:txBody>
          <a:bodyPr>
            <a:normAutofit fontScale="57500" lnSpcReduction="1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3335" dirty="0" smtClean="0">
                <a:solidFill>
                  <a:srgbClr val="0070C0"/>
                </a:solidFill>
                <a:latin typeface="黑体" panose="02010609060101010101" pitchFamily="49" charset="-122"/>
                <a:ea typeface="黑体" panose="02010609060101010101" pitchFamily="49" charset="-122"/>
                <a:sym typeface="+mn-ea"/>
              </a:rPr>
              <a:t>   </a:t>
            </a:r>
            <a:r>
              <a:rPr lang="zh-CN" altLang="en-US" sz="2965" b="1" dirty="0" smtClean="0">
                <a:solidFill>
                  <a:srgbClr val="0070C0"/>
                </a:solidFill>
                <a:latin typeface="黑体" panose="02010609060101010101" pitchFamily="49" charset="-122"/>
                <a:ea typeface="黑体" panose="02010609060101010101" pitchFamily="49" charset="-122"/>
                <a:sym typeface="+mn-ea"/>
              </a:rPr>
              <a:t>六、综合效益</a:t>
            </a:r>
            <a:r>
              <a:rPr lang="en-US" altLang="zh-CN" sz="2965" b="1" dirty="0" smtClean="0">
                <a:solidFill>
                  <a:srgbClr val="C00000"/>
                </a:solidFill>
                <a:latin typeface="楷体_GB2312" panose="02010609030101010101" pitchFamily="49" charset="-122"/>
                <a:ea typeface="楷体_GB2312" panose="02010609030101010101" pitchFamily="49" charset="-122"/>
                <a:sym typeface="+mn-ea"/>
              </a:rPr>
              <a:t>  </a:t>
            </a:r>
            <a:r>
              <a:rPr lang="zh-CN" altLang="en-US" sz="3000" dirty="0">
                <a:solidFill>
                  <a:srgbClr val="0070C0"/>
                </a:solidFill>
                <a:latin typeface="黑体" panose="02010609060101010101" pitchFamily="49" charset="-122"/>
                <a:ea typeface="黑体" panose="02010609060101010101" pitchFamily="49" charset="-122"/>
                <a:sym typeface="+mn-ea"/>
              </a:rPr>
              <a:t> </a:t>
            </a:r>
            <a:endParaRPr lang="en-US" altLang="zh-CN" sz="3000" dirty="0" smtClean="0">
              <a:solidFill>
                <a:srgbClr val="0070C0"/>
              </a:solidFill>
              <a:latin typeface="黑体" panose="02010609060101010101" pitchFamily="49" charset="-122"/>
              <a:ea typeface="黑体" panose="02010609060101010101" pitchFamily="49" charset="-122"/>
            </a:endParaRPr>
          </a:p>
          <a:p>
            <a:pPr marL="755650" indent="-327660" algn="just">
              <a:lnSpc>
                <a:spcPct val="140000"/>
              </a:lnSpc>
            </a:pPr>
            <a:r>
              <a:rPr lang="zh-CN" altLang="en-US" sz="3000" dirty="0">
                <a:solidFill>
                  <a:srgbClr val="0070C0"/>
                </a:solidFill>
                <a:latin typeface="黑体" panose="02010609060101010101" pitchFamily="49" charset="-122"/>
                <a:ea typeface="黑体" panose="02010609060101010101" pitchFamily="49" charset="-122"/>
                <a:sym typeface="+mn-ea"/>
              </a:rPr>
              <a:t>综合效益是工程</a:t>
            </a:r>
            <a:r>
              <a:rPr lang="zh-CN" altLang="en-US" sz="3000" b="1" dirty="0">
                <a:solidFill>
                  <a:srgbClr val="FF0000"/>
                </a:solidFill>
                <a:latin typeface="黑体" panose="02010609060101010101" pitchFamily="49" charset="-122"/>
                <a:ea typeface="黑体" panose="02010609060101010101" pitchFamily="49" charset="-122"/>
                <a:sym typeface="+mn-ea"/>
              </a:rPr>
              <a:t>经济效益与社会效益的总和</a:t>
            </a:r>
            <a:r>
              <a:rPr lang="zh-CN" altLang="en-US" sz="3000" dirty="0">
                <a:solidFill>
                  <a:srgbClr val="0070C0"/>
                </a:solidFill>
                <a:latin typeface="黑体" panose="02010609060101010101" pitchFamily="49" charset="-122"/>
                <a:ea typeface="黑体" panose="02010609060101010101" pitchFamily="49" charset="-122"/>
                <a:sym typeface="+mn-ea"/>
              </a:rPr>
              <a:t>，体现了工程建设巨额投资与建设初衷的实现，以及国家对基本建设投资方向的引导，所以设定为一级指标，并赋予</a:t>
            </a:r>
            <a:r>
              <a:rPr lang="en-US" altLang="zh-CN" sz="3000" b="1" dirty="0">
                <a:solidFill>
                  <a:srgbClr val="FF0000"/>
                </a:solidFill>
                <a:latin typeface="黑体" panose="02010609060101010101" pitchFamily="49" charset="-122"/>
                <a:ea typeface="黑体" panose="02010609060101010101" pitchFamily="49" charset="-122"/>
                <a:sym typeface="+mn-ea"/>
              </a:rPr>
              <a:t>100</a:t>
            </a:r>
            <a:r>
              <a:rPr lang="zh-CN" altLang="en-US" sz="3000" b="1" dirty="0">
                <a:solidFill>
                  <a:srgbClr val="FF0000"/>
                </a:solidFill>
                <a:latin typeface="黑体" panose="02010609060101010101" pitchFamily="49" charset="-122"/>
                <a:ea typeface="黑体" panose="02010609060101010101" pitchFamily="49" charset="-122"/>
                <a:sym typeface="+mn-ea"/>
              </a:rPr>
              <a:t>分</a:t>
            </a:r>
            <a:r>
              <a:rPr lang="zh-CN" altLang="en-US" sz="3000" dirty="0">
                <a:solidFill>
                  <a:srgbClr val="0070C0"/>
                </a:solidFill>
                <a:latin typeface="黑体" panose="02010609060101010101" pitchFamily="49" charset="-122"/>
                <a:ea typeface="黑体" panose="02010609060101010101" pitchFamily="49" charset="-122"/>
                <a:sym typeface="+mn-ea"/>
              </a:rPr>
              <a:t>的标准分值。</a:t>
            </a:r>
            <a:endParaRPr lang="zh-CN" altLang="en-US" sz="3000" dirty="0">
              <a:solidFill>
                <a:srgbClr val="0070C0"/>
              </a:solidFill>
              <a:latin typeface="黑体" panose="02010609060101010101" pitchFamily="49" charset="-122"/>
              <a:ea typeface="黑体" panose="02010609060101010101" pitchFamily="49" charset="-122"/>
              <a:sym typeface="+mn-ea"/>
            </a:endParaRPr>
          </a:p>
          <a:p>
            <a:pPr marL="755650" indent="-327660" algn="just">
              <a:lnSpc>
                <a:spcPct val="140000"/>
              </a:lnSpc>
            </a:pPr>
            <a:r>
              <a:rPr lang="zh-CN" altLang="en-US" sz="3000" dirty="0">
                <a:solidFill>
                  <a:srgbClr val="0070C0"/>
                </a:solidFill>
                <a:latin typeface="黑体" panose="02010609060101010101" pitchFamily="49" charset="-122"/>
                <a:ea typeface="黑体" panose="02010609060101010101" pitchFamily="49" charset="-122"/>
                <a:sym typeface="+mn-ea"/>
              </a:rPr>
              <a:t>综合效益的基本分为</a:t>
            </a:r>
            <a:r>
              <a:rPr lang="en-US" altLang="zh-CN" sz="3000" dirty="0">
                <a:solidFill>
                  <a:srgbClr val="0070C0"/>
                </a:solidFill>
                <a:latin typeface="黑体" panose="02010609060101010101" pitchFamily="49" charset="-122"/>
                <a:ea typeface="黑体" panose="02010609060101010101" pitchFamily="49" charset="-122"/>
                <a:sym typeface="+mn-ea"/>
              </a:rPr>
              <a:t>100×70%</a:t>
            </a:r>
            <a:r>
              <a:rPr lang="zh-CN" altLang="en-US" sz="3000" dirty="0">
                <a:solidFill>
                  <a:srgbClr val="0070C0"/>
                </a:solidFill>
                <a:latin typeface="黑体" panose="02010609060101010101" pitchFamily="49" charset="-122"/>
                <a:ea typeface="黑体" panose="02010609060101010101" pitchFamily="49" charset="-122"/>
                <a:sym typeface="+mn-ea"/>
              </a:rPr>
              <a:t>＝</a:t>
            </a:r>
            <a:r>
              <a:rPr lang="en-US" altLang="zh-CN" sz="3000" dirty="0">
                <a:solidFill>
                  <a:srgbClr val="0070C0"/>
                </a:solidFill>
                <a:latin typeface="黑体" panose="02010609060101010101" pitchFamily="49" charset="-122"/>
                <a:ea typeface="黑体" panose="02010609060101010101" pitchFamily="49" charset="-122"/>
                <a:sym typeface="+mn-ea"/>
              </a:rPr>
              <a:t>70</a:t>
            </a:r>
            <a:r>
              <a:rPr lang="zh-CN" altLang="en-US" sz="3000" dirty="0">
                <a:solidFill>
                  <a:srgbClr val="0070C0"/>
                </a:solidFill>
                <a:latin typeface="黑体" panose="02010609060101010101" pitchFamily="49" charset="-122"/>
                <a:ea typeface="黑体" panose="02010609060101010101" pitchFamily="49" charset="-122"/>
                <a:sym typeface="+mn-ea"/>
              </a:rPr>
              <a:t>分，加分区间</a:t>
            </a:r>
            <a:r>
              <a:rPr lang="en-US" altLang="zh-CN" sz="3000" dirty="0">
                <a:solidFill>
                  <a:srgbClr val="0070C0"/>
                </a:solidFill>
                <a:latin typeface="黑体" panose="02010609060101010101" pitchFamily="49" charset="-122"/>
                <a:ea typeface="黑体" panose="02010609060101010101" pitchFamily="49" charset="-122"/>
                <a:sym typeface="+mn-ea"/>
              </a:rPr>
              <a:t>30</a:t>
            </a:r>
            <a:r>
              <a:rPr lang="zh-CN" altLang="en-US" sz="3000" dirty="0">
                <a:solidFill>
                  <a:srgbClr val="0070C0"/>
                </a:solidFill>
                <a:latin typeface="黑体" panose="02010609060101010101" pitchFamily="49" charset="-122"/>
                <a:ea typeface="黑体" panose="02010609060101010101" pitchFamily="49" charset="-122"/>
                <a:sym typeface="+mn-ea"/>
              </a:rPr>
              <a:t>分。二级指标共</a:t>
            </a:r>
            <a:r>
              <a:rPr lang="zh-CN" altLang="en-US" sz="3000" dirty="0" smtClean="0">
                <a:solidFill>
                  <a:srgbClr val="0070C0"/>
                </a:solidFill>
                <a:latin typeface="黑体" panose="02010609060101010101" pitchFamily="49" charset="-122"/>
                <a:ea typeface="黑体" panose="02010609060101010101" pitchFamily="49" charset="-122"/>
                <a:sym typeface="+mn-ea"/>
              </a:rPr>
              <a:t>设</a:t>
            </a:r>
            <a:r>
              <a:rPr lang="en-US" altLang="zh-CN" sz="3000" dirty="0" smtClean="0">
                <a:solidFill>
                  <a:srgbClr val="0070C0"/>
                </a:solidFill>
                <a:latin typeface="黑体" panose="02010609060101010101" pitchFamily="49" charset="-122"/>
                <a:ea typeface="黑体" panose="02010609060101010101" pitchFamily="49" charset="-122"/>
                <a:sym typeface="+mn-ea"/>
              </a:rPr>
              <a:t>5</a:t>
            </a:r>
            <a:r>
              <a:rPr lang="zh-CN" altLang="en-US" sz="3000" dirty="0" smtClean="0">
                <a:solidFill>
                  <a:srgbClr val="0070C0"/>
                </a:solidFill>
                <a:latin typeface="黑体" panose="02010609060101010101" pitchFamily="49" charset="-122"/>
                <a:ea typeface="黑体" panose="02010609060101010101" pitchFamily="49" charset="-122"/>
                <a:sym typeface="+mn-ea"/>
              </a:rPr>
              <a:t>项</a:t>
            </a:r>
            <a:r>
              <a:rPr lang="zh-CN" altLang="en-US" sz="3000" dirty="0">
                <a:solidFill>
                  <a:srgbClr val="0070C0"/>
                </a:solidFill>
                <a:latin typeface="黑体" panose="02010609060101010101" pitchFamily="49" charset="-122"/>
                <a:ea typeface="黑体" panose="02010609060101010101" pitchFamily="49" charset="-122"/>
                <a:sym typeface="+mn-ea"/>
              </a:rPr>
              <a:t>。</a:t>
            </a:r>
            <a:endParaRPr lang="zh-CN" altLang="en-US" sz="3000" dirty="0">
              <a:solidFill>
                <a:srgbClr val="0070C0"/>
              </a:solidFill>
              <a:latin typeface="黑体" panose="02010609060101010101" pitchFamily="49" charset="-122"/>
              <a:ea typeface="黑体" panose="02010609060101010101" pitchFamily="49" charset="-122"/>
            </a:endParaRPr>
          </a:p>
          <a:p>
            <a:pPr marL="755650" indent="-327660" algn="just">
              <a:lnSpc>
                <a:spcPct val="140000"/>
              </a:lnSpc>
            </a:pPr>
            <a:r>
              <a:rPr lang="zh-CN" altLang="en-US" sz="3000" dirty="0" smtClean="0">
                <a:solidFill>
                  <a:srgbClr val="0070C0"/>
                </a:solidFill>
                <a:latin typeface="黑体" panose="02010609060101010101" pitchFamily="49" charset="-122"/>
                <a:ea typeface="黑体" panose="02010609060101010101" pitchFamily="49" charset="-122"/>
                <a:sym typeface="+mn-ea"/>
              </a:rPr>
              <a:t>工程</a:t>
            </a:r>
            <a:r>
              <a:rPr lang="zh-CN" altLang="en-US" sz="3000" dirty="0">
                <a:solidFill>
                  <a:srgbClr val="0070C0"/>
                </a:solidFill>
                <a:latin typeface="黑体" panose="02010609060101010101" pitchFamily="49" charset="-122"/>
                <a:ea typeface="黑体" panose="02010609060101010101" pitchFamily="49" charset="-122"/>
                <a:sym typeface="+mn-ea"/>
              </a:rPr>
              <a:t>的</a:t>
            </a:r>
            <a:r>
              <a:rPr lang="zh-CN" altLang="en-US" sz="3000" b="1" dirty="0">
                <a:solidFill>
                  <a:srgbClr val="FF0000"/>
                </a:solidFill>
                <a:latin typeface="黑体" panose="02010609060101010101" pitchFamily="49" charset="-122"/>
                <a:ea typeface="黑体" panose="02010609060101010101" pitchFamily="49" charset="-122"/>
                <a:sym typeface="+mn-ea"/>
              </a:rPr>
              <a:t>生产能力超过设计预期</a:t>
            </a:r>
            <a:r>
              <a:rPr lang="zh-CN" altLang="en-US" sz="3000" dirty="0">
                <a:solidFill>
                  <a:srgbClr val="0070C0"/>
                </a:solidFill>
                <a:latin typeface="黑体" panose="02010609060101010101" pitchFamily="49" charset="-122"/>
                <a:ea typeface="黑体" panose="02010609060101010101" pitchFamily="49" charset="-122"/>
                <a:sym typeface="+mn-ea"/>
              </a:rPr>
              <a:t>这项指标是相对经济效益而言。如果经济效益以金额进行</a:t>
            </a:r>
            <a:r>
              <a:rPr lang="zh-CN" altLang="en-US" sz="3000" dirty="0" smtClean="0">
                <a:solidFill>
                  <a:srgbClr val="0070C0"/>
                </a:solidFill>
                <a:latin typeface="黑体" panose="02010609060101010101" pitchFamily="49" charset="-122"/>
                <a:ea typeface="黑体" panose="02010609060101010101" pitchFamily="49" charset="-122"/>
                <a:sym typeface="+mn-ea"/>
              </a:rPr>
              <a:t>衡量将</a:t>
            </a:r>
            <a:r>
              <a:rPr lang="zh-CN" altLang="en-US" sz="3000" dirty="0">
                <a:solidFill>
                  <a:srgbClr val="0070C0"/>
                </a:solidFill>
                <a:latin typeface="黑体" panose="02010609060101010101" pitchFamily="49" charset="-122"/>
                <a:ea typeface="黑体" panose="02010609060101010101" pitchFamily="49" charset="-122"/>
                <a:sym typeface="+mn-ea"/>
              </a:rPr>
              <a:t>失去可比性，因</a:t>
            </a:r>
            <a:r>
              <a:rPr lang="zh-CN" altLang="en-US" sz="3000" b="1" dirty="0">
                <a:solidFill>
                  <a:srgbClr val="FF0000"/>
                </a:solidFill>
                <a:latin typeface="黑体" panose="02010609060101010101" pitchFamily="49" charset="-122"/>
                <a:ea typeface="黑体" panose="02010609060101010101" pitchFamily="49" charset="-122"/>
                <a:sym typeface="+mn-ea"/>
              </a:rPr>
              <a:t>价格、汇率</a:t>
            </a:r>
            <a:r>
              <a:rPr lang="zh-CN" altLang="en-US" sz="3000" dirty="0">
                <a:solidFill>
                  <a:srgbClr val="0070C0"/>
                </a:solidFill>
                <a:latin typeface="黑体" panose="02010609060101010101" pitchFamily="49" charset="-122"/>
                <a:ea typeface="黑体" panose="02010609060101010101" pitchFamily="49" charset="-122"/>
                <a:sym typeface="+mn-ea"/>
              </a:rPr>
              <a:t>等是在变化的，而</a:t>
            </a:r>
            <a:r>
              <a:rPr lang="zh-CN" altLang="en-US" sz="3000" b="1" dirty="0">
                <a:solidFill>
                  <a:srgbClr val="FF0000"/>
                </a:solidFill>
                <a:latin typeface="黑体" panose="02010609060101010101" pitchFamily="49" charset="-122"/>
                <a:ea typeface="黑体" panose="02010609060101010101" pitchFamily="49" charset="-122"/>
                <a:sym typeface="+mn-ea"/>
              </a:rPr>
              <a:t>设计、建造质量决定了工程的产能</a:t>
            </a:r>
            <a:r>
              <a:rPr lang="zh-CN" altLang="en-US" sz="3000" dirty="0">
                <a:solidFill>
                  <a:srgbClr val="0070C0"/>
                </a:solidFill>
                <a:latin typeface="黑体" panose="02010609060101010101" pitchFamily="49" charset="-122"/>
                <a:ea typeface="黑体" panose="02010609060101010101" pitchFamily="49" charset="-122"/>
                <a:sym typeface="+mn-ea"/>
              </a:rPr>
              <a:t>，所以经济效益没有以工程投产后的</a:t>
            </a:r>
            <a:r>
              <a:rPr lang="zh-CN" altLang="en-US" sz="3000" b="1" dirty="0">
                <a:solidFill>
                  <a:srgbClr val="FF0000"/>
                </a:solidFill>
                <a:latin typeface="黑体" panose="02010609060101010101" pitchFamily="49" charset="-122"/>
                <a:ea typeface="黑体" panose="02010609060101010101" pitchFamily="49" charset="-122"/>
                <a:sym typeface="+mn-ea"/>
              </a:rPr>
              <a:t>收益、纳税、利润</a:t>
            </a:r>
            <a:r>
              <a:rPr lang="zh-CN" altLang="en-US" sz="3000" dirty="0">
                <a:solidFill>
                  <a:srgbClr val="0070C0"/>
                </a:solidFill>
                <a:latin typeface="黑体" panose="02010609060101010101" pitchFamily="49" charset="-122"/>
                <a:ea typeface="黑体" panose="02010609060101010101" pitchFamily="49" charset="-122"/>
                <a:sym typeface="+mn-ea"/>
              </a:rPr>
              <a:t>等等作为衡量的指标，这些指标也很难获得或很难确认。</a:t>
            </a:r>
            <a:endParaRPr lang="zh-CN" altLang="en-US" sz="3000" dirty="0">
              <a:solidFill>
                <a:srgbClr val="0070C0"/>
              </a:solidFill>
              <a:latin typeface="黑体" panose="02010609060101010101" pitchFamily="49" charset="-122"/>
              <a:ea typeface="黑体" panose="02010609060101010101" pitchFamily="49" charset="-122"/>
              <a:sym typeface="+mn-ea"/>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698500"/>
            <a:ext cx="8229600" cy="4334510"/>
          </a:xfrm>
          <a:prstGeom prst="rect">
            <a:avLst/>
          </a:prstGeom>
        </p:spPr>
        <p:txBody>
          <a:bodyPr>
            <a:normAutofit lnSpcReduction="1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2000" dirty="0" smtClean="0">
                <a:solidFill>
                  <a:srgbClr val="0070C0"/>
                </a:solidFill>
                <a:latin typeface="黑体" panose="02010609060101010101" pitchFamily="49" charset="-122"/>
                <a:ea typeface="黑体" panose="02010609060101010101" pitchFamily="49" charset="-122"/>
                <a:sym typeface="+mn-ea"/>
              </a:rPr>
              <a:t>  </a:t>
            </a:r>
            <a:r>
              <a:rPr lang="zh-CN" altLang="en-US" sz="2000" b="1" dirty="0" smtClean="0">
                <a:solidFill>
                  <a:srgbClr val="0070C0"/>
                </a:solidFill>
                <a:latin typeface="黑体" panose="02010609060101010101" pitchFamily="49" charset="-122"/>
                <a:ea typeface="黑体" panose="02010609060101010101" pitchFamily="49" charset="-122"/>
                <a:sym typeface="+mn-ea"/>
              </a:rPr>
              <a:t>六、综合效益</a:t>
            </a:r>
            <a:r>
              <a:rPr lang="en-US" altLang="zh-CN" sz="2220" b="1" dirty="0" smtClean="0">
                <a:solidFill>
                  <a:srgbClr val="C00000"/>
                </a:solidFill>
                <a:latin typeface="楷体_GB2312" panose="02010609030101010101" pitchFamily="49" charset="-122"/>
                <a:ea typeface="楷体_GB2312" panose="02010609030101010101" pitchFamily="49" charset="-122"/>
                <a:sym typeface="+mn-ea"/>
              </a:rPr>
              <a:t> </a:t>
            </a:r>
            <a:endParaRPr lang="en-US" altLang="zh-CN" sz="222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50000"/>
              </a:lnSpc>
              <a:buNone/>
            </a:pPr>
            <a:endParaRPr lang="en-US" altLang="zh-CN" sz="30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50000"/>
              </a:lnSpc>
              <a:buNone/>
            </a:pPr>
            <a:endParaRPr lang="en-US" altLang="zh-CN" sz="3000" b="1" dirty="0" smtClean="0">
              <a:solidFill>
                <a:srgbClr val="C00000"/>
              </a:solidFill>
              <a:latin typeface="楷体_GB2312" panose="02010609030101010101" pitchFamily="49" charset="-122"/>
              <a:ea typeface="楷体_GB2312" panose="02010609030101010101" pitchFamily="49" charset="-122"/>
              <a:sym typeface="+mn-ea"/>
            </a:endParaRPr>
          </a:p>
          <a:p>
            <a:pPr marL="0" indent="0" algn="just">
              <a:lnSpc>
                <a:spcPct val="150000"/>
              </a:lnSpc>
              <a:buNone/>
            </a:pP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0" indent="0" algn="just">
              <a:lnSpc>
                <a:spcPct val="150000"/>
              </a:lnSpc>
              <a:buNone/>
            </a:pP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770890" indent="-388620" algn="just">
              <a:lnSpc>
                <a:spcPct val="150000"/>
              </a:lnSpc>
              <a:buFont typeface="Arial" panose="020B0604020202020204" pitchFamily="34" charset="0"/>
              <a:buChar char="•"/>
            </a:pPr>
            <a:r>
              <a:rPr lang="zh-CN" altLang="en-US" sz="1800" dirty="0">
                <a:solidFill>
                  <a:srgbClr val="0070C0"/>
                </a:solidFill>
                <a:latin typeface="黑体" panose="02010609060101010101" pitchFamily="49" charset="-122"/>
                <a:ea typeface="黑体" panose="02010609060101010101" pitchFamily="49" charset="-122"/>
                <a:sym typeface="+mn-ea"/>
              </a:rPr>
              <a:t>综合效益的核查确认：申报工程属于国家</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省级重大工程、生产能力超过设计预期，亦采取谁主张谁举证的原则，申报单位应提交相关证明材料，否则无法认定。</a:t>
            </a:r>
            <a:endParaRPr lang="zh-CN" altLang="en-US" sz="3000" dirty="0">
              <a:solidFill>
                <a:srgbClr val="0070C0"/>
              </a:solidFill>
              <a:latin typeface="黑体" panose="02010609060101010101" pitchFamily="49" charset="-122"/>
              <a:ea typeface="黑体" panose="02010609060101010101" pitchFamily="49" charset="-122"/>
              <a:sym typeface="+mn-ea"/>
            </a:endParaRPr>
          </a:p>
          <a:p>
            <a:pPr marL="0" indent="0" algn="just">
              <a:lnSpc>
                <a:spcPct val="150000"/>
              </a:lnSpc>
              <a:buNone/>
            </a:pPr>
            <a:endParaRPr lang="zh-CN" altLang="en-US" sz="3000" dirty="0">
              <a:solidFill>
                <a:srgbClr val="0070C0"/>
              </a:solidFill>
              <a:latin typeface="黑体" panose="02010609060101010101" pitchFamily="49" charset="-122"/>
              <a:ea typeface="黑体" panose="02010609060101010101" pitchFamily="49" charset="-122"/>
            </a:endParaRPr>
          </a:p>
          <a:p>
            <a:pPr algn="just">
              <a:lnSpc>
                <a:spcPct val="140000"/>
              </a:lnSpc>
            </a:pPr>
            <a:endParaRPr lang="zh-CN" altLang="en-US" sz="3000" dirty="0">
              <a:solidFill>
                <a:srgbClr val="0070C0"/>
              </a:solidFill>
              <a:latin typeface="黑体" panose="02010609060101010101" pitchFamily="49" charset="-122"/>
              <a:ea typeface="黑体" panose="02010609060101010101" pitchFamily="49" charset="-122"/>
              <a:sym typeface="+mn-ea"/>
            </a:endParaRPr>
          </a:p>
        </p:txBody>
      </p:sp>
      <p:sp>
        <p:nvSpPr>
          <p:cNvPr id="5" name="TextBox 8"/>
          <p:cNvSpPr txBox="1"/>
          <p:nvPr/>
        </p:nvSpPr>
        <p:spPr>
          <a:xfrm>
            <a:off x="827405" y="307340"/>
            <a:ext cx="5412740"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4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评分标准及核查确认</a:t>
            </a:r>
            <a:endPar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2" name="表格 1"/>
          <p:cNvGraphicFramePr/>
          <p:nvPr>
            <p:custDataLst>
              <p:tags r:id="rId1"/>
            </p:custDataLst>
          </p:nvPr>
        </p:nvGraphicFramePr>
        <p:xfrm>
          <a:off x="971550" y="1347470"/>
          <a:ext cx="7668260" cy="2743200"/>
        </p:xfrm>
        <a:graphic>
          <a:graphicData uri="http://schemas.openxmlformats.org/drawingml/2006/table">
            <a:tbl>
              <a:tblPr firstRow="1" bandRow="1">
                <a:tableStyleId>{5940675A-B579-460E-94D1-54222C63F5DA}</a:tableStyleId>
              </a:tblPr>
              <a:tblGrid>
                <a:gridCol w="826135"/>
                <a:gridCol w="828000"/>
                <a:gridCol w="2808000"/>
                <a:gridCol w="1584000"/>
                <a:gridCol w="1548000"/>
              </a:tblGrid>
              <a:tr h="252730">
                <a:tc>
                  <a:txBody>
                    <a:bodyPr/>
                    <a:lstStyle/>
                    <a:p>
                      <a:pPr indent="0" algn="ctr">
                        <a:buNone/>
                      </a:pPr>
                      <a:r>
                        <a:rPr lang="en-US" sz="1200" b="1">
                          <a:latin typeface="+mj-ea"/>
                          <a:ea typeface="+mj-ea"/>
                          <a:cs typeface="Times New Roman" panose="02020603050405020304" charset="0"/>
                        </a:rPr>
                        <a:t>项目</a:t>
                      </a:r>
                      <a:endParaRPr lang="en-US" altLang="en-US" sz="1200" b="1">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a:latin typeface="+mj-ea"/>
                          <a:ea typeface="+mj-ea"/>
                          <a:cs typeface="Times New Roman" panose="02020603050405020304" charset="0"/>
                        </a:rPr>
                        <a:t>基本分值</a:t>
                      </a:r>
                      <a:endParaRPr lang="en-US" altLang="en-US" sz="1200" b="1">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a:latin typeface="+mj-ea"/>
                          <a:ea typeface="+mj-ea"/>
                          <a:cs typeface="Times New Roman" panose="02020603050405020304" charset="0"/>
                        </a:rPr>
                        <a:t>评分方法及标准</a:t>
                      </a:r>
                      <a:endParaRPr lang="en-US" altLang="en-US" sz="1200" b="1">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a:latin typeface="+mj-ea"/>
                          <a:ea typeface="+mj-ea"/>
                          <a:cs typeface="Times New Roman" panose="02020603050405020304" charset="0"/>
                        </a:rPr>
                        <a:t>得分及加分标准</a:t>
                      </a:r>
                      <a:endParaRPr lang="en-US" altLang="en-US" sz="1200" b="1">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1">
                          <a:latin typeface="+mj-ea"/>
                          <a:ea typeface="+mj-ea"/>
                          <a:cs typeface="Times New Roman" panose="02020603050405020304" charset="0"/>
                        </a:rPr>
                        <a:t>得分及得分原因</a:t>
                      </a:r>
                      <a:endParaRPr lang="en-US" altLang="en-US" sz="1200" b="1">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84810">
                <a:tc rowSpan="5">
                  <a:txBody>
                    <a:bodyPr/>
                    <a:lstStyle/>
                    <a:p>
                      <a:pPr indent="0" algn="ctr">
                        <a:buNone/>
                      </a:pPr>
                      <a:r>
                        <a:rPr lang="en-US" sz="1200" b="1">
                          <a:latin typeface="+mj-ea"/>
                          <a:ea typeface="+mj-ea"/>
                          <a:cs typeface="Times New Roman" panose="02020603050405020304" charset="0"/>
                        </a:rPr>
                        <a:t>综合效益</a:t>
                      </a:r>
                      <a:endParaRPr lang="en-US" altLang="en-US" sz="1200" b="1">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lstStyle/>
                    <a:p>
                      <a:pPr indent="0" algn="ctr">
                        <a:buNone/>
                      </a:pPr>
                      <a:r>
                        <a:rPr lang="en-US" sz="1200" b="1">
                          <a:latin typeface="+mj-ea"/>
                          <a:ea typeface="+mj-ea"/>
                          <a:cs typeface="+mj-ea"/>
                        </a:rPr>
                        <a:t>100分</a:t>
                      </a:r>
                      <a:endParaRPr lang="en-US" altLang="en-US" sz="1200" b="1">
                        <a:latin typeface="+mj-ea"/>
                        <a:ea typeface="+mj-ea"/>
                        <a:cs typeface="+mj-ea"/>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1200" b="0">
                          <a:latin typeface="+mj-ea"/>
                          <a:ea typeface="+mj-ea"/>
                          <a:cs typeface="Times New Roman" panose="02020603050405020304" charset="0"/>
                        </a:rPr>
                        <a:t>工程产能或社会效益达到工程建设预期</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mj-ea"/>
                        </a:rPr>
                        <a:t>得70分</a:t>
                      </a:r>
                      <a:endParaRPr lang="en-US" altLang="en-US" sz="1200" b="0">
                        <a:latin typeface="+mj-ea"/>
                        <a:ea typeface="+mj-ea"/>
                        <a:cs typeface="+mj-ea"/>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 </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578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lstStyle/>
                    <a:p>
                      <a:pPr indent="0">
                        <a:buNone/>
                      </a:pPr>
                      <a:r>
                        <a:rPr lang="en-US" sz="1200" b="0">
                          <a:latin typeface="+mj-ea"/>
                          <a:ea typeface="+mj-ea"/>
                          <a:cs typeface="Times New Roman" panose="02020603050405020304" charset="0"/>
                        </a:rPr>
                        <a:t>省（自治区</a:t>
                      </a:r>
                      <a:r>
                        <a:rPr lang="en-US" sz="1200" b="0">
                          <a:latin typeface="+mj-ea"/>
                          <a:ea typeface="+mj-ea"/>
                          <a:cs typeface="仿宋_GB2312" panose="02010609030101010101" charset="-122"/>
                        </a:rPr>
                        <a:t>、直辖市</a:t>
                      </a:r>
                      <a:r>
                        <a:rPr lang="en-US" sz="1200" b="0">
                          <a:latin typeface="+mj-ea"/>
                          <a:ea typeface="+mj-ea"/>
                          <a:cs typeface="Times New Roman" panose="02020603050405020304" charset="0"/>
                        </a:rPr>
                        <a:t>）重大工程</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mj-ea"/>
                        </a:rPr>
                        <a:t>加20分</a:t>
                      </a:r>
                      <a:endParaRPr lang="en-US" altLang="en-US" sz="1200" b="0">
                        <a:latin typeface="+mj-ea"/>
                        <a:ea typeface="+mj-ea"/>
                        <a:cs typeface="+mj-ea"/>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 </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432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lstStyle/>
                    <a:p>
                      <a:pPr indent="0">
                        <a:buNone/>
                      </a:pPr>
                      <a:r>
                        <a:rPr lang="en-US" sz="1200" b="0">
                          <a:latin typeface="+mj-ea"/>
                          <a:ea typeface="+mj-ea"/>
                          <a:cs typeface="Times New Roman" panose="02020603050405020304" charset="0"/>
                        </a:rPr>
                        <a:t>国家重大工程</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mj-ea"/>
                        </a:rPr>
                        <a:t>加30分</a:t>
                      </a:r>
                      <a:endParaRPr lang="en-US" altLang="en-US" sz="1200" b="0">
                        <a:latin typeface="+mj-ea"/>
                        <a:ea typeface="+mj-ea"/>
                        <a:cs typeface="+mj-ea"/>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 </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368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lstStyle/>
                    <a:p>
                      <a:pPr indent="0">
                        <a:buNone/>
                      </a:pPr>
                      <a:r>
                        <a:rPr lang="en-US" sz="1200" b="0">
                          <a:latin typeface="+mj-ea"/>
                          <a:ea typeface="+mj-ea"/>
                          <a:cs typeface="Times New Roman" panose="02020603050405020304" charset="0"/>
                        </a:rPr>
                        <a:t>民生工程</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mj-ea"/>
                        </a:rPr>
                        <a:t>加10分</a:t>
                      </a:r>
                      <a:endParaRPr lang="en-US" altLang="en-US" sz="1200" b="0">
                        <a:latin typeface="+mj-ea"/>
                        <a:ea typeface="+mj-ea"/>
                        <a:cs typeface="+mj-ea"/>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Times New Roman" panose="02020603050405020304" charset="0"/>
                        </a:rPr>
                        <a:t> </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83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lstStyle/>
                    <a:p>
                      <a:pPr indent="0">
                        <a:buNone/>
                      </a:pPr>
                      <a:r>
                        <a:rPr lang="en-US" sz="1200" b="0">
                          <a:latin typeface="+mj-ea"/>
                          <a:ea typeface="+mj-ea"/>
                          <a:cs typeface="Times New Roman" panose="02020603050405020304" charset="0"/>
                        </a:rPr>
                        <a:t>工程生产能力超过设计预期</a:t>
                      </a: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200" b="0">
                          <a:latin typeface="+mj-ea"/>
                          <a:ea typeface="+mj-ea"/>
                          <a:cs typeface="+mj-ea"/>
                        </a:rPr>
                        <a:t>产量每提高1%加5分，提高不足1%时按1%加分</a:t>
                      </a:r>
                      <a:endParaRPr lang="en-US" altLang="en-US" sz="1200" b="0">
                        <a:latin typeface="+mj-ea"/>
                        <a:ea typeface="+mj-ea"/>
                        <a:cs typeface="+mj-ea"/>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endParaRPr lang="en-US" altLang="en-US" sz="1200" b="0">
                        <a:latin typeface="+mj-ea"/>
                        <a:ea typeface="+mj-ea"/>
                        <a:cs typeface="Times New Roman" panose="02020603050405020304" charset="0"/>
                      </a:endParaRPr>
                    </a:p>
                  </a:txBody>
                  <a:tcPr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push/>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flipH="1">
            <a:off x="1619970" y="1635645"/>
            <a:ext cx="5379720" cy="863599"/>
            <a:chOff x="7055373" y="1922563"/>
            <a:chExt cx="3650524" cy="794865"/>
          </a:xfrm>
        </p:grpSpPr>
        <p:sp>
          <p:nvSpPr>
            <p:cNvPr id="29" name="圆角矩形 28"/>
            <p:cNvSpPr/>
            <p:nvPr/>
          </p:nvSpPr>
          <p:spPr>
            <a:xfrm>
              <a:off x="7055373" y="2213624"/>
              <a:ext cx="3650524" cy="503804"/>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ts val="1800"/>
                </a:lnSpc>
              </a:pP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推荐标准</a:t>
              </a:r>
              <a:endParaRPr lang="en-US" altLang="zh-CN"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圆角矩形 29"/>
            <p:cNvSpPr/>
            <p:nvPr/>
          </p:nvSpPr>
          <p:spPr>
            <a:xfrm>
              <a:off x="9282102" y="1922563"/>
              <a:ext cx="1207973"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bg1"/>
                  </a:solidFill>
                  <a:latin typeface="微软雅黑" panose="020B0503020204020204" pitchFamily="34" charset="-122"/>
                  <a:ea typeface="微软雅黑" panose="020B0503020204020204" pitchFamily="34" charset="-122"/>
                </a:rPr>
                <a:t>Part  5</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pic>
        <p:nvPicPr>
          <p:cNvPr id="25" name="Picture 5" descr="C:\Users\a\Desktop\协会LOGO2PNG(1).png"/>
          <p:cNvPicPr>
            <a:picLocks noChangeAspect="1" noChangeArrowheads="1"/>
          </p:cNvPicPr>
          <p:nvPr/>
        </p:nvPicPr>
        <p:blipFill>
          <a:blip r:embed="rId1" cstate="print"/>
          <a:srcRect/>
          <a:stretch>
            <a:fillRect/>
          </a:stretch>
        </p:blipFill>
        <p:spPr bwMode="auto">
          <a:xfrm>
            <a:off x="7164288" y="167205"/>
            <a:ext cx="432048" cy="443110"/>
          </a:xfrm>
          <a:prstGeom prst="rect">
            <a:avLst/>
          </a:prstGeom>
          <a:noFill/>
        </p:spPr>
      </p:pic>
      <p:sp>
        <p:nvSpPr>
          <p:cNvPr id="26" name="TextBox 25"/>
          <p:cNvSpPr txBox="1"/>
          <p:nvPr/>
        </p:nvSpPr>
        <p:spPr>
          <a:xfrm>
            <a:off x="7596336" y="195486"/>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1+#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nodeType="afterEffect">
                                  <p:stCondLst>
                                    <p:cond delay="0"/>
                                  </p:stCondLst>
                                  <p:childTnLst>
                                    <p:animEffect transition="out" filter="fade">
                                      <p:cBhvr>
                                        <p:cTn id="11" dur="500" tmFilter="0, 0; .2, .5; .8, .5; 1, 0"/>
                                        <p:tgtEl>
                                          <p:spTgt spid="28"/>
                                        </p:tgtEl>
                                      </p:cBhvr>
                                    </p:animEffect>
                                    <p:animScale>
                                      <p:cBhvr>
                                        <p:cTn id="12" dur="250" autoRev="1" fill="hold"/>
                                        <p:tgtEl>
                                          <p:spTgt spid="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8"/>
          <p:cNvSpPr txBox="1"/>
          <p:nvPr/>
        </p:nvSpPr>
        <p:spPr>
          <a:xfrm>
            <a:off x="827584" y="307137"/>
            <a:ext cx="4248472"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5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推荐标准</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3" name="内容占位符 2"/>
          <p:cNvSpPr txBox="1"/>
          <p:nvPr/>
        </p:nvSpPr>
        <p:spPr>
          <a:xfrm>
            <a:off x="467360" y="628015"/>
            <a:ext cx="8229600" cy="3946525"/>
          </a:xfrm>
          <a:prstGeom prst="rect">
            <a:avLst/>
          </a:prstGeom>
        </p:spPr>
        <p:txBody>
          <a:bodyPr>
            <a:no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40000"/>
              </a:lnSpc>
              <a:buNone/>
            </a:pPr>
            <a:r>
              <a:rPr lang="en-US" altLang="zh-CN" sz="1800" dirty="0" smtClean="0">
                <a:solidFill>
                  <a:srgbClr val="0070C0"/>
                </a:solidFill>
                <a:latin typeface="黑体" panose="02010609060101010101" pitchFamily="49" charset="-122"/>
                <a:ea typeface="黑体" panose="02010609060101010101" pitchFamily="49" charset="-122"/>
              </a:rPr>
              <a:t>  </a:t>
            </a:r>
            <a:r>
              <a:rPr lang="en-US" altLang="zh-CN" sz="2000" b="1" dirty="0" smtClean="0">
                <a:solidFill>
                  <a:srgbClr val="0070C0"/>
                </a:solidFill>
                <a:latin typeface="黑体" panose="02010609060101010101" pitchFamily="49" charset="-122"/>
                <a:ea typeface="黑体" panose="02010609060101010101" pitchFamily="49" charset="-122"/>
              </a:rPr>
              <a:t> </a:t>
            </a:r>
            <a:r>
              <a:rPr lang="zh-CN" altLang="en-US" sz="2000" b="1" dirty="0" smtClean="0">
                <a:solidFill>
                  <a:srgbClr val="0070C0"/>
                </a:solidFill>
                <a:latin typeface="黑体" panose="02010609060101010101" pitchFamily="49" charset="-122"/>
                <a:ea typeface="黑体" panose="02010609060101010101" pitchFamily="49" charset="-122"/>
              </a:rPr>
              <a:t>一、国家优质工程</a:t>
            </a:r>
            <a:endParaRPr lang="zh-CN" altLang="en-US" sz="1800" dirty="0" smtClean="0">
              <a:solidFill>
                <a:srgbClr val="0070C0"/>
              </a:solidFill>
              <a:latin typeface="黑体" panose="02010609060101010101" pitchFamily="49" charset="-122"/>
              <a:ea typeface="黑体" panose="02010609060101010101" pitchFamily="49" charset="-122"/>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rPr>
              <a:t>1.</a:t>
            </a:r>
            <a:r>
              <a:rPr lang="zh-CN" altLang="en-US" sz="1800" dirty="0">
                <a:solidFill>
                  <a:srgbClr val="0070C0"/>
                </a:solidFill>
                <a:latin typeface="黑体" panose="02010609060101010101" pitchFamily="49" charset="-122"/>
                <a:ea typeface="黑体" panose="02010609060101010101" pitchFamily="49" charset="-122"/>
              </a:rPr>
              <a:t>初审标准</a:t>
            </a:r>
            <a:r>
              <a:rPr lang="en-US" altLang="zh-CN" sz="1800" b="1" dirty="0">
                <a:solidFill>
                  <a:srgbClr val="FF0000"/>
                </a:solidFill>
                <a:latin typeface="黑体" panose="02010609060101010101" pitchFamily="49" charset="-122"/>
                <a:ea typeface="黑体" panose="02010609060101010101" pitchFamily="49" charset="-122"/>
              </a:rPr>
              <a:t>280</a:t>
            </a:r>
            <a:r>
              <a:rPr lang="zh-CN" altLang="en-US" sz="1800" b="1" dirty="0">
                <a:solidFill>
                  <a:srgbClr val="FF0000"/>
                </a:solidFill>
                <a:latin typeface="黑体" panose="02010609060101010101" pitchFamily="49" charset="-122"/>
                <a:ea typeface="黑体" panose="02010609060101010101" pitchFamily="49" charset="-122"/>
              </a:rPr>
              <a:t>分</a:t>
            </a:r>
            <a:r>
              <a:rPr lang="zh-CN" altLang="en-US" sz="1800" dirty="0">
                <a:solidFill>
                  <a:srgbClr val="FF0000"/>
                </a:solidFill>
                <a:latin typeface="黑体" panose="02010609060101010101" pitchFamily="49" charset="-122"/>
                <a:ea typeface="黑体" panose="02010609060101010101" pitchFamily="49" charset="-122"/>
              </a:rPr>
              <a:t>，</a:t>
            </a:r>
            <a:r>
              <a:rPr lang="zh-CN" altLang="en-US" sz="1800" dirty="0">
                <a:solidFill>
                  <a:srgbClr val="0070C0"/>
                </a:solidFill>
                <a:latin typeface="黑体" panose="02010609060101010101" pitchFamily="49" charset="-122"/>
                <a:ea typeface="黑体" panose="02010609060101010101" pitchFamily="49" charset="-122"/>
              </a:rPr>
              <a:t>为符合</a:t>
            </a:r>
            <a:r>
              <a:rPr lang="en-US" altLang="zh-CN" sz="1800" dirty="0">
                <a:solidFill>
                  <a:srgbClr val="0070C0"/>
                </a:solidFill>
                <a:latin typeface="黑体" panose="02010609060101010101" pitchFamily="49" charset="-122"/>
                <a:ea typeface="黑体" panose="02010609060101010101" pitchFamily="49" charset="-122"/>
              </a:rPr>
              <a:t>《</a:t>
            </a:r>
            <a:r>
              <a:rPr lang="zh-CN" altLang="en-US" sz="1800" dirty="0">
                <a:solidFill>
                  <a:srgbClr val="0070C0"/>
                </a:solidFill>
                <a:latin typeface="黑体" panose="02010609060101010101" pitchFamily="49" charset="-122"/>
                <a:ea typeface="黑体" panose="02010609060101010101" pitchFamily="49" charset="-122"/>
              </a:rPr>
              <a:t>办法</a:t>
            </a:r>
            <a:r>
              <a:rPr lang="en-US" altLang="zh-CN" sz="1800" dirty="0">
                <a:solidFill>
                  <a:srgbClr val="0070C0"/>
                </a:solidFill>
                <a:latin typeface="黑体" panose="02010609060101010101" pitchFamily="49" charset="-122"/>
                <a:ea typeface="黑体" panose="02010609060101010101" pitchFamily="49" charset="-122"/>
              </a:rPr>
              <a:t>》</a:t>
            </a:r>
            <a:r>
              <a:rPr lang="zh-CN" altLang="en-US" sz="1800" dirty="0">
                <a:solidFill>
                  <a:srgbClr val="0070C0"/>
                </a:solidFill>
                <a:latin typeface="黑体" panose="02010609060101010101" pitchFamily="49" charset="-122"/>
                <a:ea typeface="黑体" panose="02010609060101010101" pitchFamily="49" charset="-122"/>
              </a:rPr>
              <a:t>各项基本规定的得分，即</a:t>
            </a:r>
            <a:r>
              <a:rPr lang="en-US" altLang="zh-CN" sz="1800" dirty="0">
                <a:solidFill>
                  <a:srgbClr val="0070C0"/>
                </a:solidFill>
                <a:latin typeface="黑体" panose="02010609060101010101" pitchFamily="49" charset="-122"/>
                <a:ea typeface="黑体" panose="02010609060101010101" pitchFamily="49" charset="-122"/>
              </a:rPr>
              <a:t>400</a:t>
            </a:r>
            <a:r>
              <a:rPr lang="zh-CN" altLang="en-US" sz="1800" dirty="0">
                <a:solidFill>
                  <a:srgbClr val="0070C0"/>
                </a:solidFill>
                <a:latin typeface="黑体" panose="02010609060101010101" pitchFamily="49" charset="-122"/>
                <a:ea typeface="黑体" panose="02010609060101010101" pitchFamily="49" charset="-122"/>
              </a:rPr>
              <a:t>分的</a:t>
            </a:r>
            <a:r>
              <a:rPr lang="en-US" altLang="zh-CN" sz="1800" dirty="0">
                <a:solidFill>
                  <a:srgbClr val="FF0000"/>
                </a:solidFill>
                <a:latin typeface="黑体" panose="02010609060101010101" pitchFamily="49" charset="-122"/>
                <a:ea typeface="黑体" panose="02010609060101010101" pitchFamily="49" charset="-122"/>
              </a:rPr>
              <a:t>70%</a:t>
            </a:r>
            <a:r>
              <a:rPr lang="zh-CN" altLang="en-US" sz="1800" dirty="0">
                <a:solidFill>
                  <a:srgbClr val="0070C0"/>
                </a:solidFill>
                <a:latin typeface="黑体" panose="02010609060101010101" pitchFamily="49" charset="-122"/>
                <a:ea typeface="黑体" panose="02010609060101010101" pitchFamily="49" charset="-122"/>
              </a:rPr>
              <a:t>。</a:t>
            </a:r>
            <a:endParaRPr lang="zh-CN" altLang="en-US" sz="1800" dirty="0">
              <a:solidFill>
                <a:srgbClr val="0070C0"/>
              </a:solidFill>
              <a:latin typeface="黑体" panose="02010609060101010101" pitchFamily="49" charset="-122"/>
              <a:ea typeface="黑体" panose="02010609060101010101" pitchFamily="49" charset="-122"/>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sym typeface="+mn-ea"/>
              </a:rPr>
              <a:t>2.</a:t>
            </a:r>
            <a:r>
              <a:rPr lang="zh-CN" altLang="en-US" sz="1800" dirty="0">
                <a:solidFill>
                  <a:srgbClr val="0070C0"/>
                </a:solidFill>
                <a:latin typeface="黑体" panose="02010609060101010101" pitchFamily="49" charset="-122"/>
                <a:ea typeface="黑体" panose="02010609060101010101" pitchFamily="49" charset="-122"/>
                <a:sym typeface="+mn-ea"/>
              </a:rPr>
              <a:t>对于</a:t>
            </a:r>
            <a:r>
              <a:rPr lang="zh-CN" altLang="en-US" sz="1800" b="1" dirty="0">
                <a:solidFill>
                  <a:srgbClr val="FF0000"/>
                </a:solidFill>
                <a:latin typeface="黑体" panose="02010609060101010101" pitchFamily="49" charset="-122"/>
                <a:ea typeface="黑体" panose="02010609060101010101" pitchFamily="49" charset="-122"/>
                <a:sym typeface="+mn-ea"/>
              </a:rPr>
              <a:t>实体质量</a:t>
            </a:r>
            <a:r>
              <a:rPr lang="zh-CN" altLang="en-US" sz="1800" dirty="0">
                <a:solidFill>
                  <a:srgbClr val="0070C0"/>
                </a:solidFill>
                <a:latin typeface="黑体" panose="02010609060101010101" pitchFamily="49" charset="-122"/>
                <a:ea typeface="黑体" panose="02010609060101010101" pitchFamily="49" charset="-122"/>
                <a:sym typeface="+mn-ea"/>
              </a:rPr>
              <a:t>，国优奖工程的推荐标准定为</a:t>
            </a:r>
            <a:r>
              <a:rPr lang="en-US" altLang="zh-CN" sz="1800" b="1" dirty="0">
                <a:solidFill>
                  <a:srgbClr val="FF0000"/>
                </a:solidFill>
                <a:latin typeface="黑体" panose="02010609060101010101" pitchFamily="49" charset="-122"/>
                <a:ea typeface="黑体" panose="02010609060101010101" pitchFamily="49" charset="-122"/>
                <a:sym typeface="+mn-ea"/>
              </a:rPr>
              <a:t>510</a:t>
            </a:r>
            <a:r>
              <a:rPr lang="zh-CN" altLang="en-US" sz="1800" b="1" dirty="0">
                <a:solidFill>
                  <a:srgbClr val="FF0000"/>
                </a:solidFill>
                <a:latin typeface="黑体" panose="02010609060101010101" pitchFamily="49" charset="-122"/>
                <a:ea typeface="黑体" panose="02010609060101010101" pitchFamily="49" charset="-122"/>
                <a:sym typeface="+mn-ea"/>
              </a:rPr>
              <a:t>分</a:t>
            </a:r>
            <a:r>
              <a:rPr lang="zh-CN" altLang="en-US" sz="1800" dirty="0">
                <a:solidFill>
                  <a:srgbClr val="0070C0"/>
                </a:solidFill>
                <a:latin typeface="黑体" panose="02010609060101010101" pitchFamily="49" charset="-122"/>
                <a:ea typeface="黑体" panose="02010609060101010101" pitchFamily="49" charset="-122"/>
                <a:sym typeface="+mn-ea"/>
              </a:rPr>
              <a:t>（2020年是510/540分），是实体质量</a:t>
            </a:r>
            <a:r>
              <a:rPr lang="en-US" altLang="zh-CN" sz="1800" b="1" dirty="0">
                <a:solidFill>
                  <a:srgbClr val="FF0000"/>
                </a:solidFill>
                <a:latin typeface="黑体" panose="02010609060101010101" pitchFamily="49" charset="-122"/>
                <a:ea typeface="黑体" panose="02010609060101010101" pitchFamily="49" charset="-122"/>
                <a:sym typeface="+mn-ea"/>
              </a:rPr>
              <a:t>600</a:t>
            </a:r>
            <a:r>
              <a:rPr lang="zh-CN" altLang="en-US" sz="1800" b="1" dirty="0">
                <a:solidFill>
                  <a:srgbClr val="FF0000"/>
                </a:solidFill>
                <a:latin typeface="黑体" panose="02010609060101010101" pitchFamily="49" charset="-122"/>
                <a:ea typeface="黑体" panose="02010609060101010101" pitchFamily="49" charset="-122"/>
                <a:sym typeface="+mn-ea"/>
              </a:rPr>
              <a:t>分的</a:t>
            </a:r>
            <a:r>
              <a:rPr lang="en-US" altLang="zh-CN" sz="1800" b="1" dirty="0">
                <a:solidFill>
                  <a:srgbClr val="FF0000"/>
                </a:solidFill>
                <a:latin typeface="黑体" panose="02010609060101010101" pitchFamily="49" charset="-122"/>
                <a:ea typeface="黑体" panose="02010609060101010101" pitchFamily="49" charset="-122"/>
                <a:sym typeface="+mn-ea"/>
              </a:rPr>
              <a:t>85%</a:t>
            </a:r>
            <a:r>
              <a:rPr lang="zh-CN" altLang="en-US" sz="1800" dirty="0">
                <a:solidFill>
                  <a:srgbClr val="0070C0"/>
                </a:solidFill>
                <a:latin typeface="黑体" panose="02010609060101010101" pitchFamily="49" charset="-122"/>
                <a:ea typeface="黑体" panose="02010609060101010101" pitchFamily="49" charset="-122"/>
                <a:sym typeface="+mn-ea"/>
              </a:rPr>
              <a:t>，是高于综合评价入围标准的（其他五项均为</a:t>
            </a:r>
            <a:r>
              <a:rPr lang="en-US" altLang="zh-CN" sz="1800" dirty="0">
                <a:solidFill>
                  <a:srgbClr val="0070C0"/>
                </a:solidFill>
                <a:latin typeface="黑体" panose="02010609060101010101" pitchFamily="49" charset="-122"/>
                <a:ea typeface="黑体" panose="02010609060101010101" pitchFamily="49" charset="-122"/>
                <a:sym typeface="+mn-ea"/>
              </a:rPr>
              <a:t>70%</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280</a:t>
            </a:r>
            <a:r>
              <a:rPr lang="zh-CN" altLang="en-US" sz="1800" dirty="0">
                <a:solidFill>
                  <a:srgbClr val="0070C0"/>
                </a:solidFill>
                <a:latin typeface="黑体" panose="02010609060101010101" pitchFamily="49" charset="-122"/>
                <a:ea typeface="黑体" panose="02010609060101010101" pitchFamily="49" charset="-122"/>
                <a:sym typeface="+mn-ea"/>
              </a:rPr>
              <a:t>分），综合评价为</a:t>
            </a:r>
            <a:r>
              <a:rPr lang="en-US" altLang="zh-CN" sz="1800" dirty="0">
                <a:solidFill>
                  <a:srgbClr val="0070C0"/>
                </a:solidFill>
                <a:latin typeface="黑体" panose="02010609060101010101" pitchFamily="49" charset="-122"/>
                <a:ea typeface="黑体" panose="02010609060101010101" pitchFamily="49" charset="-122"/>
                <a:sym typeface="+mn-ea"/>
              </a:rPr>
              <a:t>80%</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800</a:t>
            </a:r>
            <a:r>
              <a:rPr lang="zh-CN" altLang="en-US" sz="1800" dirty="0">
                <a:solidFill>
                  <a:srgbClr val="0070C0"/>
                </a:solidFill>
                <a:latin typeface="黑体" panose="02010609060101010101" pitchFamily="49" charset="-122"/>
                <a:ea typeface="黑体" panose="02010609060101010101" pitchFamily="49" charset="-122"/>
                <a:sym typeface="+mn-ea"/>
              </a:rPr>
              <a:t>分）），从而</a:t>
            </a:r>
            <a:r>
              <a:rPr lang="zh-CN" altLang="en-US" sz="1800" b="1" dirty="0">
                <a:solidFill>
                  <a:srgbClr val="FF0000"/>
                </a:solidFill>
                <a:latin typeface="黑体" panose="02010609060101010101" pitchFamily="49" charset="-122"/>
                <a:ea typeface="黑体" panose="02010609060101010101" pitchFamily="49" charset="-122"/>
                <a:sym typeface="+mn-ea"/>
              </a:rPr>
              <a:t>体现对工程实体质量的重要性</a:t>
            </a:r>
            <a:r>
              <a:rPr lang="zh-CN" altLang="en-US" sz="1800" dirty="0">
                <a:solidFill>
                  <a:srgbClr val="0070C0"/>
                </a:solidFill>
                <a:latin typeface="黑体" panose="02010609060101010101" pitchFamily="49" charset="-122"/>
                <a:ea typeface="黑体" panose="02010609060101010101" pitchFamily="49" charset="-122"/>
                <a:sym typeface="+mn-ea"/>
              </a:rPr>
              <a:t>及评价的重视程度。</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rPr>
              <a:t>3.</a:t>
            </a:r>
            <a:r>
              <a:rPr lang="zh-CN" altLang="en-US" sz="1800" dirty="0">
                <a:solidFill>
                  <a:srgbClr val="0070C0"/>
                </a:solidFill>
                <a:latin typeface="黑体" panose="02010609060101010101" pitchFamily="49" charset="-122"/>
                <a:ea typeface="黑体" panose="02010609060101010101" pitchFamily="49" charset="-122"/>
              </a:rPr>
              <a:t>根据去年试行的情况看，总分</a:t>
            </a:r>
            <a:r>
              <a:rPr lang="en-US" altLang="zh-CN" sz="1800" dirty="0">
                <a:solidFill>
                  <a:srgbClr val="0070C0"/>
                </a:solidFill>
                <a:latin typeface="黑体" panose="02010609060101010101" pitchFamily="49" charset="-122"/>
                <a:ea typeface="黑体" panose="02010609060101010101" pitchFamily="49" charset="-122"/>
              </a:rPr>
              <a:t>800</a:t>
            </a:r>
            <a:r>
              <a:rPr lang="zh-CN" altLang="en-US" sz="1800" dirty="0">
                <a:solidFill>
                  <a:srgbClr val="0070C0"/>
                </a:solidFill>
                <a:latin typeface="黑体" panose="02010609060101010101" pitchFamily="49" charset="-122"/>
                <a:ea typeface="黑体" panose="02010609060101010101" pitchFamily="49" charset="-122"/>
              </a:rPr>
              <a:t>分起步比较适宜。去年是从</a:t>
            </a:r>
            <a:r>
              <a:rPr lang="en-US" altLang="zh-CN" sz="1800" dirty="0">
                <a:solidFill>
                  <a:srgbClr val="0070C0"/>
                </a:solidFill>
                <a:latin typeface="黑体" panose="02010609060101010101" pitchFamily="49" charset="-122"/>
                <a:ea typeface="黑体" panose="02010609060101010101" pitchFamily="49" charset="-122"/>
              </a:rPr>
              <a:t>850</a:t>
            </a:r>
            <a:r>
              <a:rPr lang="zh-CN" altLang="en-US" sz="1800" dirty="0">
                <a:solidFill>
                  <a:srgbClr val="0070C0"/>
                </a:solidFill>
                <a:latin typeface="黑体" panose="02010609060101010101" pitchFamily="49" charset="-122"/>
                <a:ea typeface="黑体" panose="02010609060101010101" pitchFamily="49" charset="-122"/>
              </a:rPr>
              <a:t>分起步，对于一般的国优奖工程有点高，总体得分拉不开，不能客观地反映申报工程的整体品质水平。</a:t>
            </a:r>
            <a:r>
              <a:rPr lang="zh-CN" altLang="en-US" sz="1800" b="1" dirty="0">
                <a:solidFill>
                  <a:srgbClr val="FF0000"/>
                </a:solidFill>
                <a:latin typeface="黑体" panose="02010609060101010101" pitchFamily="49" charset="-122"/>
                <a:ea typeface="黑体" panose="02010609060101010101" pitchFamily="49" charset="-122"/>
              </a:rPr>
              <a:t>国优奖工程</a:t>
            </a:r>
            <a:r>
              <a:rPr lang="en-US" altLang="zh-CN" sz="1800" b="1" dirty="0">
                <a:solidFill>
                  <a:srgbClr val="FF0000"/>
                </a:solidFill>
                <a:latin typeface="黑体" panose="02010609060101010101" pitchFamily="49" charset="-122"/>
                <a:ea typeface="黑体" panose="02010609060101010101" pitchFamily="49" charset="-122"/>
              </a:rPr>
              <a:t>800</a:t>
            </a:r>
            <a:r>
              <a:rPr lang="zh-CN" altLang="en-US" sz="1800" b="1" dirty="0">
                <a:solidFill>
                  <a:srgbClr val="FF0000"/>
                </a:solidFill>
                <a:latin typeface="黑体" panose="02010609060101010101" pitchFamily="49" charset="-122"/>
                <a:ea typeface="黑体" panose="02010609060101010101" pitchFamily="49" charset="-122"/>
              </a:rPr>
              <a:t>分入围</a:t>
            </a:r>
            <a:r>
              <a:rPr lang="zh-CN" altLang="en-US" sz="1800" b="1" dirty="0">
                <a:solidFill>
                  <a:srgbClr val="0070C0"/>
                </a:solidFill>
                <a:latin typeface="黑体" panose="02010609060101010101" pitchFamily="49" charset="-122"/>
                <a:ea typeface="黑体" panose="02010609060101010101" pitchFamily="49" charset="-122"/>
              </a:rPr>
              <a:t>，</a:t>
            </a:r>
            <a:r>
              <a:rPr lang="zh-CN" altLang="en-US" sz="1800" b="1" dirty="0">
                <a:solidFill>
                  <a:srgbClr val="FF0000"/>
                </a:solidFill>
                <a:latin typeface="黑体" panose="02010609060101010101" pitchFamily="49" charset="-122"/>
                <a:ea typeface="黑体" panose="02010609060101010101" pitchFamily="49" charset="-122"/>
              </a:rPr>
              <a:t>金奖工程</a:t>
            </a:r>
            <a:r>
              <a:rPr lang="en-US" altLang="zh-CN" sz="1800" b="1" dirty="0">
                <a:solidFill>
                  <a:srgbClr val="FF0000"/>
                </a:solidFill>
                <a:latin typeface="黑体" panose="02010609060101010101" pitchFamily="49" charset="-122"/>
                <a:ea typeface="黑体" panose="02010609060101010101" pitchFamily="49" charset="-122"/>
              </a:rPr>
              <a:t>950</a:t>
            </a:r>
            <a:r>
              <a:rPr lang="zh-CN" altLang="en-US" sz="1800" b="1" dirty="0">
                <a:solidFill>
                  <a:srgbClr val="FF0000"/>
                </a:solidFill>
                <a:latin typeface="黑体" panose="02010609060101010101" pitchFamily="49" charset="-122"/>
                <a:ea typeface="黑体" panose="02010609060101010101" pitchFamily="49" charset="-122"/>
              </a:rPr>
              <a:t>分入围</a:t>
            </a:r>
            <a:r>
              <a:rPr lang="zh-CN" altLang="en-US" sz="1800" dirty="0">
                <a:solidFill>
                  <a:srgbClr val="0070C0"/>
                </a:solidFill>
                <a:latin typeface="黑体" panose="02010609060101010101" pitchFamily="49" charset="-122"/>
                <a:ea typeface="黑体" panose="02010609060101010101" pitchFamily="49" charset="-122"/>
              </a:rPr>
              <a:t>，之间有</a:t>
            </a:r>
            <a:r>
              <a:rPr lang="en-US" altLang="zh-CN" sz="1800" dirty="0">
                <a:solidFill>
                  <a:srgbClr val="0070C0"/>
                </a:solidFill>
                <a:latin typeface="黑体" panose="02010609060101010101" pitchFamily="49" charset="-122"/>
                <a:ea typeface="黑体" panose="02010609060101010101" pitchFamily="49" charset="-122"/>
              </a:rPr>
              <a:t>150</a:t>
            </a:r>
            <a:r>
              <a:rPr lang="zh-CN" altLang="en-US" sz="1800" dirty="0">
                <a:solidFill>
                  <a:srgbClr val="0070C0"/>
                </a:solidFill>
                <a:latin typeface="黑体" panose="02010609060101010101" pitchFamily="49" charset="-122"/>
                <a:ea typeface="黑体" panose="02010609060101010101" pitchFamily="49" charset="-122"/>
              </a:rPr>
              <a:t>的浮动空间，基本可以将工程品质的差异，特别是区域之间的差异反映出来。也利于复查组实事求是地对申报工程做出客观地评价。</a:t>
            </a:r>
            <a:endParaRPr lang="zh-CN" altLang="en-US" sz="1800" dirty="0">
              <a:solidFill>
                <a:srgbClr val="0070C0"/>
              </a:solidFill>
              <a:latin typeface="黑体" panose="02010609060101010101" pitchFamily="49" charset="-122"/>
              <a:ea typeface="黑体" panose="02010609060101010101" pitchFamily="49" charset="-122"/>
            </a:endParaRPr>
          </a:p>
          <a:p>
            <a:pPr marL="0" indent="0" algn="just">
              <a:lnSpc>
                <a:spcPct val="140000"/>
              </a:lnSpc>
              <a:buNone/>
            </a:pPr>
            <a:endParaRPr lang="zh-CN" altLang="en-US" sz="1800" dirty="0">
              <a:solidFill>
                <a:srgbClr val="0070C0"/>
              </a:solidFill>
              <a:latin typeface="黑体" panose="02010609060101010101" pitchFamily="49" charset="-122"/>
              <a:ea typeface="黑体" panose="02010609060101010101" pitchFamily="49" charset="-122"/>
            </a:endParaRPr>
          </a:p>
        </p:txBody>
      </p:sp>
    </p:spTree>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8"/>
          <p:cNvSpPr txBox="1"/>
          <p:nvPr/>
        </p:nvSpPr>
        <p:spPr>
          <a:xfrm>
            <a:off x="827584" y="267767"/>
            <a:ext cx="4248472"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5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推荐标准</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3" name="内容占位符 2"/>
          <p:cNvSpPr txBox="1"/>
          <p:nvPr/>
        </p:nvSpPr>
        <p:spPr>
          <a:xfrm>
            <a:off x="467147" y="699537"/>
            <a:ext cx="8229600" cy="3600400"/>
          </a:xfrm>
          <a:prstGeom prst="rect">
            <a:avLst/>
          </a:prstGeom>
        </p:spPr>
        <p:txBody>
          <a:bodyPr>
            <a:no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Font typeface="Arial" panose="020B0604020202020204" pitchFamily="34" charset="0"/>
              <a:buNone/>
            </a:pPr>
            <a:r>
              <a:rPr lang="en-US" altLang="zh-CN" sz="1800" b="1" dirty="0">
                <a:solidFill>
                  <a:srgbClr val="0070C0"/>
                </a:solidFill>
                <a:latin typeface="黑体" panose="02010609060101010101" pitchFamily="49" charset="-122"/>
                <a:ea typeface="黑体" panose="02010609060101010101" pitchFamily="49" charset="-122"/>
                <a:sym typeface="+mn-ea"/>
              </a:rPr>
              <a:t>   </a:t>
            </a:r>
            <a:r>
              <a:rPr lang="zh-CN" altLang="en-US" sz="2000" b="1" dirty="0">
                <a:solidFill>
                  <a:srgbClr val="0070C0"/>
                </a:solidFill>
                <a:latin typeface="黑体" panose="02010609060101010101" pitchFamily="49" charset="-122"/>
                <a:ea typeface="黑体" panose="02010609060101010101" pitchFamily="49" charset="-122"/>
                <a:sym typeface="+mn-ea"/>
              </a:rPr>
              <a:t>二、国家优质工程金奖</a:t>
            </a:r>
            <a:endParaRPr lang="zh-CN" altLang="en-US" sz="1800" b="1" dirty="0">
              <a:solidFill>
                <a:srgbClr val="0070C0"/>
              </a:solidFill>
              <a:latin typeface="黑体" panose="02010609060101010101" pitchFamily="49" charset="-122"/>
              <a:ea typeface="黑体" panose="02010609060101010101" pitchFamily="49" charset="-122"/>
              <a:sym typeface="+mn-ea"/>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sym typeface="+mn-ea"/>
              </a:rPr>
              <a:t>1.</a:t>
            </a:r>
            <a:r>
              <a:rPr lang="zh-CN" altLang="en-US" sz="1800" dirty="0">
                <a:solidFill>
                  <a:srgbClr val="0070C0"/>
                </a:solidFill>
                <a:latin typeface="黑体" panose="02010609060101010101" pitchFamily="49" charset="-122"/>
                <a:ea typeface="黑体" panose="02010609060101010101" pitchFamily="49" charset="-122"/>
                <a:sym typeface="+mn-ea"/>
              </a:rPr>
              <a:t>初审标准</a:t>
            </a:r>
            <a:r>
              <a:rPr lang="en-US" altLang="zh-CN" sz="1800" dirty="0">
                <a:solidFill>
                  <a:srgbClr val="FF0000"/>
                </a:solidFill>
                <a:latin typeface="黑体" panose="02010609060101010101" pitchFamily="49" charset="-122"/>
                <a:ea typeface="黑体" panose="02010609060101010101" pitchFamily="49" charset="-122"/>
                <a:sym typeface="+mn-ea"/>
              </a:rPr>
              <a:t>340</a:t>
            </a:r>
            <a:r>
              <a:rPr lang="zh-CN" altLang="en-US" sz="1800" dirty="0">
                <a:solidFill>
                  <a:srgbClr val="FF0000"/>
                </a:solidFill>
                <a:latin typeface="黑体" panose="02010609060101010101" pitchFamily="49" charset="-122"/>
                <a:ea typeface="黑体" panose="02010609060101010101" pitchFamily="49" charset="-122"/>
                <a:sym typeface="+mn-ea"/>
              </a:rPr>
              <a:t>分，</a:t>
            </a:r>
            <a:r>
              <a:rPr lang="zh-CN" altLang="en-US" sz="1800" dirty="0">
                <a:solidFill>
                  <a:srgbClr val="0070C0"/>
                </a:solidFill>
                <a:latin typeface="黑体" panose="02010609060101010101" pitchFamily="49" charset="-122"/>
                <a:ea typeface="黑体" panose="02010609060101010101" pitchFamily="49" charset="-122"/>
                <a:sym typeface="+mn-ea"/>
              </a:rPr>
              <a:t>即</a:t>
            </a:r>
            <a:r>
              <a:rPr lang="en-US" altLang="zh-CN" sz="1800" dirty="0">
                <a:solidFill>
                  <a:srgbClr val="0070C0"/>
                </a:solidFill>
                <a:latin typeface="黑体" panose="02010609060101010101" pitchFamily="49" charset="-122"/>
                <a:ea typeface="黑体" panose="02010609060101010101" pitchFamily="49" charset="-122"/>
                <a:sym typeface="+mn-ea"/>
              </a:rPr>
              <a:t>400</a:t>
            </a:r>
            <a:r>
              <a:rPr lang="zh-CN" altLang="en-US" sz="1800" dirty="0">
                <a:solidFill>
                  <a:srgbClr val="0070C0"/>
                </a:solidFill>
                <a:latin typeface="黑体" panose="02010609060101010101" pitchFamily="49" charset="-122"/>
                <a:ea typeface="黑体" panose="02010609060101010101" pitchFamily="49" charset="-122"/>
                <a:sym typeface="+mn-ea"/>
              </a:rPr>
              <a:t>分的</a:t>
            </a:r>
            <a:r>
              <a:rPr lang="en-US" altLang="zh-CN" sz="1800" dirty="0">
                <a:solidFill>
                  <a:srgbClr val="FF0000"/>
                </a:solidFill>
                <a:latin typeface="黑体" panose="02010609060101010101" pitchFamily="49" charset="-122"/>
                <a:ea typeface="黑体" panose="02010609060101010101" pitchFamily="49" charset="-122"/>
                <a:sym typeface="+mn-ea"/>
              </a:rPr>
              <a:t>85%</a:t>
            </a:r>
            <a:r>
              <a:rPr lang="zh-CN" altLang="en-US" sz="1800" dirty="0">
                <a:solidFill>
                  <a:srgbClr val="0070C0"/>
                </a:solidFill>
                <a:latin typeface="黑体" panose="02010609060101010101" pitchFamily="49" charset="-122"/>
                <a:ea typeface="黑体" panose="02010609060101010101" pitchFamily="49" charset="-122"/>
                <a:sym typeface="+mn-ea"/>
              </a:rPr>
              <a:t>。</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sym typeface="+mn-ea"/>
              </a:rPr>
              <a:t>2.</a:t>
            </a:r>
            <a:r>
              <a:rPr lang="zh-CN" altLang="en-US" sz="1800" b="1" dirty="0">
                <a:solidFill>
                  <a:srgbClr val="FF0000"/>
                </a:solidFill>
                <a:latin typeface="黑体" panose="02010609060101010101" pitchFamily="49" charset="-122"/>
                <a:ea typeface="黑体" panose="02010609060101010101" pitchFamily="49" charset="-122"/>
                <a:sym typeface="+mn-ea"/>
              </a:rPr>
              <a:t>实体质量</a:t>
            </a:r>
            <a:r>
              <a:rPr lang="zh-CN" altLang="en-US" sz="1800" dirty="0">
                <a:solidFill>
                  <a:srgbClr val="0070C0"/>
                </a:solidFill>
                <a:latin typeface="黑体" panose="02010609060101010101" pitchFamily="49" charset="-122"/>
                <a:ea typeface="黑体" panose="02010609060101010101" pitchFamily="49" charset="-122"/>
                <a:sym typeface="+mn-ea"/>
              </a:rPr>
              <a:t>评价总分应不低于 </a:t>
            </a:r>
            <a:r>
              <a:rPr lang="zh-CN" altLang="en-US" sz="1800" b="1" dirty="0">
                <a:solidFill>
                  <a:srgbClr val="FF0000"/>
                </a:solidFill>
                <a:latin typeface="黑体" panose="02010609060101010101" pitchFamily="49" charset="-122"/>
                <a:ea typeface="黑体" panose="02010609060101010101" pitchFamily="49" charset="-122"/>
                <a:sym typeface="+mn-ea"/>
              </a:rPr>
              <a:t>570 分</a:t>
            </a:r>
            <a:r>
              <a:rPr lang="zh-CN" altLang="en-US" sz="1800" dirty="0">
                <a:solidFill>
                  <a:srgbClr val="0070C0"/>
                </a:solidFill>
                <a:latin typeface="黑体" panose="02010609060101010101" pitchFamily="49" charset="-122"/>
                <a:ea typeface="黑体" panose="02010609060101010101" pitchFamily="49" charset="-122"/>
                <a:sym typeface="+mn-ea"/>
              </a:rPr>
              <a:t>（</a:t>
            </a:r>
            <a:r>
              <a:rPr lang="en-US" altLang="zh-CN" sz="1800" dirty="0">
                <a:solidFill>
                  <a:srgbClr val="0070C0"/>
                </a:solidFill>
                <a:latin typeface="黑体" panose="02010609060101010101" pitchFamily="49" charset="-122"/>
                <a:ea typeface="黑体" panose="02010609060101010101" pitchFamily="49" charset="-122"/>
                <a:sym typeface="+mn-ea"/>
              </a:rPr>
              <a:t>2020</a:t>
            </a:r>
            <a:r>
              <a:rPr lang="zh-CN" altLang="en-US" sz="1800" dirty="0">
                <a:solidFill>
                  <a:srgbClr val="0070C0"/>
                </a:solidFill>
                <a:latin typeface="黑体" panose="02010609060101010101" pitchFamily="49" charset="-122"/>
                <a:ea typeface="黑体" panose="02010609060101010101" pitchFamily="49" charset="-122"/>
                <a:sym typeface="+mn-ea"/>
              </a:rPr>
              <a:t>年是</a:t>
            </a:r>
            <a:r>
              <a:rPr lang="en-US" altLang="zh-CN" sz="1800" dirty="0">
                <a:solidFill>
                  <a:srgbClr val="0070C0"/>
                </a:solidFill>
                <a:latin typeface="黑体" panose="02010609060101010101" pitchFamily="49" charset="-122"/>
                <a:ea typeface="黑体" panose="02010609060101010101" pitchFamily="49" charset="-122"/>
                <a:sym typeface="+mn-ea"/>
              </a:rPr>
              <a:t>570/590</a:t>
            </a:r>
            <a:r>
              <a:rPr lang="zh-CN" altLang="en-US" sz="1800" dirty="0">
                <a:solidFill>
                  <a:srgbClr val="0070C0"/>
                </a:solidFill>
                <a:latin typeface="黑体" panose="02010609060101010101" pitchFamily="49" charset="-122"/>
                <a:ea typeface="黑体" panose="02010609060101010101" pitchFamily="49" charset="-122"/>
                <a:sym typeface="+mn-ea"/>
              </a:rPr>
              <a:t>分），即实体质量标准分值</a:t>
            </a:r>
            <a:r>
              <a:rPr lang="en-US" altLang="zh-CN" sz="1800" b="1" dirty="0">
                <a:solidFill>
                  <a:srgbClr val="FF0000"/>
                </a:solidFill>
                <a:latin typeface="黑体" panose="02010609060101010101" pitchFamily="49" charset="-122"/>
                <a:ea typeface="黑体" panose="02010609060101010101" pitchFamily="49" charset="-122"/>
                <a:sym typeface="+mn-ea"/>
              </a:rPr>
              <a:t>600</a:t>
            </a:r>
            <a:r>
              <a:rPr lang="zh-CN" altLang="en-US" sz="1800" b="1" dirty="0">
                <a:solidFill>
                  <a:srgbClr val="FF0000"/>
                </a:solidFill>
                <a:latin typeface="黑体" panose="02010609060101010101" pitchFamily="49" charset="-122"/>
                <a:ea typeface="黑体" panose="02010609060101010101" pitchFamily="49" charset="-122"/>
                <a:sym typeface="+mn-ea"/>
              </a:rPr>
              <a:t>分的</a:t>
            </a:r>
            <a:r>
              <a:rPr lang="en-US" altLang="zh-CN" sz="1800" b="1" dirty="0">
                <a:solidFill>
                  <a:srgbClr val="FF0000"/>
                </a:solidFill>
                <a:latin typeface="黑体" panose="02010609060101010101" pitchFamily="49" charset="-122"/>
                <a:ea typeface="黑体" panose="02010609060101010101" pitchFamily="49" charset="-122"/>
                <a:sym typeface="+mn-ea"/>
              </a:rPr>
              <a:t>95%</a:t>
            </a:r>
            <a:r>
              <a:rPr lang="zh-CN" altLang="en-US" sz="1800" dirty="0">
                <a:solidFill>
                  <a:srgbClr val="0070C0"/>
                </a:solidFill>
                <a:latin typeface="黑体" panose="02010609060101010101" pitchFamily="49" charset="-122"/>
                <a:ea typeface="黑体" panose="02010609060101010101" pitchFamily="49" charset="-122"/>
                <a:sym typeface="+mn-ea"/>
              </a:rPr>
              <a:t>。</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sym typeface="+mn-ea"/>
              </a:rPr>
              <a:t>3.</a:t>
            </a:r>
            <a:r>
              <a:rPr lang="zh-CN" altLang="en-US" sz="1800" dirty="0">
                <a:solidFill>
                  <a:srgbClr val="0070C0"/>
                </a:solidFill>
                <a:latin typeface="黑体" panose="02010609060101010101" pitchFamily="49" charset="-122"/>
                <a:ea typeface="黑体" panose="02010609060101010101" pitchFamily="49" charset="-122"/>
                <a:sym typeface="+mn-ea"/>
              </a:rPr>
              <a:t>国家优质工程金奖是</a:t>
            </a:r>
            <a:r>
              <a:rPr lang="zh-CN" altLang="en-US" sz="1800" b="1" dirty="0">
                <a:solidFill>
                  <a:srgbClr val="FF0000"/>
                </a:solidFill>
                <a:latin typeface="黑体" panose="02010609060101010101" pitchFamily="49" charset="-122"/>
                <a:ea typeface="黑体" panose="02010609060101010101" pitchFamily="49" charset="-122"/>
                <a:sym typeface="+mn-ea"/>
              </a:rPr>
              <a:t>高品质建设工程的典范</a:t>
            </a:r>
            <a:r>
              <a:rPr lang="zh-CN" altLang="en-US" sz="1800" dirty="0">
                <a:solidFill>
                  <a:srgbClr val="0070C0"/>
                </a:solidFill>
                <a:latin typeface="黑体" panose="02010609060101010101" pitchFamily="49" charset="-122"/>
                <a:ea typeface="黑体" panose="02010609060101010101" pitchFamily="49" charset="-122"/>
                <a:sym typeface="+mn-ea"/>
              </a:rPr>
              <a:t>，在工程设计、科技进步、绿色建造、实体质量及综合效益、工程管理、运营管理等各方面均应体现当时的最高水平，故将综合评价得分设定为不得低于</a:t>
            </a:r>
            <a:r>
              <a:rPr lang="zh-CN" altLang="en-US" sz="1800" b="1" dirty="0">
                <a:solidFill>
                  <a:srgbClr val="FF0000"/>
                </a:solidFill>
                <a:latin typeface="黑体" panose="02010609060101010101" pitchFamily="49" charset="-122"/>
                <a:ea typeface="黑体" panose="02010609060101010101" pitchFamily="49" charset="-122"/>
                <a:sym typeface="+mn-ea"/>
              </a:rPr>
              <a:t>950分</a:t>
            </a:r>
            <a:r>
              <a:rPr lang="zh-CN" altLang="en-US" sz="1800" dirty="0">
                <a:solidFill>
                  <a:srgbClr val="0070C0"/>
                </a:solidFill>
                <a:latin typeface="黑体" panose="02010609060101010101" pitchFamily="49" charset="-122"/>
                <a:ea typeface="黑体" panose="02010609060101010101" pitchFamily="49" charset="-122"/>
                <a:sym typeface="+mn-ea"/>
              </a:rPr>
              <a:t>。</a:t>
            </a:r>
            <a:endParaRPr lang="zh-CN" altLang="en-US" sz="1800" dirty="0">
              <a:solidFill>
                <a:srgbClr val="0070C0"/>
              </a:solidFill>
              <a:latin typeface="黑体" panose="02010609060101010101" pitchFamily="49" charset="-122"/>
              <a:ea typeface="黑体" panose="02010609060101010101" pitchFamily="49" charset="-122"/>
              <a:sym typeface="+mn-ea"/>
            </a:endParaRPr>
          </a:p>
          <a:p>
            <a:pPr marL="360045" indent="457200" algn="just" fontAlgn="auto">
              <a:lnSpc>
                <a:spcPts val="2600"/>
              </a:lnSpc>
              <a:spcBef>
                <a:spcPts val="0"/>
              </a:spcBef>
              <a:buNone/>
            </a:pPr>
            <a:r>
              <a:rPr lang="en-US" altLang="zh-CN" sz="1800" dirty="0">
                <a:solidFill>
                  <a:srgbClr val="0070C0"/>
                </a:solidFill>
                <a:latin typeface="黑体" panose="02010609060101010101" pitchFamily="49" charset="-122"/>
                <a:ea typeface="黑体" panose="02010609060101010101" pitchFamily="49" charset="-122"/>
                <a:sym typeface="+mn-ea"/>
              </a:rPr>
              <a:t>4.</a:t>
            </a:r>
            <a:r>
              <a:rPr lang="zh-CN" altLang="en-US" sz="1800" dirty="0">
                <a:solidFill>
                  <a:srgbClr val="0070C0"/>
                </a:solidFill>
                <a:latin typeface="黑体" panose="02010609060101010101" pitchFamily="49" charset="-122"/>
                <a:ea typeface="黑体" panose="02010609060101010101" pitchFamily="49" charset="-122"/>
                <a:sym typeface="+mn-ea"/>
              </a:rPr>
              <a:t>复查组应将</a:t>
            </a:r>
            <a:r>
              <a:rPr lang="zh-CN" altLang="en-US" sz="1800" b="1" dirty="0">
                <a:solidFill>
                  <a:srgbClr val="FF0000"/>
                </a:solidFill>
                <a:latin typeface="黑体" panose="02010609060101010101" pitchFamily="49" charset="-122"/>
                <a:ea typeface="黑体" panose="02010609060101010101" pitchFamily="49" charset="-122"/>
                <a:sym typeface="+mn-ea"/>
              </a:rPr>
              <a:t>同时满足综合得分</a:t>
            </a:r>
            <a:r>
              <a:rPr lang="en-US" altLang="zh-CN" sz="1800" b="1" dirty="0">
                <a:solidFill>
                  <a:srgbClr val="FF0000"/>
                </a:solidFill>
                <a:latin typeface="黑体" panose="02010609060101010101" pitchFamily="49" charset="-122"/>
                <a:ea typeface="黑体" panose="02010609060101010101" pitchFamily="49" charset="-122"/>
                <a:sym typeface="+mn-ea"/>
              </a:rPr>
              <a:t>950</a:t>
            </a:r>
            <a:r>
              <a:rPr lang="zh-CN" altLang="en-US" sz="1800" b="1" dirty="0">
                <a:solidFill>
                  <a:srgbClr val="FF0000"/>
                </a:solidFill>
                <a:latin typeface="黑体" panose="02010609060101010101" pitchFamily="49" charset="-122"/>
                <a:ea typeface="黑体" panose="02010609060101010101" pitchFamily="49" charset="-122"/>
                <a:sym typeface="+mn-ea"/>
              </a:rPr>
              <a:t>分以上</a:t>
            </a:r>
            <a:r>
              <a:rPr lang="zh-CN" altLang="en-US" sz="1800" dirty="0">
                <a:solidFill>
                  <a:srgbClr val="0070C0"/>
                </a:solidFill>
                <a:latin typeface="黑体" panose="02010609060101010101" pitchFamily="49" charset="-122"/>
                <a:ea typeface="黑体" panose="02010609060101010101" pitchFamily="49" charset="-122"/>
                <a:sym typeface="+mn-ea"/>
              </a:rPr>
              <a:t>和</a:t>
            </a:r>
            <a:r>
              <a:rPr lang="zh-CN" altLang="en-US" sz="1800" b="1" dirty="0">
                <a:solidFill>
                  <a:srgbClr val="FF0000"/>
                </a:solidFill>
                <a:latin typeface="黑体" panose="02010609060101010101" pitchFamily="49" charset="-122"/>
                <a:ea typeface="黑体" panose="02010609060101010101" pitchFamily="49" charset="-122"/>
                <a:sym typeface="+mn-ea"/>
              </a:rPr>
              <a:t>实体质量得分</a:t>
            </a:r>
            <a:r>
              <a:rPr lang="en-US" altLang="zh-CN" sz="1800" b="1" dirty="0">
                <a:solidFill>
                  <a:srgbClr val="FF0000"/>
                </a:solidFill>
                <a:latin typeface="黑体" panose="02010609060101010101" pitchFamily="49" charset="-122"/>
                <a:ea typeface="黑体" panose="02010609060101010101" pitchFamily="49" charset="-122"/>
                <a:sym typeface="+mn-ea"/>
              </a:rPr>
              <a:t>570</a:t>
            </a:r>
            <a:r>
              <a:rPr lang="zh-CN" altLang="en-US" sz="1800" b="1" dirty="0">
                <a:solidFill>
                  <a:srgbClr val="FF0000"/>
                </a:solidFill>
                <a:latin typeface="黑体" panose="02010609060101010101" pitchFamily="49" charset="-122"/>
                <a:ea typeface="黑体" panose="02010609060101010101" pitchFamily="49" charset="-122"/>
                <a:sym typeface="+mn-ea"/>
              </a:rPr>
              <a:t>分以上要求</a:t>
            </a:r>
            <a:r>
              <a:rPr lang="zh-CN" altLang="en-US" sz="1800" dirty="0">
                <a:solidFill>
                  <a:srgbClr val="0070C0"/>
                </a:solidFill>
                <a:latin typeface="黑体" panose="02010609060101010101" pitchFamily="49" charset="-122"/>
                <a:ea typeface="黑体" panose="02010609060101010101" pitchFamily="49" charset="-122"/>
                <a:sym typeface="+mn-ea"/>
              </a:rPr>
              <a:t>的工程向审定委员会推荐为</a:t>
            </a:r>
            <a:r>
              <a:rPr lang="zh-CN" altLang="en-US" sz="1800" dirty="0">
                <a:solidFill>
                  <a:srgbClr val="FF0000"/>
                </a:solidFill>
                <a:latin typeface="黑体" panose="02010609060101010101" pitchFamily="49" charset="-122"/>
                <a:ea typeface="黑体" panose="02010609060101010101" pitchFamily="49" charset="-122"/>
                <a:sym typeface="+mn-ea"/>
              </a:rPr>
              <a:t>金奖</a:t>
            </a:r>
            <a:r>
              <a:rPr lang="zh-CN" altLang="en-US" sz="1800" dirty="0">
                <a:solidFill>
                  <a:srgbClr val="0070C0"/>
                </a:solidFill>
                <a:latin typeface="黑体" panose="02010609060101010101" pitchFamily="49" charset="-122"/>
                <a:ea typeface="黑体" panose="02010609060101010101" pitchFamily="49" charset="-122"/>
                <a:sym typeface="+mn-ea"/>
              </a:rPr>
              <a:t>。</a:t>
            </a:r>
            <a:endParaRPr lang="zh-CN" altLang="en-US" sz="1800" dirty="0">
              <a:solidFill>
                <a:srgbClr val="0070C0"/>
              </a:solidFill>
              <a:latin typeface="黑体" panose="02010609060101010101" pitchFamily="49" charset="-122"/>
              <a:ea typeface="黑体" panose="02010609060101010101" pitchFamily="49" charset="-122"/>
            </a:endParaRPr>
          </a:p>
        </p:txBody>
      </p:sp>
    </p:spTree>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8"/>
          <p:cNvSpPr txBox="1"/>
          <p:nvPr/>
        </p:nvSpPr>
        <p:spPr>
          <a:xfrm>
            <a:off x="827584" y="307137"/>
            <a:ext cx="4248472"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5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推荐标准</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3" name="内容占位符 2"/>
          <p:cNvSpPr txBox="1"/>
          <p:nvPr/>
        </p:nvSpPr>
        <p:spPr>
          <a:xfrm>
            <a:off x="473710" y="713740"/>
            <a:ext cx="8229600" cy="3946525"/>
          </a:xfrm>
          <a:prstGeom prst="rect">
            <a:avLst/>
          </a:prstGeom>
        </p:spPr>
        <p:txBody>
          <a:bodyPr>
            <a:no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360045" indent="306070" algn="just" fontAlgn="auto">
              <a:lnSpc>
                <a:spcPts val="2600"/>
              </a:lnSpc>
              <a:spcBef>
                <a:spcPts val="0"/>
              </a:spcBef>
              <a:buClrTx/>
              <a:buSzTx/>
            </a:pPr>
            <a:r>
              <a:rPr lang="zh-CN" altLang="en-US" sz="1800" dirty="0">
                <a:solidFill>
                  <a:srgbClr val="FF0000"/>
                </a:solidFill>
                <a:latin typeface="黑体" panose="02010609060101010101" pitchFamily="49" charset="-122"/>
                <a:ea typeface="黑体" panose="02010609060101010101" pitchFamily="49" charset="-122"/>
                <a:sym typeface="+mn-ea"/>
              </a:rPr>
              <a:t>为什么可以以最终得分进行推荐</a:t>
            </a:r>
            <a:r>
              <a:rPr lang="zh-CN" altLang="en-US" sz="1800" dirty="0">
                <a:solidFill>
                  <a:srgbClr val="0070C0"/>
                </a:solidFill>
                <a:latin typeface="黑体" panose="02010609060101010101" pitchFamily="49" charset="-122"/>
                <a:ea typeface="黑体" panose="02010609060101010101" pitchFamily="49" charset="-122"/>
                <a:sym typeface="+mn-ea"/>
              </a:rPr>
              <a:t>——其一是申报单位及各质量责任主体通过评奖，特别是通过讲评、整改对质量、对不足已经得到了深刻的认识，这就是国家优质工程奖的宗旨——</a:t>
            </a:r>
            <a:r>
              <a:rPr lang="zh-CN" altLang="en-US" sz="1800" dirty="0">
                <a:solidFill>
                  <a:srgbClr val="FF0000"/>
                </a:solidFill>
                <a:latin typeface="黑体" panose="02010609060101010101" pitchFamily="49" charset="-122"/>
                <a:ea typeface="黑体" panose="02010609060101010101" pitchFamily="49" charset="-122"/>
                <a:sym typeface="+mn-ea"/>
              </a:rPr>
              <a:t>促进行业水平的提高</a:t>
            </a:r>
            <a:r>
              <a:rPr lang="zh-CN" altLang="en-US" sz="1800" dirty="0">
                <a:solidFill>
                  <a:srgbClr val="0070C0"/>
                </a:solidFill>
                <a:latin typeface="黑体" panose="02010609060101010101" pitchFamily="49" charset="-122"/>
                <a:ea typeface="黑体" panose="02010609060101010101" pitchFamily="49" charset="-122"/>
                <a:sym typeface="+mn-ea"/>
              </a:rPr>
              <a:t>得到了贯彻和落实；其二是通过整改，工程的质量得到了可靠保证，质量水平得到进一步提高，就能够发挥国家优质工程奖</a:t>
            </a:r>
            <a:r>
              <a:rPr lang="zh-CN" altLang="en-US" sz="1800" dirty="0">
                <a:solidFill>
                  <a:srgbClr val="FF0000"/>
                </a:solidFill>
                <a:latin typeface="黑体" panose="02010609060101010101" pitchFamily="49" charset="-122"/>
                <a:ea typeface="黑体" panose="02010609060101010101" pitchFamily="49" charset="-122"/>
                <a:sym typeface="+mn-ea"/>
              </a:rPr>
              <a:t>树立质量样板的示范作用</a:t>
            </a:r>
            <a:r>
              <a:rPr lang="zh-CN" altLang="en-US" sz="1800" dirty="0">
                <a:solidFill>
                  <a:srgbClr val="0070C0"/>
                </a:solidFill>
                <a:latin typeface="黑体" panose="02010609060101010101" pitchFamily="49" charset="-122"/>
                <a:ea typeface="黑体" panose="02010609060101010101" pitchFamily="49" charset="-122"/>
                <a:sym typeface="+mn-ea"/>
              </a:rPr>
              <a:t>。所以，请复查组务必关注工程的整改情况，申报单位务必如实报告整改结果。不认真对待不足的工程不应继续推荐。</a:t>
            </a:r>
            <a:endParaRPr lang="zh-CN" altLang="en-US" sz="1800" dirty="0">
              <a:solidFill>
                <a:srgbClr val="0070C0"/>
              </a:solidFill>
              <a:latin typeface="黑体" panose="02010609060101010101" pitchFamily="49" charset="-122"/>
              <a:ea typeface="黑体" panose="02010609060101010101" pitchFamily="49" charset="-122"/>
            </a:endParaRPr>
          </a:p>
          <a:p>
            <a:pPr marL="360045" indent="306070" algn="just" fontAlgn="auto">
              <a:lnSpc>
                <a:spcPts val="2600"/>
              </a:lnSpc>
              <a:spcBef>
                <a:spcPts val="0"/>
              </a:spcBef>
              <a:buClrTx/>
              <a:buSzTx/>
            </a:pPr>
            <a:r>
              <a:rPr lang="zh-CN" altLang="en-US" sz="1800" dirty="0">
                <a:solidFill>
                  <a:srgbClr val="FF0000"/>
                </a:solidFill>
                <a:latin typeface="黑体" panose="02010609060101010101" pitchFamily="49" charset="-122"/>
                <a:ea typeface="黑体" panose="02010609060101010101" pitchFamily="49" charset="-122"/>
                <a:sym typeface="+mn-ea"/>
              </a:rPr>
              <a:t>为什么要对一次评价得分做出规定</a:t>
            </a:r>
            <a:r>
              <a:rPr lang="zh-CN" altLang="en-US" sz="1800" dirty="0">
                <a:solidFill>
                  <a:srgbClr val="0070C0"/>
                </a:solidFill>
                <a:latin typeface="黑体" panose="02010609060101010101" pitchFamily="49" charset="-122"/>
                <a:ea typeface="黑体" panose="02010609060101010101" pitchFamily="49" charset="-122"/>
                <a:sym typeface="+mn-ea"/>
              </a:rPr>
              <a:t>——参评国家优质工程奖项目的实体质量必须具有良好的基础，评奖毕竟是优中选优的过程，实体质量存在过多不足的工程其本身就不是“优”的工程，自然不能参与评选。大量的整改与国家优质工程奖“</a:t>
            </a:r>
            <a:r>
              <a:rPr lang="zh-CN" altLang="en-US" sz="1800" dirty="0">
                <a:solidFill>
                  <a:srgbClr val="FF0000"/>
                </a:solidFill>
                <a:latin typeface="黑体" panose="02010609060101010101" pitchFamily="49" charset="-122"/>
                <a:ea typeface="黑体" panose="02010609060101010101" pitchFamily="49" charset="-122"/>
                <a:sym typeface="+mn-ea"/>
              </a:rPr>
              <a:t>一次成优，自然成优</a:t>
            </a:r>
            <a:r>
              <a:rPr lang="zh-CN" altLang="en-US" sz="1800" dirty="0">
                <a:solidFill>
                  <a:srgbClr val="0070C0"/>
                </a:solidFill>
                <a:latin typeface="黑体" panose="02010609060101010101" pitchFamily="49" charset="-122"/>
                <a:ea typeface="黑体" panose="02010609060101010101" pitchFamily="49" charset="-122"/>
                <a:sym typeface="+mn-ea"/>
              </a:rPr>
              <a:t>”的评理念是相悖的。</a:t>
            </a:r>
            <a:endParaRPr lang="zh-CN" altLang="en-US" sz="1800" dirty="0">
              <a:solidFill>
                <a:srgbClr val="0070C0"/>
              </a:solidFill>
              <a:latin typeface="黑体" panose="02010609060101010101" pitchFamily="49" charset="-122"/>
              <a:ea typeface="黑体" panose="02010609060101010101" pitchFamily="49" charset="-122"/>
            </a:endParaRPr>
          </a:p>
        </p:txBody>
      </p:sp>
    </p:spTree>
  </p:cSld>
  <p:clrMapOvr>
    <a:masterClrMapping/>
  </p:clrMapOvr>
  <p:transition spd="slow">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flipV="1">
            <a:off x="0" y="0"/>
            <a:ext cx="9144000" cy="2808000"/>
          </a:xfrm>
          <a:prstGeom prst="rect">
            <a:avLst/>
          </a:prstGeom>
          <a:solidFill>
            <a:srgbClr val="0079C3"/>
          </a:solidFill>
          <a:ln w="25400" cap="flat" cmpd="sng" algn="ctr">
            <a:solidFill>
              <a:srgbClr val="0079C3"/>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 lastClr="FFFFFF"/>
              </a:solidFill>
              <a:effectLst/>
              <a:uLnTx/>
              <a:uFillTx/>
              <a:latin typeface="Calibri" panose="020F0502020204030204"/>
              <a:ea typeface="宋体" panose="02010600030101010101" pitchFamily="2" charset="-122"/>
              <a:cs typeface="+mn-cs"/>
            </a:endParaRPr>
          </a:p>
        </p:txBody>
      </p:sp>
      <p:sp>
        <p:nvSpPr>
          <p:cNvPr id="16" name="Rectangle 3"/>
          <p:cNvSpPr txBox="1">
            <a:spLocks noChangeArrowheads="1"/>
          </p:cNvSpPr>
          <p:nvPr/>
        </p:nvSpPr>
        <p:spPr>
          <a:xfrm>
            <a:off x="1547664" y="1354630"/>
            <a:ext cx="6048672" cy="50244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defRPr/>
            </a:pPr>
            <a:r>
              <a:rPr lang="zh-CN" altLang="en-US" sz="7200" b="1" dirty="0" smtClean="0">
                <a:solidFill>
                  <a:sysClr val="window" lastClr="FFFFFF"/>
                </a:solidFill>
                <a:latin typeface="微软雅黑" panose="020B0503020204020204" pitchFamily="34" charset="-122"/>
                <a:ea typeface="微软雅黑" panose="020B0503020204020204" pitchFamily="34" charset="-122"/>
              </a:rPr>
              <a:t>谢 谢！</a:t>
            </a:r>
            <a:endParaRPr kumimoji="0" lang="zh-CN" altLang="en-US" sz="7200" b="1" i="0" u="none" strike="noStrike" kern="1200" cap="none" spc="0" normalizeH="0" baseline="0" noProof="0" dirty="0">
              <a:ln>
                <a:noFill/>
              </a:ln>
              <a:solidFill>
                <a:sysClr val="window" lastClr="FFFFFF"/>
              </a:solidFill>
              <a:effectLst/>
              <a:uLnTx/>
              <a:uFillTx/>
              <a:latin typeface="微软雅黑" panose="020B0503020204020204" pitchFamily="34" charset="-122"/>
              <a:ea typeface="微软雅黑" panose="020B0503020204020204" pitchFamily="34" charset="-122"/>
              <a:cs typeface="+mj-cs"/>
            </a:endParaRPr>
          </a:p>
        </p:txBody>
      </p:sp>
      <p:sp>
        <p:nvSpPr>
          <p:cNvPr id="8" name="TextBox 7"/>
          <p:cNvSpPr txBox="1"/>
          <p:nvPr/>
        </p:nvSpPr>
        <p:spPr>
          <a:xfrm>
            <a:off x="2267744" y="3560698"/>
            <a:ext cx="3816424" cy="521970"/>
          </a:xfrm>
          <a:prstGeom prst="rect">
            <a:avLst/>
          </a:prstGeom>
          <a:noFill/>
        </p:spPr>
        <p:txBody>
          <a:bodyPr wrap="square" rtlCol="0">
            <a:spAutoFit/>
          </a:bodyPr>
          <a:lstStyle/>
          <a:p>
            <a:pPr algn="ctr"/>
            <a:r>
              <a:rPr lang="en-US" altLang="zh-CN" sz="2800" b="1" dirty="0" smtClean="0">
                <a:latin typeface="华文隶书" panose="02010800040101010101" pitchFamily="2" charset="-122"/>
                <a:ea typeface="华文隶书" panose="02010800040101010101" pitchFamily="2" charset="-122"/>
              </a:rPr>
              <a:t>2021 </a:t>
            </a:r>
            <a:r>
              <a:rPr lang="zh-CN" altLang="en-US" sz="2800" b="1" dirty="0" smtClean="0">
                <a:latin typeface="华文隶书" panose="02010800040101010101" pitchFamily="2" charset="-122"/>
                <a:ea typeface="华文隶书" panose="02010800040101010101" pitchFamily="2" charset="-122"/>
              </a:rPr>
              <a:t>年</a:t>
            </a:r>
            <a:r>
              <a:rPr lang="en-US" altLang="zh-CN" sz="2800" b="1" dirty="0" smtClean="0">
                <a:latin typeface="华文隶书" panose="02010800040101010101" pitchFamily="2" charset="-122"/>
                <a:ea typeface="华文隶书" panose="02010800040101010101" pitchFamily="2" charset="-122"/>
              </a:rPr>
              <a:t>7</a:t>
            </a:r>
            <a:r>
              <a:rPr lang="zh-CN" altLang="en-US" sz="2800" b="1" dirty="0" smtClean="0">
                <a:latin typeface="华文隶书" panose="02010800040101010101" pitchFamily="2" charset="-122"/>
                <a:ea typeface="华文隶书" panose="02010800040101010101" pitchFamily="2" charset="-122"/>
              </a:rPr>
              <a:t>月</a:t>
            </a:r>
            <a:endParaRPr lang="zh-CN" altLang="en-US" sz="2800" b="1" dirty="0">
              <a:latin typeface="华文隶书" panose="02010800040101010101" pitchFamily="2" charset="-122"/>
              <a:ea typeface="华文隶书"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par>
                                <p:cTn id="9" presetID="42" presetClass="entr" presetSubtype="0" fill="hold" grpId="0" nodeType="withEffect">
                                  <p:stCondLst>
                                    <p:cond delay="50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1000"/>
                                        <p:tgtEl>
                                          <p:spTgt spid="16"/>
                                        </p:tgtEl>
                                      </p:cBhvr>
                                    </p:animEffect>
                                    <p:anim calcmode="lin" valueType="num">
                                      <p:cBhvr>
                                        <p:cTn id="12" dur="1000" fill="hold"/>
                                        <p:tgtEl>
                                          <p:spTgt spid="16"/>
                                        </p:tgtEl>
                                        <p:attrNameLst>
                                          <p:attrName>ppt_x</p:attrName>
                                        </p:attrNameLst>
                                      </p:cBhvr>
                                      <p:tavLst>
                                        <p:tav tm="0">
                                          <p:val>
                                            <p:strVal val="#ppt_x"/>
                                          </p:val>
                                        </p:tav>
                                        <p:tav tm="100000">
                                          <p:val>
                                            <p:strVal val="#ppt_x"/>
                                          </p:val>
                                        </p:tav>
                                      </p:tavLst>
                                    </p:anim>
                                    <p:anim calcmode="lin" valueType="num">
                                      <p:cBhvr>
                                        <p:cTn id="13"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内容占位符 2"/>
          <p:cNvSpPr txBox="1"/>
          <p:nvPr/>
        </p:nvSpPr>
        <p:spPr>
          <a:xfrm>
            <a:off x="467360" y="843558"/>
            <a:ext cx="8425120" cy="3816424"/>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endParaRPr lang="zh-CN" altLang="en-US" sz="1800" dirty="0">
              <a:solidFill>
                <a:srgbClr val="0070C0"/>
              </a:solidFill>
              <a:latin typeface="黑体" panose="02010609060101010101" pitchFamily="49" charset="-122"/>
              <a:ea typeface="黑体" panose="02010609060101010101" pitchFamily="49" charset="-122"/>
            </a:endParaRPr>
          </a:p>
          <a:p>
            <a:pPr marL="504190" indent="360045" algn="just">
              <a:lnSpc>
                <a:spcPct val="150000"/>
              </a:lnSpc>
            </a:pPr>
            <a:r>
              <a:rPr lang="zh-CN" altLang="en-US" sz="1800" dirty="0">
                <a:solidFill>
                  <a:srgbClr val="0070C0"/>
                </a:solidFill>
                <a:latin typeface="黑体" panose="02010609060101010101" pitchFamily="49" charset="-122"/>
                <a:ea typeface="黑体" panose="02010609060101010101" pitchFamily="49" charset="-122"/>
              </a:rPr>
              <a:t>国家优质工程奖在</a:t>
            </a:r>
            <a:r>
              <a:rPr lang="en-US" altLang="zh-CN" sz="1800" dirty="0">
                <a:solidFill>
                  <a:srgbClr val="0070C0"/>
                </a:solidFill>
                <a:latin typeface="黑体" panose="02010609060101010101" pitchFamily="49" charset="-122"/>
                <a:ea typeface="黑体" panose="02010609060101010101" pitchFamily="49" charset="-122"/>
              </a:rPr>
              <a:t>1981</a:t>
            </a:r>
            <a:r>
              <a:rPr lang="zh-CN" altLang="en-US" sz="1800" dirty="0">
                <a:solidFill>
                  <a:srgbClr val="0070C0"/>
                </a:solidFill>
                <a:latin typeface="黑体" panose="02010609060101010101" pitchFamily="49" charset="-122"/>
                <a:ea typeface="黑体" panose="02010609060101010101" pitchFamily="49" charset="-122"/>
              </a:rPr>
              <a:t>年设立之初就确立了推动行业</a:t>
            </a:r>
            <a:r>
              <a:rPr lang="zh-CN" altLang="en-US" sz="1800" b="1" dirty="0">
                <a:solidFill>
                  <a:srgbClr val="FF0000"/>
                </a:solidFill>
                <a:latin typeface="黑体" panose="02010609060101010101" pitchFamily="49" charset="-122"/>
                <a:ea typeface="黑体" panose="02010609060101010101" pitchFamily="49" charset="-122"/>
              </a:rPr>
              <a:t>整体质量水平、管理水平</a:t>
            </a:r>
            <a:r>
              <a:rPr lang="zh-CN" altLang="en-US" sz="1800" dirty="0">
                <a:solidFill>
                  <a:srgbClr val="0070C0"/>
                </a:solidFill>
                <a:latin typeface="黑体" panose="02010609060101010101" pitchFamily="49" charset="-122"/>
                <a:ea typeface="黑体" panose="02010609060101010101" pitchFamily="49" charset="-122"/>
              </a:rPr>
              <a:t>不断提高的基本宗旨，就确立了对工程建设品质进行</a:t>
            </a:r>
            <a:r>
              <a:rPr lang="zh-CN" altLang="en-US" sz="1800" b="1" dirty="0">
                <a:solidFill>
                  <a:srgbClr val="FF0000"/>
                </a:solidFill>
                <a:latin typeface="黑体" panose="02010609060101010101" pitchFamily="49" charset="-122"/>
                <a:ea typeface="黑体" panose="02010609060101010101" pitchFamily="49" charset="-122"/>
              </a:rPr>
              <a:t>综合评价</a:t>
            </a:r>
            <a:r>
              <a:rPr lang="zh-CN" altLang="en-US" sz="1800" dirty="0">
                <a:solidFill>
                  <a:srgbClr val="0070C0"/>
                </a:solidFill>
                <a:latin typeface="黑体" panose="02010609060101010101" pitchFamily="49" charset="-122"/>
                <a:ea typeface="黑体" panose="02010609060101010101" pitchFamily="49" charset="-122"/>
              </a:rPr>
              <a:t>的原则，并对工程建设单位、勘察设计单位、施工单位及监理单位给予</a:t>
            </a:r>
            <a:r>
              <a:rPr lang="zh-CN" altLang="en-US" sz="1800" b="1" dirty="0">
                <a:solidFill>
                  <a:srgbClr val="FF0000"/>
                </a:solidFill>
                <a:latin typeface="黑体" panose="02010609060101010101" pitchFamily="49" charset="-122"/>
                <a:ea typeface="黑体" panose="02010609060101010101" pitchFamily="49" charset="-122"/>
              </a:rPr>
              <a:t>同等奖励</a:t>
            </a:r>
            <a:r>
              <a:rPr lang="zh-CN" altLang="en-US" sz="1800" dirty="0">
                <a:solidFill>
                  <a:srgbClr val="0070C0"/>
                </a:solidFill>
                <a:latin typeface="黑体" panose="02010609060101010101" pitchFamily="49" charset="-122"/>
                <a:ea typeface="黑体" panose="02010609060101010101" pitchFamily="49" charset="-122"/>
              </a:rPr>
              <a:t>荣誉，这就是国家优质工程奖的</a:t>
            </a:r>
            <a:r>
              <a:rPr lang="zh-CN" altLang="en-US" sz="1800" b="1" dirty="0">
                <a:solidFill>
                  <a:srgbClr val="FF0000"/>
                </a:solidFill>
                <a:latin typeface="黑体" panose="02010609060101010101" pitchFamily="49" charset="-122"/>
                <a:ea typeface="黑体" panose="02010609060101010101" pitchFamily="49" charset="-122"/>
              </a:rPr>
              <a:t>初心</a:t>
            </a:r>
            <a:r>
              <a:rPr lang="zh-CN" altLang="en-US" sz="1800" dirty="0">
                <a:solidFill>
                  <a:srgbClr val="0070C0"/>
                </a:solidFill>
                <a:latin typeface="黑体" panose="02010609060101010101" pitchFamily="49" charset="-122"/>
                <a:ea typeface="黑体" panose="02010609060101010101" pitchFamily="49" charset="-122"/>
              </a:rPr>
              <a:t>。</a:t>
            </a:r>
            <a:r>
              <a:rPr lang="en-US" altLang="zh-CN" sz="1800" dirty="0">
                <a:solidFill>
                  <a:srgbClr val="0070C0"/>
                </a:solidFill>
                <a:latin typeface="黑体" panose="02010609060101010101" pitchFamily="49" charset="-122"/>
                <a:ea typeface="黑体" panose="02010609060101010101" pitchFamily="49" charset="-122"/>
              </a:rPr>
              <a:t>2010</a:t>
            </a:r>
            <a:r>
              <a:rPr lang="zh-CN" altLang="en-US" sz="1800" dirty="0">
                <a:solidFill>
                  <a:srgbClr val="0070C0"/>
                </a:solidFill>
                <a:latin typeface="黑体" panose="02010609060101010101" pitchFamily="49" charset="-122"/>
                <a:ea typeface="黑体" panose="02010609060101010101" pitchFamily="49" charset="-122"/>
              </a:rPr>
              <a:t>年以来，国家优质工程奖已渡过</a:t>
            </a:r>
            <a:r>
              <a:rPr lang="en-US" altLang="zh-CN" sz="1800" dirty="0">
                <a:solidFill>
                  <a:srgbClr val="0070C0"/>
                </a:solidFill>
                <a:latin typeface="黑体" panose="02010609060101010101" pitchFamily="49" charset="-122"/>
                <a:ea typeface="黑体" panose="02010609060101010101" pitchFamily="49" charset="-122"/>
              </a:rPr>
              <a:t>1999</a:t>
            </a:r>
            <a:r>
              <a:rPr lang="zh-CN" altLang="en-US" sz="1800" dirty="0">
                <a:solidFill>
                  <a:srgbClr val="0070C0"/>
                </a:solidFill>
                <a:latin typeface="黑体" panose="02010609060101010101" pitchFamily="49" charset="-122"/>
                <a:ea typeface="黑体" panose="02010609060101010101" pitchFamily="49" charset="-122"/>
              </a:rPr>
              <a:t>年恢复评选后的调整期，逐步回归了</a:t>
            </a:r>
            <a:r>
              <a:rPr lang="zh-CN" altLang="en-US" sz="1800" b="1" dirty="0">
                <a:solidFill>
                  <a:srgbClr val="FF0000"/>
                </a:solidFill>
                <a:latin typeface="黑体" panose="02010609060101010101" pitchFamily="49" charset="-122"/>
                <a:ea typeface="黑体" panose="02010609060101010101" pitchFamily="49" charset="-122"/>
              </a:rPr>
              <a:t>本质</a:t>
            </a:r>
            <a:r>
              <a:rPr lang="zh-CN" altLang="en-US" sz="1800" dirty="0" smtClean="0">
                <a:solidFill>
                  <a:srgbClr val="0070C0"/>
                </a:solidFill>
                <a:latin typeface="黑体" panose="02010609060101010101" pitchFamily="49" charset="-122"/>
                <a:ea typeface="黑体" panose="02010609060101010101" pitchFamily="49" charset="-122"/>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504190" indent="360045" algn="just">
              <a:lnSpc>
                <a:spcPct val="150000"/>
              </a:lnSpc>
            </a:pPr>
            <a:r>
              <a:rPr lang="zh-CN" altLang="en-US" sz="1800" b="1" dirty="0" smtClean="0">
                <a:solidFill>
                  <a:srgbClr val="00B050"/>
                </a:solidFill>
              </a:rPr>
              <a:t>工</a:t>
            </a:r>
            <a:r>
              <a:rPr lang="zh-CN" altLang="en-US" sz="1800" b="1" dirty="0">
                <a:solidFill>
                  <a:srgbClr val="00B050"/>
                </a:solidFill>
              </a:rPr>
              <a:t>程建设的品质</a:t>
            </a:r>
            <a:r>
              <a:rPr lang="en-US" altLang="zh-CN" sz="1800" b="1" dirty="0">
                <a:solidFill>
                  <a:srgbClr val="00B050"/>
                </a:solidFill>
              </a:rPr>
              <a:t>——</a:t>
            </a:r>
            <a:r>
              <a:rPr lang="zh-CN" altLang="en-US" sz="1800" b="1" dirty="0">
                <a:solidFill>
                  <a:srgbClr val="00B050"/>
                </a:solidFill>
              </a:rPr>
              <a:t>建设质量、设计质量、施工质量，以及材料、设备、技术、绿色、效益等各个方面质量及水平的总和。</a:t>
            </a:r>
            <a:endParaRPr lang="zh-CN" altLang="en-US" sz="1800" b="1" dirty="0">
              <a:solidFill>
                <a:srgbClr val="00B050"/>
              </a:solidFill>
            </a:endParaRPr>
          </a:p>
        </p:txBody>
      </p:sp>
      <p:sp>
        <p:nvSpPr>
          <p:cNvPr id="4" name="TextBox 8"/>
          <p:cNvSpPr txBox="1"/>
          <p:nvPr/>
        </p:nvSpPr>
        <p:spPr>
          <a:xfrm>
            <a:off x="827584" y="267767"/>
            <a:ext cx="4104456"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1 </a:t>
            </a:r>
            <a:r>
              <a:rPr lang="en-US" altLang="zh-CN"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前言</a:t>
            </a:r>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文本框 1"/>
          <p:cNvSpPr txBox="1"/>
          <p:nvPr/>
        </p:nvSpPr>
        <p:spPr>
          <a:xfrm>
            <a:off x="827584" y="843915"/>
            <a:ext cx="2776220" cy="460375"/>
          </a:xfrm>
          <a:prstGeom prst="rect">
            <a:avLst/>
          </a:prstGeom>
          <a:noFill/>
        </p:spPr>
        <p:txBody>
          <a:bodyPr wrap="none" rtlCol="0">
            <a:spAutoFit/>
          </a:bodyPr>
          <a:lstStyle/>
          <a:p>
            <a:pPr algn="l"/>
            <a:r>
              <a:rPr lang="zh-CN" altLang="en-US" sz="2400" b="1" dirty="0" smtClean="0">
                <a:solidFill>
                  <a:srgbClr val="FF0000"/>
                </a:solidFill>
                <a:latin typeface="华文行楷" panose="02010800040101010101" charset="-122"/>
                <a:ea typeface="华文行楷" panose="02010800040101010101" charset="-122"/>
                <a:cs typeface="华文行楷" panose="02010800040101010101" charset="-122"/>
                <a:sym typeface="+mn-ea"/>
              </a:rPr>
              <a:t>不忘初心  回归本质</a:t>
            </a:r>
            <a:endParaRPr lang="zh-CN" altLang="en-US" sz="2400" b="1" dirty="0" smtClean="0">
              <a:solidFill>
                <a:srgbClr val="FF0000"/>
              </a:solidFill>
              <a:latin typeface="华文行楷" panose="02010800040101010101" charset="-122"/>
              <a:ea typeface="华文行楷" panose="02010800040101010101" charset="-122"/>
              <a:cs typeface="华文行楷" panose="02010800040101010101" charset="-122"/>
              <a:sym typeface="+mn-ea"/>
            </a:endParaRPr>
          </a:p>
        </p:txBody>
      </p:sp>
    </p:spTree>
  </p:cSld>
  <p:clrMapOvr>
    <a:masterClrMapping/>
  </p:clrMapOvr>
  <p:transition spd="slow">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8"/>
          <p:cNvSpPr txBox="1"/>
          <p:nvPr/>
        </p:nvSpPr>
        <p:spPr>
          <a:xfrm>
            <a:off x="827584" y="267767"/>
            <a:ext cx="4104456"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1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前言</a:t>
            </a:r>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3" name="内容占位符 2"/>
          <p:cNvSpPr txBox="1"/>
          <p:nvPr/>
        </p:nvSpPr>
        <p:spPr>
          <a:xfrm>
            <a:off x="469265" y="763905"/>
            <a:ext cx="8351208" cy="4014470"/>
          </a:xfrm>
          <a:prstGeom prst="rect">
            <a:avLst/>
          </a:prstGeom>
        </p:spPr>
        <p:txBody>
          <a:bodyPr>
            <a:no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30000"/>
              </a:lnSpc>
              <a:buFont typeface="Wingdings" panose="05000000000000000000" pitchFamily="2" charset="2"/>
              <a:buChar char="p"/>
            </a:pPr>
            <a:r>
              <a:rPr lang="en-US" altLang="zh-CN" sz="18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20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量化评价的目的与作用</a:t>
            </a:r>
            <a:endParaRPr lang="zh-CN" altLang="en-US" sz="1800" dirty="0">
              <a:solidFill>
                <a:srgbClr val="0070C0"/>
              </a:solidFill>
              <a:latin typeface="黑体" panose="02010609060101010101" pitchFamily="49" charset="-122"/>
              <a:ea typeface="黑体" panose="02010609060101010101" pitchFamily="49" charset="-122"/>
            </a:endParaRPr>
          </a:p>
          <a:p>
            <a:pPr marL="713105" indent="-357505" algn="just">
              <a:lnSpc>
                <a:spcPts val="2400"/>
              </a:lnSpc>
            </a:pPr>
            <a:r>
              <a:rPr lang="zh-CN" altLang="en-US" sz="1800" b="1" dirty="0">
                <a:solidFill>
                  <a:srgbClr val="FF0000"/>
                </a:solidFill>
                <a:latin typeface="黑体" panose="02010609060101010101" pitchFamily="49" charset="-122"/>
                <a:ea typeface="黑体" panose="02010609060101010101" pitchFamily="49" charset="-122"/>
              </a:rPr>
              <a:t>充分体现</a:t>
            </a:r>
            <a:r>
              <a:rPr lang="zh-CN" altLang="en-US" sz="1800" dirty="0">
                <a:solidFill>
                  <a:srgbClr val="0070C0"/>
                </a:solidFill>
                <a:latin typeface="黑体" panose="02010609060101010101" pitchFamily="49" charset="-122"/>
                <a:ea typeface="黑体" panose="02010609060101010101" pitchFamily="49" charset="-122"/>
              </a:rPr>
              <a:t>国家优质工程奖的定位和国家优质工程奖对建设工程整体品质进行综合评价的</a:t>
            </a:r>
            <a:r>
              <a:rPr lang="zh-CN" altLang="en-US" sz="1800" b="1" dirty="0">
                <a:solidFill>
                  <a:srgbClr val="FF0000"/>
                </a:solidFill>
                <a:latin typeface="黑体" panose="02010609060101010101" pitchFamily="49" charset="-122"/>
                <a:ea typeface="黑体" panose="02010609060101010101" pitchFamily="49" charset="-122"/>
              </a:rPr>
              <a:t>评选特点</a:t>
            </a:r>
            <a:r>
              <a:rPr lang="zh-CN" altLang="en-US" sz="1800" dirty="0" smtClean="0">
                <a:solidFill>
                  <a:srgbClr val="0070C0"/>
                </a:solidFill>
                <a:latin typeface="黑体" panose="02010609060101010101" pitchFamily="49" charset="-122"/>
                <a:ea typeface="黑体" panose="02010609060101010101" pitchFamily="49" charset="-122"/>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713105" indent="-357505" algn="just">
              <a:lnSpc>
                <a:spcPts val="2400"/>
              </a:lnSpc>
            </a:pPr>
            <a:r>
              <a:rPr lang="zh-CN" altLang="en-US" sz="1800" b="1" dirty="0">
                <a:solidFill>
                  <a:srgbClr val="FF0000"/>
                </a:solidFill>
                <a:latin typeface="黑体" panose="02010609060101010101" pitchFamily="49" charset="-122"/>
                <a:ea typeface="黑体" panose="02010609060101010101" pitchFamily="49" charset="-122"/>
              </a:rPr>
              <a:t>体现</a:t>
            </a:r>
            <a:r>
              <a:rPr lang="zh-CN" altLang="en-US" sz="1800" dirty="0">
                <a:solidFill>
                  <a:srgbClr val="0070C0"/>
                </a:solidFill>
                <a:latin typeface="黑体" panose="02010609060101010101" pitchFamily="49" charset="-122"/>
                <a:ea typeface="黑体" panose="02010609060101010101" pitchFamily="49" charset="-122"/>
              </a:rPr>
              <a:t>国家优质工程奖对行业的</a:t>
            </a:r>
            <a:r>
              <a:rPr lang="zh-CN" altLang="en-US" sz="1800" b="1" dirty="0">
                <a:solidFill>
                  <a:srgbClr val="FF0000"/>
                </a:solidFill>
                <a:latin typeface="黑体" panose="02010609060101010101" pitchFamily="49" charset="-122"/>
                <a:ea typeface="黑体" panose="02010609060101010101" pitchFamily="49" charset="-122"/>
              </a:rPr>
              <a:t>示范、引领作用</a:t>
            </a:r>
            <a:r>
              <a:rPr lang="zh-CN" altLang="en-US" sz="1800" dirty="0" smtClean="0">
                <a:solidFill>
                  <a:srgbClr val="0070C0"/>
                </a:solidFill>
                <a:latin typeface="黑体" panose="02010609060101010101" pitchFamily="49" charset="-122"/>
                <a:ea typeface="黑体" panose="02010609060101010101" pitchFamily="49" charset="-122"/>
              </a:rPr>
              <a:t>，</a:t>
            </a:r>
            <a:r>
              <a:rPr lang="en-US" altLang="zh-CN" sz="1800" dirty="0">
                <a:solidFill>
                  <a:srgbClr val="0070C0"/>
                </a:solidFill>
                <a:latin typeface="黑体" panose="02010609060101010101" pitchFamily="49" charset="-122"/>
                <a:ea typeface="黑体" panose="02010609060101010101" pitchFamily="49" charset="-122"/>
              </a:rPr>
              <a:t>《</a:t>
            </a:r>
            <a:r>
              <a:rPr lang="zh-CN" altLang="en-US" sz="1800" dirty="0">
                <a:solidFill>
                  <a:srgbClr val="0070C0"/>
                </a:solidFill>
                <a:latin typeface="黑体" panose="02010609060101010101" pitchFamily="49" charset="-122"/>
                <a:ea typeface="黑体" panose="02010609060101010101" pitchFamily="49" charset="-122"/>
              </a:rPr>
              <a:t>细则</a:t>
            </a:r>
            <a:r>
              <a:rPr lang="en-US" altLang="zh-CN" sz="1800" dirty="0">
                <a:solidFill>
                  <a:srgbClr val="0070C0"/>
                </a:solidFill>
                <a:latin typeface="黑体" panose="02010609060101010101" pitchFamily="49" charset="-122"/>
                <a:ea typeface="黑体" panose="02010609060101010101" pitchFamily="49" charset="-122"/>
              </a:rPr>
              <a:t>》</a:t>
            </a:r>
            <a:r>
              <a:rPr lang="zh-CN" altLang="en-US" sz="1800" dirty="0">
                <a:solidFill>
                  <a:srgbClr val="0070C0"/>
                </a:solidFill>
                <a:latin typeface="黑体" panose="02010609060101010101" pitchFamily="49" charset="-122"/>
                <a:ea typeface="黑体" panose="02010609060101010101" pitchFamily="49" charset="-122"/>
              </a:rPr>
              <a:t>的一级指标</a:t>
            </a:r>
            <a:r>
              <a:rPr lang="zh-CN" altLang="en-US" sz="1800" b="1" dirty="0">
                <a:solidFill>
                  <a:srgbClr val="FF0000"/>
                </a:solidFill>
                <a:latin typeface="黑体" panose="02010609060101010101" pitchFamily="49" charset="-122"/>
                <a:ea typeface="黑体" panose="02010609060101010101" pitchFamily="49" charset="-122"/>
              </a:rPr>
              <a:t>指</a:t>
            </a:r>
            <a:r>
              <a:rPr lang="zh-CN" altLang="en-US" sz="1800" b="1" dirty="0" smtClean="0">
                <a:solidFill>
                  <a:srgbClr val="FF0000"/>
                </a:solidFill>
                <a:latin typeface="黑体" panose="02010609060101010101" pitchFamily="49" charset="-122"/>
                <a:ea typeface="黑体" panose="02010609060101010101" pitchFamily="49" charset="-122"/>
              </a:rPr>
              <a:t>明</a:t>
            </a:r>
            <a:r>
              <a:rPr lang="zh-CN" altLang="en-US" sz="1800" dirty="0" smtClean="0">
                <a:solidFill>
                  <a:srgbClr val="0070C0"/>
                </a:solidFill>
                <a:latin typeface="黑体" panose="02010609060101010101" pitchFamily="49" charset="-122"/>
                <a:ea typeface="黑体" panose="02010609060101010101" pitchFamily="49" charset="-122"/>
              </a:rPr>
              <a:t>提</a:t>
            </a:r>
            <a:r>
              <a:rPr lang="zh-CN" altLang="en-US" sz="1800" dirty="0">
                <a:solidFill>
                  <a:srgbClr val="0070C0"/>
                </a:solidFill>
                <a:latin typeface="黑体" panose="02010609060101010101" pitchFamily="49" charset="-122"/>
                <a:ea typeface="黑体" panose="02010609060101010101" pitchFamily="49" charset="-122"/>
              </a:rPr>
              <a:t>升建设工程整体品质的</a:t>
            </a:r>
            <a:r>
              <a:rPr lang="zh-CN" altLang="en-US" sz="1800" b="1" dirty="0">
                <a:solidFill>
                  <a:srgbClr val="FF0000"/>
                </a:solidFill>
                <a:latin typeface="黑体" panose="02010609060101010101" pitchFamily="49" charset="-122"/>
                <a:ea typeface="黑体" panose="02010609060101010101" pitchFamily="49" charset="-122"/>
              </a:rPr>
              <a:t>方向</a:t>
            </a:r>
            <a:r>
              <a:rPr lang="zh-CN" altLang="en-US" sz="1800" dirty="0">
                <a:solidFill>
                  <a:srgbClr val="0070C0"/>
                </a:solidFill>
                <a:latin typeface="黑体" panose="02010609060101010101" pitchFamily="49" charset="-122"/>
                <a:ea typeface="黑体" panose="02010609060101010101" pitchFamily="49" charset="-122"/>
              </a:rPr>
              <a:t>，将可持续发展战略、创新驱动发展战略、绿色发展理念、高质量发展</a:t>
            </a:r>
            <a:r>
              <a:rPr lang="zh-CN" altLang="en-US" sz="1800" dirty="0" smtClean="0">
                <a:solidFill>
                  <a:srgbClr val="0070C0"/>
                </a:solidFill>
                <a:latin typeface="黑体" panose="02010609060101010101" pitchFamily="49" charset="-122"/>
                <a:ea typeface="黑体" panose="02010609060101010101" pitchFamily="49" charset="-122"/>
              </a:rPr>
              <a:t>要求等融入</a:t>
            </a:r>
            <a:r>
              <a:rPr lang="zh-CN" altLang="en-US" sz="1800" dirty="0">
                <a:solidFill>
                  <a:srgbClr val="0070C0"/>
                </a:solidFill>
                <a:latin typeface="黑体" panose="02010609060101010101" pitchFamily="49" charset="-122"/>
                <a:ea typeface="黑体" panose="02010609060101010101" pitchFamily="49" charset="-122"/>
              </a:rPr>
              <a:t>国家优质工程奖的创建全过程，使企业发展与行业发展、国家发展协调一致。从而引领行业逐步建立</a:t>
            </a:r>
            <a:r>
              <a:rPr lang="zh-CN" altLang="en-US" sz="1800" dirty="0">
                <a:solidFill>
                  <a:srgbClr val="FF0000"/>
                </a:solidFill>
                <a:latin typeface="黑体" panose="02010609060101010101" pitchFamily="49" charset="-122"/>
                <a:ea typeface="黑体" panose="02010609060101010101" pitchFamily="49" charset="-122"/>
              </a:rPr>
              <a:t>广义质量</a:t>
            </a:r>
            <a:r>
              <a:rPr lang="zh-CN" altLang="en-US" sz="1800" dirty="0">
                <a:solidFill>
                  <a:srgbClr val="0070C0"/>
                </a:solidFill>
                <a:latin typeface="黑体" panose="02010609060101010101" pitchFamily="49" charset="-122"/>
                <a:ea typeface="黑体" panose="02010609060101010101" pitchFamily="49" charset="-122"/>
              </a:rPr>
              <a:t>的</a:t>
            </a:r>
            <a:r>
              <a:rPr lang="zh-CN" altLang="en-US" sz="1800" dirty="0">
                <a:solidFill>
                  <a:srgbClr val="00B050"/>
                </a:solidFill>
                <a:latin typeface="黑体" panose="02010609060101010101" pitchFamily="49" charset="-122"/>
                <a:ea typeface="黑体" panose="02010609060101010101" pitchFamily="49" charset="-122"/>
              </a:rPr>
              <a:t>概念</a:t>
            </a:r>
            <a:r>
              <a:rPr lang="zh-CN" altLang="en-US" sz="1800" dirty="0">
                <a:solidFill>
                  <a:srgbClr val="0070C0"/>
                </a:solidFill>
                <a:latin typeface="黑体" panose="02010609060101010101" pitchFamily="49" charset="-122"/>
                <a:ea typeface="黑体" panose="02010609060101010101" pitchFamily="49" charset="-122"/>
              </a:rPr>
              <a:t>与</a:t>
            </a:r>
            <a:r>
              <a:rPr lang="zh-CN" altLang="en-US" sz="1800" dirty="0">
                <a:solidFill>
                  <a:srgbClr val="00B050"/>
                </a:solidFill>
                <a:latin typeface="黑体" panose="02010609060101010101" pitchFamily="49" charset="-122"/>
                <a:ea typeface="黑体" panose="02010609060101010101" pitchFamily="49" charset="-122"/>
              </a:rPr>
              <a:t>意识</a:t>
            </a:r>
            <a:r>
              <a:rPr lang="zh-CN" altLang="en-US" sz="1800" dirty="0">
                <a:solidFill>
                  <a:srgbClr val="0070C0"/>
                </a:solidFill>
                <a:latin typeface="黑体" panose="02010609060101010101" pitchFamily="49" charset="-122"/>
                <a:ea typeface="黑体" panose="02010609060101010101" pitchFamily="49" charset="-122"/>
              </a:rPr>
              <a:t>，</a:t>
            </a:r>
            <a:r>
              <a:rPr lang="zh-CN" altLang="en-US" sz="1800" dirty="0">
                <a:solidFill>
                  <a:srgbClr val="00B050"/>
                </a:solidFill>
                <a:latin typeface="黑体" panose="02010609060101010101" pitchFamily="49" charset="-122"/>
                <a:ea typeface="黑体" panose="02010609060101010101" pitchFamily="49" charset="-122"/>
              </a:rPr>
              <a:t>建立企业发展、行业发展与国家发展协调、同步的意识</a:t>
            </a:r>
            <a:r>
              <a:rPr lang="zh-CN" altLang="en-US" sz="1800" dirty="0">
                <a:solidFill>
                  <a:srgbClr val="0070C0"/>
                </a:solidFill>
                <a:latin typeface="黑体" panose="02010609060101010101" pitchFamily="49" charset="-122"/>
                <a:ea typeface="黑体" panose="02010609060101010101" pitchFamily="49" charset="-122"/>
              </a:rPr>
              <a:t>。</a:t>
            </a:r>
            <a:endParaRPr lang="zh-CN" altLang="en-US" sz="1800" dirty="0">
              <a:solidFill>
                <a:srgbClr val="0070C0"/>
              </a:solidFill>
              <a:latin typeface="黑体" panose="02010609060101010101" pitchFamily="49" charset="-122"/>
              <a:ea typeface="黑体" panose="02010609060101010101" pitchFamily="49" charset="-122"/>
            </a:endParaRPr>
          </a:p>
          <a:p>
            <a:pPr marL="713105" indent="-357505" algn="just">
              <a:lnSpc>
                <a:spcPts val="2400"/>
              </a:lnSpc>
            </a:pPr>
            <a:r>
              <a:rPr lang="zh-CN" altLang="en-US" sz="1800" dirty="0">
                <a:solidFill>
                  <a:srgbClr val="0070C0"/>
                </a:solidFill>
                <a:latin typeface="黑体" panose="02010609060101010101" pitchFamily="49" charset="-122"/>
                <a:ea typeface="黑体" panose="02010609060101010101" pitchFamily="49" charset="-122"/>
                <a:sym typeface="+mn-ea"/>
              </a:rPr>
              <a:t>明确评选</a:t>
            </a:r>
            <a:r>
              <a:rPr lang="zh-CN" altLang="en-US" sz="1800" b="1" dirty="0">
                <a:solidFill>
                  <a:srgbClr val="FF0000"/>
                </a:solidFill>
                <a:latin typeface="黑体" panose="02010609060101010101" pitchFamily="49" charset="-122"/>
                <a:ea typeface="黑体" panose="02010609060101010101" pitchFamily="49" charset="-122"/>
                <a:sym typeface="+mn-ea"/>
              </a:rPr>
              <a:t>标准</a:t>
            </a:r>
            <a:r>
              <a:rPr lang="zh-CN" altLang="en-US" sz="1800" dirty="0">
                <a:solidFill>
                  <a:srgbClr val="0070C0"/>
                </a:solidFill>
                <a:latin typeface="黑体" panose="02010609060101010101" pitchFamily="49" charset="-122"/>
                <a:ea typeface="黑体" panose="02010609060101010101" pitchFamily="49" charset="-122"/>
                <a:sym typeface="+mn-ea"/>
              </a:rPr>
              <a:t>、优化评选</a:t>
            </a:r>
            <a:r>
              <a:rPr lang="zh-CN" altLang="en-US" sz="1800" b="1" dirty="0">
                <a:solidFill>
                  <a:srgbClr val="FF0000"/>
                </a:solidFill>
                <a:latin typeface="黑体" panose="02010609060101010101" pitchFamily="49" charset="-122"/>
                <a:ea typeface="黑体" panose="02010609060101010101" pitchFamily="49" charset="-122"/>
                <a:sym typeface="+mn-ea"/>
              </a:rPr>
              <a:t>方法</a:t>
            </a:r>
            <a:r>
              <a:rPr lang="zh-CN" altLang="en-US" sz="1800" dirty="0">
                <a:solidFill>
                  <a:srgbClr val="0070C0"/>
                </a:solidFill>
                <a:latin typeface="黑体" panose="02010609060101010101" pitchFamily="49" charset="-122"/>
                <a:ea typeface="黑体" panose="02010609060101010101" pitchFamily="49" charset="-122"/>
                <a:sym typeface="+mn-ea"/>
              </a:rPr>
              <a:t>，量化评选</a:t>
            </a:r>
            <a:r>
              <a:rPr lang="zh-CN" altLang="en-US" sz="1800" b="1" dirty="0">
                <a:solidFill>
                  <a:srgbClr val="FF0000"/>
                </a:solidFill>
                <a:latin typeface="黑体" panose="02010609060101010101" pitchFamily="49" charset="-122"/>
                <a:ea typeface="黑体" panose="02010609060101010101" pitchFamily="49" charset="-122"/>
                <a:sym typeface="+mn-ea"/>
              </a:rPr>
              <a:t>指标</a:t>
            </a:r>
            <a:r>
              <a:rPr lang="zh-CN" altLang="en-US" sz="1800" dirty="0">
                <a:solidFill>
                  <a:srgbClr val="0070C0"/>
                </a:solidFill>
                <a:latin typeface="黑体" panose="02010609060101010101" pitchFamily="49" charset="-122"/>
                <a:ea typeface="黑体" panose="02010609060101010101" pitchFamily="49" charset="-122"/>
                <a:sym typeface="+mn-ea"/>
              </a:rPr>
              <a:t>，统一评价</a:t>
            </a:r>
            <a:r>
              <a:rPr lang="zh-CN" altLang="en-US" sz="1800" b="1" dirty="0" smtClean="0">
                <a:solidFill>
                  <a:srgbClr val="FF0000"/>
                </a:solidFill>
                <a:latin typeface="黑体" panose="02010609060101010101" pitchFamily="49" charset="-122"/>
                <a:ea typeface="黑体" panose="02010609060101010101" pitchFamily="49" charset="-122"/>
                <a:sym typeface="+mn-ea"/>
              </a:rPr>
              <a:t>尺度</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zh-CN" altLang="en-US" sz="1800" dirty="0" smtClean="0">
              <a:solidFill>
                <a:srgbClr val="0070C0"/>
              </a:solidFill>
              <a:latin typeface="黑体" panose="02010609060101010101" pitchFamily="49" charset="-122"/>
              <a:ea typeface="黑体" panose="02010609060101010101" pitchFamily="49" charset="-122"/>
              <a:sym typeface="+mn-ea"/>
            </a:endParaRPr>
          </a:p>
          <a:p>
            <a:pPr marL="713105" indent="-357505" algn="just">
              <a:lnSpc>
                <a:spcPts val="2400"/>
              </a:lnSpc>
            </a:pP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细则</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不但是评选的标准，同时也</a:t>
            </a:r>
            <a:r>
              <a:rPr lang="zh-CN" altLang="en-US" sz="1800" dirty="0" smtClean="0">
                <a:solidFill>
                  <a:srgbClr val="0070C0"/>
                </a:solidFill>
                <a:latin typeface="黑体" panose="02010609060101010101" pitchFamily="49" charset="-122"/>
                <a:ea typeface="黑体" panose="02010609060101010101" pitchFamily="49" charset="-122"/>
                <a:sym typeface="+mn-ea"/>
              </a:rPr>
              <a:t>是创建国家优质工程奖过程</a:t>
            </a:r>
            <a:r>
              <a:rPr lang="zh-CN" altLang="en-US" sz="1800" dirty="0">
                <a:solidFill>
                  <a:srgbClr val="0070C0"/>
                </a:solidFill>
                <a:latin typeface="黑体" panose="02010609060101010101" pitchFamily="49" charset="-122"/>
                <a:ea typeface="黑体" panose="02010609060101010101" pitchFamily="49" charset="-122"/>
                <a:sym typeface="+mn-ea"/>
              </a:rPr>
              <a:t>中确定</a:t>
            </a:r>
            <a:r>
              <a:rPr lang="zh-CN" altLang="en-US" sz="1800" b="1" dirty="0">
                <a:solidFill>
                  <a:srgbClr val="FF0000"/>
                </a:solidFill>
                <a:latin typeface="黑体" panose="02010609060101010101" pitchFamily="49" charset="-122"/>
                <a:ea typeface="黑体" panose="02010609060101010101" pitchFamily="49" charset="-122"/>
                <a:sym typeface="+mn-ea"/>
              </a:rPr>
              <a:t>控制重点</a:t>
            </a:r>
            <a:r>
              <a:rPr lang="zh-CN" altLang="en-US" sz="1800" dirty="0">
                <a:solidFill>
                  <a:srgbClr val="0070C0"/>
                </a:solidFill>
                <a:latin typeface="黑体" panose="02010609060101010101" pitchFamily="49" charset="-122"/>
                <a:ea typeface="黑体" panose="02010609060101010101" pitchFamily="49" charset="-122"/>
                <a:sym typeface="+mn-ea"/>
              </a:rPr>
              <a:t>和进行</a:t>
            </a:r>
            <a:r>
              <a:rPr lang="zh-CN" altLang="en-US" sz="1800" b="1" dirty="0">
                <a:solidFill>
                  <a:srgbClr val="FF0000"/>
                </a:solidFill>
                <a:latin typeface="黑体" panose="02010609060101010101" pitchFamily="49" charset="-122"/>
                <a:ea typeface="黑体" panose="02010609060101010101" pitchFamily="49" charset="-122"/>
                <a:sym typeface="+mn-ea"/>
              </a:rPr>
              <a:t>自我评价</a:t>
            </a:r>
            <a:r>
              <a:rPr lang="zh-CN" altLang="en-US" sz="1800" dirty="0">
                <a:solidFill>
                  <a:srgbClr val="0070C0"/>
                </a:solidFill>
                <a:latin typeface="黑体" panose="02010609060101010101" pitchFamily="49" charset="-122"/>
                <a:ea typeface="黑体" panose="02010609060101010101" pitchFamily="49" charset="-122"/>
                <a:sym typeface="+mn-ea"/>
              </a:rPr>
              <a:t>的参考。</a:t>
            </a:r>
            <a:endParaRPr lang="zh-CN" altLang="en-US" sz="1800" dirty="0" smtClean="0">
              <a:solidFill>
                <a:srgbClr val="0070C0"/>
              </a:solidFill>
              <a:latin typeface="黑体" panose="02010609060101010101" pitchFamily="49" charset="-122"/>
              <a:ea typeface="黑体" panose="02010609060101010101" pitchFamily="49" charset="-122"/>
              <a:sym typeface="+mn-ea"/>
            </a:endParaRPr>
          </a:p>
        </p:txBody>
      </p:sp>
    </p:spTree>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flipH="1">
            <a:off x="1619970" y="1635646"/>
            <a:ext cx="5379720" cy="936105"/>
            <a:chOff x="7055373" y="1922563"/>
            <a:chExt cx="3650524" cy="861600"/>
          </a:xfrm>
        </p:grpSpPr>
        <p:sp>
          <p:nvSpPr>
            <p:cNvPr id="29" name="圆角矩形 28"/>
            <p:cNvSpPr/>
            <p:nvPr/>
          </p:nvSpPr>
          <p:spPr>
            <a:xfrm>
              <a:off x="7055373" y="2213624"/>
              <a:ext cx="3650524" cy="570539"/>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评价原则</a:t>
              </a:r>
              <a:endParaRPr lang="en-US" altLang="zh-CN"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圆角矩形 29"/>
            <p:cNvSpPr/>
            <p:nvPr/>
          </p:nvSpPr>
          <p:spPr>
            <a:xfrm>
              <a:off x="9282102" y="1922563"/>
              <a:ext cx="1207973"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bg1"/>
                  </a:solidFill>
                  <a:latin typeface="微软雅黑" panose="020B0503020204020204" pitchFamily="34" charset="-122"/>
                  <a:ea typeface="微软雅黑" panose="020B0503020204020204" pitchFamily="34" charset="-122"/>
                </a:rPr>
                <a:t>Part  2</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pic>
        <p:nvPicPr>
          <p:cNvPr id="25" name="Picture 5" descr="C:\Users\a\Desktop\协会LOGO2PNG(1).png"/>
          <p:cNvPicPr>
            <a:picLocks noChangeAspect="1" noChangeArrowheads="1"/>
          </p:cNvPicPr>
          <p:nvPr/>
        </p:nvPicPr>
        <p:blipFill>
          <a:blip r:embed="rId1" cstate="print"/>
          <a:srcRect/>
          <a:stretch>
            <a:fillRect/>
          </a:stretch>
        </p:blipFill>
        <p:spPr bwMode="auto">
          <a:xfrm>
            <a:off x="7164288" y="167205"/>
            <a:ext cx="432048" cy="443110"/>
          </a:xfrm>
          <a:prstGeom prst="rect">
            <a:avLst/>
          </a:prstGeom>
          <a:noFill/>
        </p:spPr>
      </p:pic>
      <p:sp>
        <p:nvSpPr>
          <p:cNvPr id="26" name="TextBox 25"/>
          <p:cNvSpPr txBox="1"/>
          <p:nvPr/>
        </p:nvSpPr>
        <p:spPr>
          <a:xfrm>
            <a:off x="7596336" y="195486"/>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1+#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nodeType="afterEffect">
                                  <p:stCondLst>
                                    <p:cond delay="0"/>
                                  </p:stCondLst>
                                  <p:childTnLst>
                                    <p:animEffect transition="out" filter="fade">
                                      <p:cBhvr>
                                        <p:cTn id="11" dur="500" tmFilter="0, 0; .2, .5; .8, .5; 1, 0"/>
                                        <p:tgtEl>
                                          <p:spTgt spid="28"/>
                                        </p:tgtEl>
                                      </p:cBhvr>
                                    </p:animEffect>
                                    <p:animScale>
                                      <p:cBhvr>
                                        <p:cTn id="12" dur="250" autoRev="1" fill="hold"/>
                                        <p:tgtEl>
                                          <p:spTgt spid="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7360" y="987574"/>
            <a:ext cx="8137088" cy="3592195"/>
          </a:xfrm>
          <a:prstGeom prst="rect">
            <a:avLst/>
          </a:prstGeom>
        </p:spPr>
        <p:txBody>
          <a:bodyPr>
            <a:normAutofit/>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457200" algn="just">
              <a:lnSpc>
                <a:spcPct val="150000"/>
              </a:lnSpc>
              <a:buNone/>
            </a:pPr>
            <a:r>
              <a:rPr lang="zh-CN" altLang="en-US" sz="1800" dirty="0" smtClean="0">
                <a:solidFill>
                  <a:srgbClr val="0070C0"/>
                </a:solidFill>
                <a:latin typeface="黑体" panose="02010609060101010101" pitchFamily="49" charset="-122"/>
                <a:ea typeface="黑体" panose="02010609060101010101" pitchFamily="49" charset="-122"/>
              </a:rPr>
              <a:t>    一、评价指标的设定应比较全面地反映出建设工程的</a:t>
            </a:r>
            <a:r>
              <a:rPr lang="zh-CN" altLang="en-US" sz="1800" b="1" dirty="0" smtClean="0">
                <a:solidFill>
                  <a:srgbClr val="FF0000"/>
                </a:solidFill>
                <a:latin typeface="黑体" panose="02010609060101010101" pitchFamily="49" charset="-122"/>
                <a:ea typeface="黑体" panose="02010609060101010101" pitchFamily="49" charset="-122"/>
              </a:rPr>
              <a:t>整体情况</a:t>
            </a:r>
            <a:r>
              <a:rPr lang="zh-CN" altLang="en-US" sz="1800" dirty="0" smtClean="0">
                <a:solidFill>
                  <a:srgbClr val="0070C0"/>
                </a:solidFill>
                <a:latin typeface="黑体" panose="02010609060101010101" pitchFamily="49" charset="-122"/>
                <a:ea typeface="黑体" panose="02010609060101010101" pitchFamily="49" charset="-122"/>
              </a:rPr>
              <a:t>和</a:t>
            </a:r>
            <a:r>
              <a:rPr lang="zh-CN" altLang="en-US" sz="1800" b="1" dirty="0" smtClean="0">
                <a:solidFill>
                  <a:srgbClr val="FF0000"/>
                </a:solidFill>
                <a:latin typeface="黑体" panose="02010609060101010101" pitchFamily="49" charset="-122"/>
                <a:ea typeface="黑体" panose="02010609060101010101" pitchFamily="49" charset="-122"/>
              </a:rPr>
              <a:t>综合品质水平</a:t>
            </a:r>
            <a:r>
              <a:rPr lang="zh-CN" altLang="en-US" sz="1800" dirty="0" smtClean="0">
                <a:solidFill>
                  <a:srgbClr val="0070C0"/>
                </a:solidFill>
                <a:latin typeface="黑体" panose="02010609060101010101" pitchFamily="49" charset="-122"/>
                <a:ea typeface="黑体" panose="02010609060101010101" pitchFamily="49" charset="-122"/>
              </a:rPr>
              <a:t>，并比较准确地反映出国家优质工程奖的评选</a:t>
            </a:r>
            <a:r>
              <a:rPr lang="zh-CN" altLang="en-US" sz="1800" b="1" dirty="0" smtClean="0">
                <a:solidFill>
                  <a:srgbClr val="FF0000"/>
                </a:solidFill>
                <a:latin typeface="黑体" panose="02010609060101010101" pitchFamily="49" charset="-122"/>
                <a:ea typeface="黑体" panose="02010609060101010101" pitchFamily="49" charset="-122"/>
              </a:rPr>
              <a:t>定位</a:t>
            </a:r>
            <a:r>
              <a:rPr lang="zh-CN" altLang="en-US" sz="1800" b="1" dirty="0" smtClean="0">
                <a:solidFill>
                  <a:srgbClr val="0070C0"/>
                </a:solidFill>
                <a:latin typeface="黑体" panose="02010609060101010101" pitchFamily="49" charset="-122"/>
                <a:ea typeface="黑体" panose="02010609060101010101" pitchFamily="49" charset="-122"/>
              </a:rPr>
              <a:t>、</a:t>
            </a:r>
            <a:r>
              <a:rPr lang="zh-CN" altLang="en-US" sz="1800" b="1" dirty="0" smtClean="0">
                <a:solidFill>
                  <a:srgbClr val="FF0000"/>
                </a:solidFill>
                <a:latin typeface="黑体" panose="02010609060101010101" pitchFamily="49" charset="-122"/>
                <a:ea typeface="黑体" panose="02010609060101010101" pitchFamily="49" charset="-122"/>
              </a:rPr>
              <a:t>理念</a:t>
            </a:r>
            <a:r>
              <a:rPr lang="zh-CN" altLang="en-US" sz="1800" dirty="0" smtClean="0">
                <a:solidFill>
                  <a:srgbClr val="0070C0"/>
                </a:solidFill>
                <a:latin typeface="黑体" panose="02010609060101010101" pitchFamily="49" charset="-122"/>
                <a:ea typeface="黑体" panose="02010609060101010101" pitchFamily="49" charset="-122"/>
              </a:rPr>
              <a:t>和</a:t>
            </a:r>
            <a:r>
              <a:rPr lang="zh-CN" altLang="en-US" sz="1800" b="1" dirty="0" smtClean="0">
                <a:solidFill>
                  <a:srgbClr val="FF0000"/>
                </a:solidFill>
                <a:latin typeface="黑体" panose="02010609060101010101" pitchFamily="49" charset="-122"/>
                <a:ea typeface="黑体" panose="02010609060101010101" pitchFamily="49" charset="-122"/>
              </a:rPr>
              <a:t>特点</a:t>
            </a:r>
            <a:r>
              <a:rPr lang="zh-CN" altLang="en-US" sz="1800" dirty="0" smtClean="0">
                <a:solidFill>
                  <a:srgbClr val="0070C0"/>
                </a:solidFill>
                <a:latin typeface="黑体" panose="02010609060101010101" pitchFamily="49" charset="-122"/>
                <a:ea typeface="黑体" panose="02010609060101010101" pitchFamily="49" charset="-122"/>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0" indent="-457200" algn="just">
              <a:lnSpc>
                <a:spcPct val="150000"/>
              </a:lnSpc>
              <a:buNone/>
            </a:pPr>
            <a:r>
              <a:rPr lang="zh-CN" altLang="en-US" sz="1800" dirty="0">
                <a:solidFill>
                  <a:srgbClr val="0070C0"/>
                </a:solidFill>
                <a:latin typeface="黑体" panose="02010609060101010101" pitchFamily="49" charset="-122"/>
                <a:ea typeface="黑体" panose="02010609060101010101" pitchFamily="49" charset="-122"/>
                <a:sym typeface="+mn-ea"/>
              </a:rPr>
              <a:t>    二、充分考虑评选的</a:t>
            </a:r>
            <a:r>
              <a:rPr lang="zh-CN" altLang="en-US" sz="1800" b="1" dirty="0">
                <a:solidFill>
                  <a:srgbClr val="FF0000"/>
                </a:solidFill>
                <a:latin typeface="黑体" panose="02010609060101010101" pitchFamily="49" charset="-122"/>
                <a:ea typeface="黑体" panose="02010609060101010101" pitchFamily="49" charset="-122"/>
                <a:sym typeface="+mn-ea"/>
              </a:rPr>
              <a:t>公平性</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对各类</a:t>
            </a:r>
            <a:r>
              <a:rPr lang="zh-CN" altLang="en-US" sz="1800" dirty="0" smtClean="0">
                <a:solidFill>
                  <a:srgbClr val="0070C0"/>
                </a:solidFill>
                <a:latin typeface="黑体" panose="02010609060101010101" pitchFamily="49" charset="-122"/>
                <a:ea typeface="黑体" panose="02010609060101010101" pitchFamily="49" charset="-122"/>
                <a:sym typeface="+mn-ea"/>
              </a:rPr>
              <a:t>工程的</a:t>
            </a:r>
            <a:r>
              <a:rPr lang="zh-CN" altLang="en-US" sz="1800" b="1" dirty="0" smtClean="0">
                <a:solidFill>
                  <a:srgbClr val="FF0000"/>
                </a:solidFill>
                <a:latin typeface="黑体" panose="02010609060101010101" pitchFamily="49" charset="-122"/>
                <a:ea typeface="黑体" panose="02010609060101010101" pitchFamily="49" charset="-122"/>
                <a:sym typeface="+mn-ea"/>
              </a:rPr>
              <a:t>适用度</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0" indent="-457200" algn="just">
              <a:lnSpc>
                <a:spcPct val="150000"/>
              </a:lnSpc>
              <a:buNone/>
            </a:pPr>
            <a:r>
              <a:rPr lang="zh-CN" altLang="en-US" sz="1800" dirty="0">
                <a:solidFill>
                  <a:srgbClr val="0070C0"/>
                </a:solidFill>
                <a:latin typeface="黑体" panose="02010609060101010101" pitchFamily="49" charset="-122"/>
                <a:ea typeface="黑体" panose="02010609060101010101" pitchFamily="49" charset="-122"/>
                <a:sym typeface="+mn-ea"/>
              </a:rPr>
              <a:t>    三、考虑入选工程</a:t>
            </a:r>
            <a:r>
              <a:rPr lang="zh-CN" altLang="en-US" sz="1800" b="1" dirty="0">
                <a:solidFill>
                  <a:srgbClr val="FF0000"/>
                </a:solidFill>
                <a:latin typeface="黑体" panose="02010609060101010101" pitchFamily="49" charset="-122"/>
                <a:ea typeface="黑体" panose="02010609060101010101" pitchFamily="49" charset="-122"/>
                <a:sym typeface="+mn-ea"/>
              </a:rPr>
              <a:t>数量比</a:t>
            </a:r>
            <a:r>
              <a:rPr lang="zh-CN" altLang="en-US" sz="1800" b="1" dirty="0" smtClean="0">
                <a:solidFill>
                  <a:srgbClr val="FF0000"/>
                </a:solidFill>
                <a:latin typeface="黑体" panose="02010609060101010101" pitchFamily="49" charset="-122"/>
                <a:ea typeface="黑体" panose="02010609060101010101" pitchFamily="49" charset="-122"/>
                <a:sym typeface="+mn-ea"/>
              </a:rPr>
              <a:t>例</a:t>
            </a:r>
            <a:r>
              <a:rPr lang="zh-CN" altLang="en-US" sz="1800" dirty="0" smtClean="0">
                <a:solidFill>
                  <a:srgbClr val="0070C0"/>
                </a:solidFill>
                <a:latin typeface="黑体" panose="02010609060101010101" pitchFamily="49" charset="-122"/>
                <a:ea typeface="黑体" panose="02010609060101010101" pitchFamily="49" charset="-122"/>
                <a:sym typeface="+mn-ea"/>
              </a:rPr>
              <a:t>适</a:t>
            </a:r>
            <a:r>
              <a:rPr lang="zh-CN" altLang="en-US" sz="1800" dirty="0">
                <a:solidFill>
                  <a:srgbClr val="0070C0"/>
                </a:solidFill>
                <a:latin typeface="黑体" panose="02010609060101010101" pitchFamily="49" charset="-122"/>
                <a:ea typeface="黑体" panose="02010609060101010101" pitchFamily="49" charset="-122"/>
                <a:sym typeface="+mn-ea"/>
              </a:rPr>
              <a:t>度性，避免过度淘汰</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较多工程得分偏低</a:t>
            </a:r>
            <a:r>
              <a:rPr lang="zh-CN" altLang="en-US" sz="1800" dirty="0" smtClean="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endParaRPr>
          </a:p>
          <a:p>
            <a:pPr marL="0" indent="-457200" algn="l">
              <a:lnSpc>
                <a:spcPct val="150000"/>
              </a:lnSpc>
              <a:buNone/>
            </a:pPr>
            <a:r>
              <a:rPr lang="zh-CN" altLang="en-US" sz="1800" dirty="0">
                <a:solidFill>
                  <a:srgbClr val="0070C0"/>
                </a:solidFill>
                <a:latin typeface="黑体" panose="02010609060101010101" pitchFamily="49" charset="-122"/>
                <a:ea typeface="黑体" panose="02010609060101010101" pitchFamily="49" charset="-122"/>
                <a:sym typeface="+mn-ea"/>
              </a:rPr>
              <a:t>    四、考虑入选工程的得分应避免过于接近</a:t>
            </a:r>
            <a:r>
              <a:rPr lang="en-US" altLang="zh-CN" sz="1800" dirty="0">
                <a:solidFill>
                  <a:srgbClr val="0070C0"/>
                </a:solidFill>
                <a:latin typeface="黑体" panose="02010609060101010101" pitchFamily="49" charset="-122"/>
                <a:ea typeface="黑体" panose="02010609060101010101" pitchFamily="49" charset="-122"/>
                <a:sym typeface="+mn-ea"/>
              </a:rPr>
              <a:t>——</a:t>
            </a:r>
            <a:r>
              <a:rPr lang="zh-CN" altLang="en-US" sz="1800" dirty="0">
                <a:solidFill>
                  <a:srgbClr val="0070C0"/>
                </a:solidFill>
                <a:latin typeface="黑体" panose="02010609060101010101" pitchFamily="49" charset="-122"/>
                <a:ea typeface="黑体" panose="02010609060101010101" pitchFamily="49" charset="-122"/>
                <a:sym typeface="+mn-ea"/>
              </a:rPr>
              <a:t>适当</a:t>
            </a:r>
            <a:r>
              <a:rPr lang="zh-CN" altLang="en-US" sz="1800" b="1" dirty="0">
                <a:solidFill>
                  <a:srgbClr val="FF0000"/>
                </a:solidFill>
                <a:latin typeface="黑体" panose="02010609060101010101" pitchFamily="49" charset="-122"/>
                <a:ea typeface="黑体" panose="02010609060101010101" pitchFamily="49" charset="-122"/>
                <a:sym typeface="+mn-ea"/>
              </a:rPr>
              <a:t>拉开距离</a:t>
            </a:r>
            <a:r>
              <a:rPr lang="zh-CN" altLang="en-US" sz="1800" dirty="0">
                <a:solidFill>
                  <a:srgbClr val="0070C0"/>
                </a:solidFill>
                <a:latin typeface="黑体" panose="02010609060101010101" pitchFamily="49" charset="-122"/>
                <a:ea typeface="黑体" panose="02010609060101010101" pitchFamily="49" charset="-122"/>
                <a:sym typeface="+mn-ea"/>
              </a:rPr>
              <a:t>，可以比较客观地反映出不同行业、不同地区的</a:t>
            </a:r>
            <a:r>
              <a:rPr lang="zh-CN" altLang="en-US" sz="1800" b="1" dirty="0">
                <a:solidFill>
                  <a:srgbClr val="FF0000"/>
                </a:solidFill>
                <a:latin typeface="黑体" panose="02010609060101010101" pitchFamily="49" charset="-122"/>
                <a:ea typeface="黑体" panose="02010609060101010101" pitchFamily="49" charset="-122"/>
                <a:sym typeface="+mn-ea"/>
              </a:rPr>
              <a:t>差异性</a:t>
            </a:r>
            <a:r>
              <a:rPr lang="zh-CN" altLang="en-US" sz="1800" dirty="0">
                <a:solidFill>
                  <a:srgbClr val="0070C0"/>
                </a:solidFill>
                <a:latin typeface="黑体" panose="02010609060101010101" pitchFamily="49" charset="-122"/>
                <a:ea typeface="黑体" panose="02010609060101010101" pitchFamily="49" charset="-122"/>
                <a:sym typeface="+mn-ea"/>
              </a:rPr>
              <a:t>。</a:t>
            </a:r>
            <a:endParaRPr lang="en-US" altLang="zh-CN" sz="1800" dirty="0" smtClean="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584" y="307137"/>
            <a:ext cx="4104456"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2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评价原则</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flipH="1">
            <a:off x="1619970" y="1635646"/>
            <a:ext cx="5379720" cy="936105"/>
            <a:chOff x="7055373" y="1922563"/>
            <a:chExt cx="3650524" cy="861600"/>
          </a:xfrm>
        </p:grpSpPr>
        <p:sp>
          <p:nvSpPr>
            <p:cNvPr id="29" name="圆角矩形 28"/>
            <p:cNvSpPr/>
            <p:nvPr/>
          </p:nvSpPr>
          <p:spPr>
            <a:xfrm>
              <a:off x="7055373" y="2213624"/>
              <a:ext cx="3650524" cy="570539"/>
            </a:xfrm>
            <a:prstGeom prst="roundRect">
              <a:avLst/>
            </a:prstGeom>
            <a:noFill/>
            <a:ln>
              <a:solidFill>
                <a:srgbClr val="0079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zh-CN" altLang="en-US" sz="2400" b="1" dirty="0" smtClean="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      评价方法</a:t>
              </a:r>
              <a:endParaRPr lang="en-US" altLang="zh-CN" sz="2400" b="1"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 name="圆角矩形 29"/>
            <p:cNvSpPr/>
            <p:nvPr/>
          </p:nvSpPr>
          <p:spPr>
            <a:xfrm>
              <a:off x="9282102" y="1922563"/>
              <a:ext cx="1207973" cy="484545"/>
            </a:xfrm>
            <a:prstGeom prst="roundRect">
              <a:avLst>
                <a:gd name="adj" fmla="val 9725"/>
              </a:avLst>
            </a:prstGeom>
            <a:solidFill>
              <a:srgbClr val="0079C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bg1"/>
                  </a:solidFill>
                  <a:latin typeface="微软雅黑" panose="020B0503020204020204" pitchFamily="34" charset="-122"/>
                  <a:ea typeface="微软雅黑" panose="020B0503020204020204" pitchFamily="34" charset="-122"/>
                </a:rPr>
                <a:t>Part  3</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pic>
        <p:nvPicPr>
          <p:cNvPr id="25" name="Picture 5" descr="C:\Users\a\Desktop\协会LOGO2PNG(1).png"/>
          <p:cNvPicPr>
            <a:picLocks noChangeAspect="1" noChangeArrowheads="1"/>
          </p:cNvPicPr>
          <p:nvPr/>
        </p:nvPicPr>
        <p:blipFill>
          <a:blip r:embed="rId1" cstate="print"/>
          <a:srcRect/>
          <a:stretch>
            <a:fillRect/>
          </a:stretch>
        </p:blipFill>
        <p:spPr bwMode="auto">
          <a:xfrm>
            <a:off x="7164288" y="167205"/>
            <a:ext cx="432048" cy="443110"/>
          </a:xfrm>
          <a:prstGeom prst="rect">
            <a:avLst/>
          </a:prstGeom>
          <a:noFill/>
        </p:spPr>
      </p:pic>
      <p:sp>
        <p:nvSpPr>
          <p:cNvPr id="26" name="TextBox 25"/>
          <p:cNvSpPr txBox="1"/>
          <p:nvPr/>
        </p:nvSpPr>
        <p:spPr>
          <a:xfrm>
            <a:off x="7596336" y="195486"/>
            <a:ext cx="1224136" cy="400110"/>
          </a:xfrm>
          <a:prstGeom prst="rect">
            <a:avLst/>
          </a:prstGeom>
          <a:noFill/>
        </p:spPr>
        <p:txBody>
          <a:bodyPr wrap="square" rtlCol="0">
            <a:spAutoFit/>
          </a:bodyPr>
          <a:lstStyle/>
          <a:p>
            <a:r>
              <a:rPr lang="zh-CN" altLang="en-US" sz="2000" b="1" dirty="0" smtClean="0">
                <a:latin typeface="华文隶书" panose="02010800040101010101" pitchFamily="2" charset="-122"/>
                <a:ea typeface="华文隶书" panose="02010800040101010101" pitchFamily="2" charset="-122"/>
              </a:rPr>
              <a:t>中施企协</a:t>
            </a:r>
            <a:endParaRPr lang="zh-CN" altLang="en-US" sz="2000" b="1" dirty="0">
              <a:latin typeface="华文隶书" panose="02010800040101010101" pitchFamily="2" charset="-122"/>
              <a:ea typeface="华文隶书" panose="020108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1+#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nodeType="afterEffect">
                                  <p:stCondLst>
                                    <p:cond delay="0"/>
                                  </p:stCondLst>
                                  <p:childTnLst>
                                    <p:animEffect transition="out" filter="fade">
                                      <p:cBhvr>
                                        <p:cTn id="11" dur="500" tmFilter="0, 0; .2, .5; .8, .5; 1, 0"/>
                                        <p:tgtEl>
                                          <p:spTgt spid="28"/>
                                        </p:tgtEl>
                                      </p:cBhvr>
                                    </p:animEffect>
                                    <p:animScale>
                                      <p:cBhvr>
                                        <p:cTn id="12" dur="250" autoRev="1" fill="hold"/>
                                        <p:tgtEl>
                                          <p:spTgt spid="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内容占位符 2"/>
          <p:cNvSpPr txBox="1"/>
          <p:nvPr/>
        </p:nvSpPr>
        <p:spPr>
          <a:xfrm>
            <a:off x="469265" y="823595"/>
            <a:ext cx="8229600" cy="3692525"/>
          </a:xfrm>
          <a:prstGeom prst="rect">
            <a:avLst/>
          </a:prstGeom>
        </p:spPr>
        <p:txBody>
          <a:bodyPr>
            <a:normAutofit fontScale="92500" lnSpcReduction="10000"/>
          </a:bodyPr>
          <a:lstStyle>
            <a:lvl1pPr marL="306070" indent="-306070" algn="l" defTabSz="816610"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1pPr>
            <a:lvl2pPr marL="663575" indent="-255270" algn="l" defTabSz="816610" rtl="0" eaLnBrk="1" latinLnBrk="0" hangingPunct="1">
              <a:spcBef>
                <a:spcPct val="20000"/>
              </a:spcBef>
              <a:buFont typeface="Arial" panose="020B0604020202020204" pitchFamily="34" charset="0"/>
              <a:buChar char="–"/>
              <a:defRPr sz="2500" kern="1200">
                <a:solidFill>
                  <a:schemeClr val="tx1"/>
                </a:solidFill>
                <a:latin typeface="+mn-lt"/>
                <a:ea typeface="+mn-ea"/>
                <a:cs typeface="+mn-cs"/>
              </a:defRPr>
            </a:lvl2pPr>
            <a:lvl3pPr marL="1020445" indent="-203835" algn="l" defTabSz="81661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42875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183705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24472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65303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061335"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469640" indent="-203835" algn="l" defTabSz="81661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US" altLang="zh-CN" sz="1800" dirty="0" smtClean="0">
                <a:solidFill>
                  <a:srgbClr val="0070C0"/>
                </a:solidFill>
                <a:latin typeface="黑体" panose="02010609060101010101" pitchFamily="49" charset="-122"/>
                <a:ea typeface="黑体" panose="02010609060101010101" pitchFamily="49" charset="-122"/>
              </a:rPr>
              <a:t>   </a:t>
            </a:r>
            <a:r>
              <a:rPr lang="en-US" altLang="zh-CN" sz="1800" b="1" dirty="0" smtClean="0">
                <a:solidFill>
                  <a:srgbClr val="0070C0"/>
                </a:solidFill>
                <a:latin typeface="黑体" panose="02010609060101010101" pitchFamily="49" charset="-122"/>
                <a:ea typeface="黑体" panose="02010609060101010101" pitchFamily="49" charset="-122"/>
              </a:rPr>
              <a:t> </a:t>
            </a:r>
            <a:r>
              <a:rPr lang="zh-CN" altLang="en-US" sz="1800" b="1" dirty="0" smtClean="0">
                <a:solidFill>
                  <a:srgbClr val="0070C0"/>
                </a:solidFill>
                <a:latin typeface="黑体" panose="02010609060101010101" pitchFamily="49" charset="-122"/>
                <a:ea typeface="黑体" panose="02010609060101010101" pitchFamily="49" charset="-122"/>
              </a:rPr>
              <a:t>一</a:t>
            </a:r>
            <a:r>
              <a:rPr lang="zh-CN" altLang="en-US" sz="2000" b="1" dirty="0" smtClean="0">
                <a:solidFill>
                  <a:srgbClr val="0070C0"/>
                </a:solidFill>
                <a:latin typeface="黑体" panose="02010609060101010101" pitchFamily="49" charset="-122"/>
                <a:ea typeface="黑体" panose="02010609060101010101" pitchFamily="49" charset="-122"/>
              </a:rPr>
              <a:t>、评价指标</a:t>
            </a:r>
            <a:endParaRPr lang="zh-CN" altLang="en-US" sz="1800" b="1" dirty="0" smtClean="0">
              <a:solidFill>
                <a:srgbClr val="0070C0"/>
              </a:solidFill>
              <a:latin typeface="黑体" panose="02010609060101010101" pitchFamily="49" charset="-122"/>
              <a:ea typeface="黑体" panose="02010609060101010101" pitchFamily="49" charset="-122"/>
            </a:endParaRPr>
          </a:p>
          <a:p>
            <a:pPr marL="0" indent="0" algn="just">
              <a:lnSpc>
                <a:spcPct val="150000"/>
              </a:lnSpc>
              <a:buNone/>
            </a:pPr>
            <a:r>
              <a:rPr lang="zh-CN" altLang="en-US" sz="1800" dirty="0" smtClean="0">
                <a:solidFill>
                  <a:srgbClr val="0070C0"/>
                </a:solidFill>
                <a:latin typeface="黑体" panose="02010609060101010101" pitchFamily="49" charset="-122"/>
                <a:ea typeface="黑体" panose="02010609060101010101" pitchFamily="49" charset="-122"/>
              </a:rPr>
              <a:t>    评价指标由六项一级指标组成，即从</a:t>
            </a:r>
            <a:r>
              <a:rPr lang="zh-CN" altLang="en-US" sz="1800" b="1" dirty="0" smtClean="0">
                <a:solidFill>
                  <a:srgbClr val="FF0000"/>
                </a:solidFill>
                <a:latin typeface="黑体" panose="02010609060101010101" pitchFamily="49" charset="-122"/>
                <a:ea typeface="黑体" panose="02010609060101010101" pitchFamily="49" charset="-122"/>
              </a:rPr>
              <a:t>六个方面</a:t>
            </a:r>
            <a:r>
              <a:rPr lang="zh-CN" altLang="en-US" sz="1800" dirty="0" smtClean="0">
                <a:solidFill>
                  <a:srgbClr val="0070C0"/>
                </a:solidFill>
                <a:latin typeface="黑体" panose="02010609060101010101" pitchFamily="49" charset="-122"/>
                <a:ea typeface="黑体" panose="02010609060101010101" pitchFamily="49" charset="-122"/>
              </a:rPr>
              <a:t>对申报工程进行评价，包括：工程规模、设计水平、科技进步、绿色建造、实体质量、综合效益。六项指标的</a:t>
            </a:r>
            <a:r>
              <a:rPr lang="zh-CN" altLang="en-US" sz="1800" dirty="0" smtClean="0">
                <a:solidFill>
                  <a:srgbClr val="FF0000"/>
                </a:solidFill>
                <a:latin typeface="黑体" panose="02010609060101010101" pitchFamily="49" charset="-122"/>
                <a:ea typeface="黑体" panose="02010609060101010101" pitchFamily="49" charset="-122"/>
              </a:rPr>
              <a:t>总分为</a:t>
            </a:r>
            <a:r>
              <a:rPr lang="en-US" altLang="zh-CN" sz="1800" dirty="0" smtClean="0">
                <a:solidFill>
                  <a:srgbClr val="FF0000"/>
                </a:solidFill>
                <a:latin typeface="黑体" panose="02010609060101010101" pitchFamily="49" charset="-122"/>
                <a:ea typeface="黑体" panose="02010609060101010101" pitchFamily="49" charset="-122"/>
              </a:rPr>
              <a:t>1000</a:t>
            </a:r>
            <a:r>
              <a:rPr lang="zh-CN" altLang="en-US" sz="1800" dirty="0" smtClean="0">
                <a:solidFill>
                  <a:srgbClr val="FF0000"/>
                </a:solidFill>
                <a:latin typeface="黑体" panose="02010609060101010101" pitchFamily="49" charset="-122"/>
                <a:ea typeface="黑体" panose="02010609060101010101" pitchFamily="49" charset="-122"/>
              </a:rPr>
              <a:t>分</a:t>
            </a:r>
            <a:r>
              <a:rPr lang="zh-CN" altLang="en-US" sz="1800" dirty="0" smtClean="0">
                <a:solidFill>
                  <a:srgbClr val="0070C0"/>
                </a:solidFill>
                <a:latin typeface="黑体" panose="02010609060101010101" pitchFamily="49" charset="-122"/>
                <a:ea typeface="黑体" panose="02010609060101010101" pitchFamily="49" charset="-122"/>
              </a:rPr>
              <a:t>，各项</a:t>
            </a:r>
            <a:r>
              <a:rPr lang="zh-CN" altLang="en-US" sz="1800" dirty="0" smtClean="0">
                <a:solidFill>
                  <a:srgbClr val="0070C0"/>
                </a:solidFill>
                <a:latin typeface="黑体" panose="02010609060101010101" pitchFamily="49" charset="-122"/>
                <a:ea typeface="黑体" panose="02010609060101010101" pitchFamily="49" charset="-122"/>
                <a:sym typeface="+mn-ea"/>
              </a:rPr>
              <a:t>一级指标的标准分值设置如下：</a:t>
            </a:r>
            <a:endParaRPr lang="zh-CN" altLang="en-US" sz="1800" dirty="0" smtClean="0">
              <a:solidFill>
                <a:srgbClr val="0070C0"/>
              </a:solidFill>
              <a:latin typeface="黑体" panose="02010609060101010101" pitchFamily="49" charset="-122"/>
              <a:ea typeface="黑体" panose="02010609060101010101" pitchFamily="49" charset="-122"/>
              <a:sym typeface="+mn-ea"/>
            </a:endParaRPr>
          </a:p>
          <a:p>
            <a:pPr lvl="2" algn="just">
              <a:lnSpc>
                <a:spcPct val="120000"/>
              </a:lnSpc>
            </a:pPr>
            <a:r>
              <a:rPr lang="zh-CN" altLang="en-US" sz="1800" dirty="0" smtClean="0">
                <a:solidFill>
                  <a:srgbClr val="FF0000"/>
                </a:solidFill>
                <a:latin typeface="黑体" panose="02010609060101010101" pitchFamily="49" charset="-122"/>
                <a:ea typeface="黑体" panose="02010609060101010101" pitchFamily="49" charset="-122"/>
                <a:sym typeface="+mn-ea"/>
              </a:rPr>
              <a:t>工程规模</a:t>
            </a:r>
            <a:r>
              <a:rPr lang="en-US" altLang="zh-CN" sz="1800" dirty="0" smtClean="0">
                <a:solidFill>
                  <a:srgbClr val="0070C0"/>
                </a:solidFill>
                <a:latin typeface="黑体" panose="02010609060101010101" pitchFamily="49" charset="-122"/>
                <a:ea typeface="黑体" panose="02010609060101010101" pitchFamily="49" charset="-122"/>
                <a:sym typeface="+mn-ea"/>
              </a:rPr>
              <a:t>——40</a:t>
            </a:r>
            <a:r>
              <a:rPr lang="zh-CN" altLang="en-US" sz="1800" dirty="0" smtClean="0">
                <a:solidFill>
                  <a:srgbClr val="0070C0"/>
                </a:solidFill>
                <a:latin typeface="黑体" panose="02010609060101010101" pitchFamily="49" charset="-122"/>
                <a:ea typeface="黑体" panose="02010609060101010101" pitchFamily="49" charset="-122"/>
                <a:sym typeface="+mn-ea"/>
              </a:rPr>
              <a:t>分</a:t>
            </a:r>
            <a:endParaRPr lang="en-US" altLang="zh-CN" sz="1800" dirty="0" smtClean="0">
              <a:solidFill>
                <a:srgbClr val="0070C0"/>
              </a:solidFill>
              <a:latin typeface="黑体" panose="02010609060101010101" pitchFamily="49" charset="-122"/>
              <a:ea typeface="黑体" panose="02010609060101010101" pitchFamily="49" charset="-122"/>
            </a:endParaRPr>
          </a:p>
          <a:p>
            <a:pPr lvl="2" algn="just">
              <a:lnSpc>
                <a:spcPct val="120000"/>
              </a:lnSpc>
            </a:pPr>
            <a:r>
              <a:rPr lang="zh-CN" altLang="en-US" sz="1800" dirty="0" smtClean="0">
                <a:solidFill>
                  <a:srgbClr val="FF0000"/>
                </a:solidFill>
                <a:latin typeface="黑体" panose="02010609060101010101" pitchFamily="49" charset="-122"/>
                <a:ea typeface="黑体" panose="02010609060101010101" pitchFamily="49" charset="-122"/>
                <a:sym typeface="+mn-ea"/>
              </a:rPr>
              <a:t>设计水平</a:t>
            </a:r>
            <a:r>
              <a:rPr lang="en-US" altLang="zh-CN" sz="1800" dirty="0" smtClean="0">
                <a:solidFill>
                  <a:srgbClr val="0070C0"/>
                </a:solidFill>
                <a:latin typeface="黑体" panose="02010609060101010101" pitchFamily="49" charset="-122"/>
                <a:ea typeface="黑体" panose="02010609060101010101" pitchFamily="49" charset="-122"/>
                <a:sym typeface="+mn-ea"/>
              </a:rPr>
              <a:t>——100</a:t>
            </a:r>
            <a:r>
              <a:rPr lang="zh-CN" altLang="en-US" sz="1800" dirty="0" smtClean="0">
                <a:solidFill>
                  <a:srgbClr val="0070C0"/>
                </a:solidFill>
                <a:latin typeface="黑体" panose="02010609060101010101" pitchFamily="49" charset="-122"/>
                <a:ea typeface="黑体" panose="02010609060101010101" pitchFamily="49" charset="-122"/>
                <a:sym typeface="+mn-ea"/>
              </a:rPr>
              <a:t>分</a:t>
            </a:r>
            <a:endParaRPr lang="en-US" altLang="zh-CN" sz="1800" dirty="0" smtClean="0">
              <a:solidFill>
                <a:srgbClr val="0070C0"/>
              </a:solidFill>
              <a:latin typeface="黑体" panose="02010609060101010101" pitchFamily="49" charset="-122"/>
              <a:ea typeface="黑体" panose="02010609060101010101" pitchFamily="49" charset="-122"/>
            </a:endParaRPr>
          </a:p>
          <a:p>
            <a:pPr lvl="2" algn="just">
              <a:lnSpc>
                <a:spcPct val="120000"/>
              </a:lnSpc>
            </a:pPr>
            <a:r>
              <a:rPr lang="zh-CN" altLang="en-US" sz="1800" dirty="0" smtClean="0">
                <a:solidFill>
                  <a:srgbClr val="FF0000"/>
                </a:solidFill>
                <a:latin typeface="黑体" panose="02010609060101010101" pitchFamily="49" charset="-122"/>
                <a:ea typeface="黑体" panose="02010609060101010101" pitchFamily="49" charset="-122"/>
                <a:sym typeface="+mn-ea"/>
              </a:rPr>
              <a:t>科技进步</a:t>
            </a:r>
            <a:r>
              <a:rPr lang="en-US" altLang="zh-CN" sz="1800" dirty="0" smtClean="0">
                <a:solidFill>
                  <a:srgbClr val="0070C0"/>
                </a:solidFill>
                <a:latin typeface="黑体" panose="02010609060101010101" pitchFamily="49" charset="-122"/>
                <a:ea typeface="黑体" panose="02010609060101010101" pitchFamily="49" charset="-122"/>
                <a:sym typeface="+mn-ea"/>
              </a:rPr>
              <a:t>——100</a:t>
            </a:r>
            <a:r>
              <a:rPr lang="zh-CN" altLang="en-US" sz="1800" dirty="0" smtClean="0">
                <a:solidFill>
                  <a:srgbClr val="0070C0"/>
                </a:solidFill>
                <a:latin typeface="黑体" panose="02010609060101010101" pitchFamily="49" charset="-122"/>
                <a:ea typeface="黑体" panose="02010609060101010101" pitchFamily="49" charset="-122"/>
                <a:sym typeface="+mn-ea"/>
              </a:rPr>
              <a:t>分</a:t>
            </a:r>
            <a:endParaRPr lang="en-US" altLang="zh-CN" sz="1800" dirty="0" smtClean="0">
              <a:solidFill>
                <a:srgbClr val="0070C0"/>
              </a:solidFill>
              <a:latin typeface="黑体" panose="02010609060101010101" pitchFamily="49" charset="-122"/>
              <a:ea typeface="黑体" panose="02010609060101010101" pitchFamily="49" charset="-122"/>
            </a:endParaRPr>
          </a:p>
          <a:p>
            <a:pPr lvl="2" algn="just">
              <a:lnSpc>
                <a:spcPct val="120000"/>
              </a:lnSpc>
            </a:pPr>
            <a:r>
              <a:rPr lang="zh-CN" altLang="en-US" sz="1800" dirty="0" smtClean="0">
                <a:solidFill>
                  <a:srgbClr val="FF0000"/>
                </a:solidFill>
                <a:latin typeface="黑体" panose="02010609060101010101" pitchFamily="49" charset="-122"/>
                <a:ea typeface="黑体" panose="02010609060101010101" pitchFamily="49" charset="-122"/>
                <a:sym typeface="+mn-ea"/>
              </a:rPr>
              <a:t>绿色建造</a:t>
            </a:r>
            <a:r>
              <a:rPr lang="en-US" altLang="zh-CN" sz="1800" dirty="0" smtClean="0">
                <a:solidFill>
                  <a:srgbClr val="0070C0"/>
                </a:solidFill>
                <a:latin typeface="黑体" panose="02010609060101010101" pitchFamily="49" charset="-122"/>
                <a:ea typeface="黑体" panose="02010609060101010101" pitchFamily="49" charset="-122"/>
                <a:sym typeface="+mn-ea"/>
              </a:rPr>
              <a:t>——60</a:t>
            </a:r>
            <a:r>
              <a:rPr lang="zh-CN" altLang="en-US" sz="1800" dirty="0" smtClean="0">
                <a:solidFill>
                  <a:srgbClr val="0070C0"/>
                </a:solidFill>
                <a:latin typeface="黑体" panose="02010609060101010101" pitchFamily="49" charset="-122"/>
                <a:ea typeface="黑体" panose="02010609060101010101" pitchFamily="49" charset="-122"/>
                <a:sym typeface="+mn-ea"/>
              </a:rPr>
              <a:t>分</a:t>
            </a:r>
            <a:endParaRPr lang="en-US" altLang="zh-CN" sz="1800" dirty="0" smtClean="0">
              <a:solidFill>
                <a:srgbClr val="0070C0"/>
              </a:solidFill>
              <a:latin typeface="黑体" panose="02010609060101010101" pitchFamily="49" charset="-122"/>
              <a:ea typeface="黑体" panose="02010609060101010101" pitchFamily="49" charset="-122"/>
            </a:endParaRPr>
          </a:p>
          <a:p>
            <a:pPr lvl="2" algn="just">
              <a:lnSpc>
                <a:spcPct val="120000"/>
              </a:lnSpc>
            </a:pPr>
            <a:r>
              <a:rPr lang="zh-CN" altLang="en-US" sz="1800" dirty="0" smtClean="0">
                <a:solidFill>
                  <a:srgbClr val="FF0000"/>
                </a:solidFill>
                <a:latin typeface="黑体" panose="02010609060101010101" pitchFamily="49" charset="-122"/>
                <a:ea typeface="黑体" panose="02010609060101010101" pitchFamily="49" charset="-122"/>
                <a:sym typeface="+mn-ea"/>
              </a:rPr>
              <a:t>实体质量</a:t>
            </a:r>
            <a:r>
              <a:rPr lang="en-US" altLang="zh-CN" sz="1800" dirty="0" smtClean="0">
                <a:solidFill>
                  <a:srgbClr val="0070C0"/>
                </a:solidFill>
                <a:latin typeface="黑体" panose="02010609060101010101" pitchFamily="49" charset="-122"/>
                <a:ea typeface="黑体" panose="02010609060101010101" pitchFamily="49" charset="-122"/>
                <a:sym typeface="+mn-ea"/>
              </a:rPr>
              <a:t>——600</a:t>
            </a:r>
            <a:r>
              <a:rPr lang="zh-CN" altLang="en-US" sz="1800" dirty="0" smtClean="0">
                <a:solidFill>
                  <a:srgbClr val="0070C0"/>
                </a:solidFill>
                <a:latin typeface="黑体" panose="02010609060101010101" pitchFamily="49" charset="-122"/>
                <a:ea typeface="黑体" panose="02010609060101010101" pitchFamily="49" charset="-122"/>
                <a:sym typeface="+mn-ea"/>
              </a:rPr>
              <a:t>分</a:t>
            </a:r>
            <a:endParaRPr lang="en-US" altLang="zh-CN" sz="1800" dirty="0" smtClean="0">
              <a:solidFill>
                <a:srgbClr val="0070C0"/>
              </a:solidFill>
              <a:latin typeface="黑体" panose="02010609060101010101" pitchFamily="49" charset="-122"/>
              <a:ea typeface="黑体" panose="02010609060101010101" pitchFamily="49" charset="-122"/>
            </a:endParaRPr>
          </a:p>
          <a:p>
            <a:pPr lvl="2" algn="just">
              <a:lnSpc>
                <a:spcPct val="120000"/>
              </a:lnSpc>
            </a:pPr>
            <a:r>
              <a:rPr lang="zh-CN" altLang="en-US" sz="1800" dirty="0" smtClean="0">
                <a:solidFill>
                  <a:srgbClr val="FF0000"/>
                </a:solidFill>
                <a:latin typeface="黑体" panose="02010609060101010101" pitchFamily="49" charset="-122"/>
                <a:ea typeface="黑体" panose="02010609060101010101" pitchFamily="49" charset="-122"/>
                <a:sym typeface="+mn-ea"/>
              </a:rPr>
              <a:t>综合效益</a:t>
            </a:r>
            <a:r>
              <a:rPr lang="en-US" altLang="zh-CN" sz="1800" dirty="0" smtClean="0">
                <a:solidFill>
                  <a:srgbClr val="0070C0"/>
                </a:solidFill>
                <a:latin typeface="黑体" panose="02010609060101010101" pitchFamily="49" charset="-122"/>
                <a:ea typeface="黑体" panose="02010609060101010101" pitchFamily="49" charset="-122"/>
                <a:sym typeface="+mn-ea"/>
              </a:rPr>
              <a:t>——100</a:t>
            </a:r>
            <a:r>
              <a:rPr lang="zh-CN" altLang="en-US" sz="1800" dirty="0" smtClean="0">
                <a:solidFill>
                  <a:srgbClr val="0070C0"/>
                </a:solidFill>
                <a:latin typeface="黑体" panose="02010609060101010101" pitchFamily="49" charset="-122"/>
                <a:ea typeface="黑体" panose="02010609060101010101" pitchFamily="49" charset="-122"/>
                <a:sym typeface="+mn-ea"/>
              </a:rPr>
              <a:t>分</a:t>
            </a:r>
            <a:endParaRPr lang="en-US" altLang="zh-CN" sz="1600" dirty="0" smtClean="0">
              <a:solidFill>
                <a:srgbClr val="0070C0"/>
              </a:solidFill>
              <a:latin typeface="黑体" panose="02010609060101010101" pitchFamily="49" charset="-122"/>
              <a:ea typeface="黑体" panose="02010609060101010101" pitchFamily="49" charset="-122"/>
            </a:endParaRPr>
          </a:p>
          <a:p>
            <a:pPr marL="0" indent="0" algn="just">
              <a:lnSpc>
                <a:spcPct val="150000"/>
              </a:lnSpc>
              <a:buNone/>
            </a:pPr>
            <a:endParaRPr lang="en-US" altLang="zh-CN" sz="1800" dirty="0" smtClean="0">
              <a:solidFill>
                <a:srgbClr val="0070C0"/>
              </a:solidFill>
              <a:latin typeface="黑体" panose="02010609060101010101" pitchFamily="49" charset="-122"/>
              <a:ea typeface="黑体" panose="02010609060101010101" pitchFamily="49" charset="-122"/>
            </a:endParaRPr>
          </a:p>
          <a:p>
            <a:pPr marL="0" indent="0" algn="just">
              <a:lnSpc>
                <a:spcPct val="150000"/>
              </a:lnSpc>
              <a:buNone/>
            </a:pPr>
            <a:endParaRPr lang="en-US" altLang="zh-CN" sz="1800" dirty="0" smtClean="0">
              <a:solidFill>
                <a:srgbClr val="0070C0"/>
              </a:solidFill>
              <a:latin typeface="黑体" panose="02010609060101010101" pitchFamily="49" charset="-122"/>
              <a:ea typeface="黑体" panose="02010609060101010101" pitchFamily="49" charset="-122"/>
            </a:endParaRPr>
          </a:p>
        </p:txBody>
      </p:sp>
      <p:sp>
        <p:nvSpPr>
          <p:cNvPr id="5" name="TextBox 8"/>
          <p:cNvSpPr txBox="1"/>
          <p:nvPr/>
        </p:nvSpPr>
        <p:spPr>
          <a:xfrm>
            <a:off x="827584" y="307137"/>
            <a:ext cx="4104456" cy="389890"/>
          </a:xfrm>
          <a:prstGeom prst="rect">
            <a:avLst/>
          </a:prstGeom>
          <a:noFill/>
        </p:spPr>
        <p:txBody>
          <a:bodyPr wrap="square" lIns="68571" tIns="34285" rIns="68571" bIns="34285" rtlCol="0">
            <a:spAutoFit/>
          </a:bodyPr>
          <a:lstStyle/>
          <a:p>
            <a:r>
              <a:rPr lang="en-US" altLang="zh-CN" sz="2100" b="1" dirty="0" smtClean="0">
                <a:solidFill>
                  <a:srgbClr val="0070C0"/>
                </a:solidFill>
                <a:latin typeface="微软雅黑" panose="020B0503020204020204" pitchFamily="34" charset="-122"/>
                <a:ea typeface="微软雅黑" panose="020B0503020204020204" pitchFamily="34" charset="-122"/>
                <a:cs typeface="微软雅黑" panose="020B0503020204020204" pitchFamily="34" charset="-122"/>
              </a:rPr>
              <a:t>Part  3  </a:t>
            </a:r>
            <a:r>
              <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评价方法</a:t>
            </a:r>
            <a:endParaRPr lang="zh-CN" altLang="en-US" sz="2100"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slow">
    <p:push/>
  </p:transition>
  <p:timing>
    <p:tnLst>
      <p:par>
        <p:cTn id="1" dur="indefinite" restart="never" nodeType="tmRoot"/>
      </p:par>
    </p:tnLst>
  </p:timing>
</p:sld>
</file>

<file path=ppt/tags/tag1.xml><?xml version="1.0" encoding="utf-8"?>
<p:tagLst xmlns:p="http://schemas.openxmlformats.org/presentationml/2006/main">
  <p:tag name="KSO_WM_UNIT_TABLE_BEAUTIFY" val="smartTable{472f001c-2066-4ff0-ac4e-ead6fe503bad}"/>
  <p:tag name="TABLE_ENDDRAG_ORIGIN_RECT" val="640*291"/>
  <p:tag name="TABLE_ENDDRAG_RECT" val="58*94*640*291"/>
</p:tagLst>
</file>

<file path=ppt/tags/tag2.xml><?xml version="1.0" encoding="utf-8"?>
<p:tagLst xmlns:p="http://schemas.openxmlformats.org/presentationml/2006/main">
  <p:tag name="KSO_WM_UNIT_TABLE_BEAUTIFY" val="smartTable{e0fd8a6c-97ba-42e1-bce9-d44fe2b85ad8}"/>
</p:tagLst>
</file>

<file path=ppt/theme/_rels/theme1.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ffice 主题">
  <a:themeElements>
    <a:clrScheme name="自定义 7">
      <a:dk1>
        <a:sysClr val="windowText" lastClr="000000"/>
      </a:dk1>
      <a:lt1>
        <a:sysClr val="window" lastClr="FFFFFF"/>
      </a:lt1>
      <a:dk2>
        <a:srgbClr val="3F3F3F"/>
      </a:dk2>
      <a:lt2>
        <a:srgbClr val="E3DED1"/>
      </a:lt2>
      <a:accent1>
        <a:srgbClr val="0061B1"/>
      </a:accent1>
      <a:accent2>
        <a:srgbClr val="0061B1"/>
      </a:accent2>
      <a:accent3>
        <a:srgbClr val="7F7F7F"/>
      </a:accent3>
      <a:accent4>
        <a:srgbClr val="0061B1"/>
      </a:accent4>
      <a:accent5>
        <a:srgbClr val="0061B1"/>
      </a:accent5>
      <a:accent6>
        <a:srgbClr val="7F7F7F"/>
      </a:accent6>
      <a:hlink>
        <a:srgbClr val="6B9F25"/>
      </a:hlink>
      <a:folHlink>
        <a:srgbClr val="B26B02"/>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龙腾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7602</Words>
  <Application>WPS 演示</Application>
  <PresentationFormat>全屏显示(16:9)</PresentationFormat>
  <Paragraphs>614</Paragraphs>
  <Slides>36</Slides>
  <Notes>37</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36</vt:i4>
      </vt:variant>
    </vt:vector>
  </HeadingPairs>
  <TitlesOfParts>
    <vt:vector size="56" baseType="lpstr">
      <vt:lpstr>Arial</vt:lpstr>
      <vt:lpstr>宋体</vt:lpstr>
      <vt:lpstr>Wingdings</vt:lpstr>
      <vt:lpstr>微软雅黑</vt:lpstr>
      <vt:lpstr>Calibri</vt:lpstr>
      <vt:lpstr>Microsoft YaHei UI</vt:lpstr>
      <vt:lpstr>Arial Unicode MS</vt:lpstr>
      <vt:lpstr>Arial</vt:lpstr>
      <vt:lpstr>华文隶书</vt:lpstr>
      <vt:lpstr>方正小标宋简体</vt:lpstr>
      <vt:lpstr>黑体</vt:lpstr>
      <vt:lpstr>Segoe UI</vt:lpstr>
      <vt:lpstr>Segoe UI</vt:lpstr>
      <vt:lpstr>华文行楷</vt:lpstr>
      <vt:lpstr>Times New Roman</vt:lpstr>
      <vt:lpstr>仿宋_GB2312</vt:lpstr>
      <vt:lpstr>楷体_GB2312</vt:lpstr>
      <vt:lpstr>Wingdings</vt:lpstr>
      <vt:lpstr>Arial Black</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Lee</dc:creator>
  <cp:lastModifiedBy>SPIC</cp:lastModifiedBy>
  <cp:revision>476</cp:revision>
  <dcterms:created xsi:type="dcterms:W3CDTF">2015-04-23T03:04:00Z</dcterms:created>
  <dcterms:modified xsi:type="dcterms:W3CDTF">2021-07-26T08:12:32Z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2052-11.8.2.9022</vt:lpwstr>
  </property>
</Properties>
</file>