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6">
  <p:sldMasterIdLst>
    <p:sldMasterId id="2147483660" r:id="rId1"/>
  </p:sldMasterIdLst>
  <p:notesMasterIdLst>
    <p:notesMasterId r:id="rId94"/>
  </p:notesMasterIdLst>
  <p:sldIdLst>
    <p:sldId id="435" r:id="rId2"/>
    <p:sldId id="258" r:id="rId3"/>
    <p:sldId id="675" r:id="rId4"/>
    <p:sldId id="716" r:id="rId5"/>
    <p:sldId id="718" r:id="rId6"/>
    <p:sldId id="361" r:id="rId7"/>
    <p:sldId id="439" r:id="rId8"/>
    <p:sldId id="455" r:id="rId9"/>
    <p:sldId id="673" r:id="rId10"/>
    <p:sldId id="674" r:id="rId11"/>
    <p:sldId id="456" r:id="rId12"/>
    <p:sldId id="694" r:id="rId13"/>
    <p:sldId id="459" r:id="rId14"/>
    <p:sldId id="457" r:id="rId15"/>
    <p:sldId id="461" r:id="rId16"/>
    <p:sldId id="458" r:id="rId17"/>
    <p:sldId id="465" r:id="rId18"/>
    <p:sldId id="443" r:id="rId19"/>
    <p:sldId id="436" r:id="rId20"/>
    <p:sldId id="692" r:id="rId21"/>
    <p:sldId id="471" r:id="rId22"/>
    <p:sldId id="676" r:id="rId23"/>
    <p:sldId id="638" r:id="rId24"/>
    <p:sldId id="719" r:id="rId25"/>
    <p:sldId id="720" r:id="rId26"/>
    <p:sldId id="639" r:id="rId27"/>
    <p:sldId id="726" r:id="rId28"/>
    <p:sldId id="588" r:id="rId29"/>
    <p:sldId id="677" r:id="rId30"/>
    <p:sldId id="678" r:id="rId31"/>
    <p:sldId id="679" r:id="rId32"/>
    <p:sldId id="731" r:id="rId33"/>
    <p:sldId id="642" r:id="rId34"/>
    <p:sldId id="680" r:id="rId35"/>
    <p:sldId id="715" r:id="rId36"/>
    <p:sldId id="681" r:id="rId37"/>
    <p:sldId id="682" r:id="rId38"/>
    <p:sldId id="643" r:id="rId39"/>
    <p:sldId id="644" r:id="rId40"/>
    <p:sldId id="736" r:id="rId41"/>
    <p:sldId id="646" r:id="rId42"/>
    <p:sldId id="647" r:id="rId43"/>
    <p:sldId id="648" r:id="rId44"/>
    <p:sldId id="684" r:id="rId45"/>
    <p:sldId id="730" r:id="rId46"/>
    <p:sldId id="712" r:id="rId47"/>
    <p:sldId id="666" r:id="rId48"/>
    <p:sldId id="714" r:id="rId49"/>
    <p:sldId id="713" r:id="rId50"/>
    <p:sldId id="737" r:id="rId51"/>
    <p:sldId id="669" r:id="rId52"/>
    <p:sldId id="654" r:id="rId53"/>
    <p:sldId id="698" r:id="rId54"/>
    <p:sldId id="699" r:id="rId55"/>
    <p:sldId id="729" r:id="rId56"/>
    <p:sldId id="696" r:id="rId57"/>
    <p:sldId id="697" r:id="rId58"/>
    <p:sldId id="702" r:id="rId59"/>
    <p:sldId id="703" r:id="rId60"/>
    <p:sldId id="704" r:id="rId61"/>
    <p:sldId id="738" r:id="rId62"/>
    <p:sldId id="700" r:id="rId63"/>
    <p:sldId id="701" r:id="rId64"/>
    <p:sldId id="655" r:id="rId65"/>
    <p:sldId id="686" r:id="rId66"/>
    <p:sldId id="687" r:id="rId67"/>
    <p:sldId id="688" r:id="rId68"/>
    <p:sldId id="691" r:id="rId69"/>
    <p:sldId id="705" r:id="rId70"/>
    <p:sldId id="721" r:id="rId71"/>
    <p:sldId id="722" r:id="rId72"/>
    <p:sldId id="723" r:id="rId73"/>
    <p:sldId id="724" r:id="rId74"/>
    <p:sldId id="725" r:id="rId75"/>
    <p:sldId id="706" r:id="rId76"/>
    <p:sldId id="707" r:id="rId77"/>
    <p:sldId id="708" r:id="rId78"/>
    <p:sldId id="710" r:id="rId79"/>
    <p:sldId id="709" r:id="rId80"/>
    <p:sldId id="711" r:id="rId81"/>
    <p:sldId id="661" r:id="rId82"/>
    <p:sldId id="735" r:id="rId83"/>
    <p:sldId id="671" r:id="rId84"/>
    <p:sldId id="632" r:id="rId85"/>
    <p:sldId id="437" r:id="rId86"/>
    <p:sldId id="469" r:id="rId87"/>
    <p:sldId id="441" r:id="rId88"/>
    <p:sldId id="438" r:id="rId89"/>
    <p:sldId id="442" r:id="rId90"/>
    <p:sldId id="547" r:id="rId91"/>
    <p:sldId id="672" r:id="rId92"/>
    <p:sldId id="444" r:id="rId9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ACD9"/>
    <a:srgbClr val="0054A7"/>
    <a:srgbClr val="5B58B0"/>
    <a:srgbClr val="9E6EBA"/>
    <a:srgbClr val="C6A9D8"/>
    <a:srgbClr val="376092"/>
    <a:srgbClr val="004A86"/>
    <a:srgbClr val="DCDCDC"/>
    <a:srgbClr val="FFCA08"/>
    <a:srgbClr val="009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77" autoAdjust="0"/>
    <p:restoredTop sz="94038" autoAdjust="0"/>
  </p:normalViewPr>
  <p:slideViewPr>
    <p:cSldViewPr snapToGrid="0">
      <p:cViewPr>
        <p:scale>
          <a:sx n="100" d="100"/>
          <a:sy n="100" d="100"/>
        </p:scale>
        <p:origin x="-984" y="-4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7623B6-78DC-490E-9D0C-780890B172B5}" type="datetimeFigureOut">
              <a:rPr lang="zh-CN" altLang="en-US" smtClean="0"/>
              <a:t>2021/9/9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2C3C6F-D1A8-4BAD-AFA8-D239AA1EC3CE}" type="slidenum">
              <a:rPr lang="zh-CN" altLang="en-US" smtClean="0"/>
              <a:t>‹#›</a:t>
            </a:fld>
            <a:endParaRPr lang="zh-CN" altLang="en-US"/>
          </a:p>
        </p:txBody>
      </p:sp>
    </p:spTree>
    <p:extLst>
      <p:ext uri="{BB962C8B-B14F-4D97-AF65-F5344CB8AC3E}">
        <p14:creationId xmlns:p14="http://schemas.microsoft.com/office/powerpoint/2010/main" val="2547397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7.jpeg"/><Relationship Id="rId2" Type="http://schemas.openxmlformats.org/officeDocument/2006/relationships/slideMaster" Target="../slideMasters/slideMaster1.xml"/><Relationship Id="rId1" Type="http://schemas.openxmlformats.org/officeDocument/2006/relationships/tags" Target="../tags/tag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19" name="AutoShape 4"/>
          <p:cNvSpPr>
            <a:spLocks noChangeArrowheads="1"/>
          </p:cNvSpPr>
          <p:nvPr/>
        </p:nvSpPr>
        <p:spPr bwMode="auto">
          <a:xfrm>
            <a:off x="421645" y="1844825"/>
            <a:ext cx="11338984" cy="2930525"/>
          </a:xfrm>
          <a:prstGeom prst="flowChartAlternateProcess">
            <a:avLst/>
          </a:prstGeom>
          <a:solidFill>
            <a:srgbClr val="004A86"/>
          </a:solidFill>
          <a:ln w="9525">
            <a:solidFill>
              <a:srgbClr val="004A86"/>
            </a:solidFill>
            <a:miter lim="800000"/>
            <a:headEnd/>
            <a:tailEnd/>
          </a:ln>
        </p:spPr>
        <p:txBody>
          <a:bodyPr anchor="ctr"/>
          <a:lstStyle>
            <a:lvl1pPr eaLnBrk="0" hangingPunct="0">
              <a:defRPr sz="1600">
                <a:solidFill>
                  <a:srgbClr val="00AAE8"/>
                </a:solidFill>
                <a:latin typeface="Arial" pitchFamily="34" charset="0"/>
                <a:ea typeface="宋体" pitchFamily="2" charset="-122"/>
              </a:defRPr>
            </a:lvl1pPr>
            <a:lvl2pPr marL="742950" indent="-285750" eaLnBrk="0" hangingPunct="0">
              <a:defRPr sz="1600">
                <a:solidFill>
                  <a:srgbClr val="00AAE8"/>
                </a:solidFill>
                <a:latin typeface="Arial" pitchFamily="34" charset="0"/>
                <a:ea typeface="宋体" pitchFamily="2" charset="-122"/>
              </a:defRPr>
            </a:lvl2pPr>
            <a:lvl3pPr marL="1143000" indent="-228600" eaLnBrk="0" hangingPunct="0">
              <a:defRPr sz="1600">
                <a:solidFill>
                  <a:srgbClr val="00AAE8"/>
                </a:solidFill>
                <a:latin typeface="Arial" pitchFamily="34" charset="0"/>
                <a:ea typeface="宋体" pitchFamily="2" charset="-122"/>
              </a:defRPr>
            </a:lvl3pPr>
            <a:lvl4pPr marL="1600200" indent="-228600" eaLnBrk="0" hangingPunct="0">
              <a:defRPr sz="1600">
                <a:solidFill>
                  <a:srgbClr val="00AAE8"/>
                </a:solidFill>
                <a:latin typeface="Arial" pitchFamily="34" charset="0"/>
                <a:ea typeface="宋体" pitchFamily="2" charset="-122"/>
              </a:defRPr>
            </a:lvl4pPr>
            <a:lvl5pPr marL="2057400" indent="-228600" eaLnBrk="0" hangingPunct="0">
              <a:defRPr sz="1600">
                <a:solidFill>
                  <a:srgbClr val="00AAE8"/>
                </a:solidFill>
                <a:latin typeface="Arial" pitchFamily="34" charset="0"/>
                <a:ea typeface="宋体" pitchFamily="2" charset="-122"/>
              </a:defRPr>
            </a:lvl5pPr>
            <a:lvl6pPr marL="2514600" indent="-228600" eaLnBrk="0" fontAlgn="base" hangingPunct="0">
              <a:spcBef>
                <a:spcPct val="0"/>
              </a:spcBef>
              <a:spcAft>
                <a:spcPct val="0"/>
              </a:spcAft>
              <a:defRPr sz="1600">
                <a:solidFill>
                  <a:srgbClr val="00AAE8"/>
                </a:solidFill>
                <a:latin typeface="Arial" pitchFamily="34" charset="0"/>
                <a:ea typeface="宋体" pitchFamily="2" charset="-122"/>
              </a:defRPr>
            </a:lvl6pPr>
            <a:lvl7pPr marL="2971800" indent="-228600" eaLnBrk="0" fontAlgn="base" hangingPunct="0">
              <a:spcBef>
                <a:spcPct val="0"/>
              </a:spcBef>
              <a:spcAft>
                <a:spcPct val="0"/>
              </a:spcAft>
              <a:defRPr sz="1600">
                <a:solidFill>
                  <a:srgbClr val="00AAE8"/>
                </a:solidFill>
                <a:latin typeface="Arial" pitchFamily="34" charset="0"/>
                <a:ea typeface="宋体" pitchFamily="2" charset="-122"/>
              </a:defRPr>
            </a:lvl7pPr>
            <a:lvl8pPr marL="3429000" indent="-228600" eaLnBrk="0" fontAlgn="base" hangingPunct="0">
              <a:spcBef>
                <a:spcPct val="0"/>
              </a:spcBef>
              <a:spcAft>
                <a:spcPct val="0"/>
              </a:spcAft>
              <a:defRPr sz="1600">
                <a:solidFill>
                  <a:srgbClr val="00AAE8"/>
                </a:solidFill>
                <a:latin typeface="Arial" pitchFamily="34" charset="0"/>
                <a:ea typeface="宋体" pitchFamily="2" charset="-122"/>
              </a:defRPr>
            </a:lvl8pPr>
            <a:lvl9pPr marL="3886200" indent="-228600" eaLnBrk="0" fontAlgn="base" hangingPunct="0">
              <a:spcBef>
                <a:spcPct val="0"/>
              </a:spcBef>
              <a:spcAft>
                <a:spcPct val="0"/>
              </a:spcAft>
              <a:defRPr sz="1600">
                <a:solidFill>
                  <a:srgbClr val="00AAE8"/>
                </a:solidFill>
                <a:latin typeface="Arial" pitchFamily="34" charset="0"/>
                <a:ea typeface="宋体" pitchFamily="2" charset="-122"/>
              </a:defRPr>
            </a:lvl9pPr>
          </a:lstStyle>
          <a:p>
            <a:pPr eaLnBrk="1" hangingPunct="1">
              <a:defRPr/>
            </a:pPr>
            <a:endParaRPr lang="zh-CN" altLang="en-US" sz="1600" smtClean="0"/>
          </a:p>
        </p:txBody>
      </p:sp>
      <p:sp>
        <p:nvSpPr>
          <p:cNvPr id="20" name="Text Box 5"/>
          <p:cNvSpPr txBox="1">
            <a:spLocks noChangeArrowheads="1"/>
          </p:cNvSpPr>
          <p:nvPr/>
        </p:nvSpPr>
        <p:spPr bwMode="auto">
          <a:xfrm>
            <a:off x="1752601" y="2819400"/>
            <a:ext cx="184731" cy="707886"/>
          </a:xfrm>
          <a:prstGeom prst="rect">
            <a:avLst/>
          </a:prstGeom>
          <a:noFill/>
          <a:ln>
            <a:noFill/>
          </a:ln>
          <a:extLst/>
        </p:spPr>
        <p:txBody>
          <a:bodyPr wrap="none">
            <a:spAutoFit/>
          </a:bodyPr>
          <a:lstStyle>
            <a:lvl1pPr eaLnBrk="0" hangingPunct="0">
              <a:defRPr sz="1600">
                <a:solidFill>
                  <a:srgbClr val="00AAE8"/>
                </a:solidFill>
                <a:latin typeface="Arial" pitchFamily="34" charset="0"/>
                <a:ea typeface="宋体" pitchFamily="2" charset="-122"/>
              </a:defRPr>
            </a:lvl1pPr>
            <a:lvl2pPr marL="742950" indent="-285750" eaLnBrk="0" hangingPunct="0">
              <a:defRPr sz="1600">
                <a:solidFill>
                  <a:srgbClr val="00AAE8"/>
                </a:solidFill>
                <a:latin typeface="Arial" pitchFamily="34" charset="0"/>
                <a:ea typeface="宋体" pitchFamily="2" charset="-122"/>
              </a:defRPr>
            </a:lvl2pPr>
            <a:lvl3pPr marL="1143000" indent="-228600" eaLnBrk="0" hangingPunct="0">
              <a:defRPr sz="1600">
                <a:solidFill>
                  <a:srgbClr val="00AAE8"/>
                </a:solidFill>
                <a:latin typeface="Arial" pitchFamily="34" charset="0"/>
                <a:ea typeface="宋体" pitchFamily="2" charset="-122"/>
              </a:defRPr>
            </a:lvl3pPr>
            <a:lvl4pPr marL="1600200" indent="-228600" eaLnBrk="0" hangingPunct="0">
              <a:defRPr sz="1600">
                <a:solidFill>
                  <a:srgbClr val="00AAE8"/>
                </a:solidFill>
                <a:latin typeface="Arial" pitchFamily="34" charset="0"/>
                <a:ea typeface="宋体" pitchFamily="2" charset="-122"/>
              </a:defRPr>
            </a:lvl4pPr>
            <a:lvl5pPr marL="2057400" indent="-228600" eaLnBrk="0" hangingPunct="0">
              <a:defRPr sz="1600">
                <a:solidFill>
                  <a:srgbClr val="00AAE8"/>
                </a:solidFill>
                <a:latin typeface="Arial" pitchFamily="34" charset="0"/>
                <a:ea typeface="宋体" pitchFamily="2" charset="-122"/>
              </a:defRPr>
            </a:lvl5pPr>
            <a:lvl6pPr marL="2514600" indent="-228600" eaLnBrk="0" fontAlgn="base" hangingPunct="0">
              <a:spcBef>
                <a:spcPct val="0"/>
              </a:spcBef>
              <a:spcAft>
                <a:spcPct val="0"/>
              </a:spcAft>
              <a:defRPr sz="1600">
                <a:solidFill>
                  <a:srgbClr val="00AAE8"/>
                </a:solidFill>
                <a:latin typeface="Arial" pitchFamily="34" charset="0"/>
                <a:ea typeface="宋体" pitchFamily="2" charset="-122"/>
              </a:defRPr>
            </a:lvl6pPr>
            <a:lvl7pPr marL="2971800" indent="-228600" eaLnBrk="0" fontAlgn="base" hangingPunct="0">
              <a:spcBef>
                <a:spcPct val="0"/>
              </a:spcBef>
              <a:spcAft>
                <a:spcPct val="0"/>
              </a:spcAft>
              <a:defRPr sz="1600">
                <a:solidFill>
                  <a:srgbClr val="00AAE8"/>
                </a:solidFill>
                <a:latin typeface="Arial" pitchFamily="34" charset="0"/>
                <a:ea typeface="宋体" pitchFamily="2" charset="-122"/>
              </a:defRPr>
            </a:lvl7pPr>
            <a:lvl8pPr marL="3429000" indent="-228600" eaLnBrk="0" fontAlgn="base" hangingPunct="0">
              <a:spcBef>
                <a:spcPct val="0"/>
              </a:spcBef>
              <a:spcAft>
                <a:spcPct val="0"/>
              </a:spcAft>
              <a:defRPr sz="1600">
                <a:solidFill>
                  <a:srgbClr val="00AAE8"/>
                </a:solidFill>
                <a:latin typeface="Arial" pitchFamily="34" charset="0"/>
                <a:ea typeface="宋体" pitchFamily="2" charset="-122"/>
              </a:defRPr>
            </a:lvl8pPr>
            <a:lvl9pPr marL="3886200" indent="-228600" eaLnBrk="0" fontAlgn="base" hangingPunct="0">
              <a:spcBef>
                <a:spcPct val="0"/>
              </a:spcBef>
              <a:spcAft>
                <a:spcPct val="0"/>
              </a:spcAft>
              <a:defRPr sz="1600">
                <a:solidFill>
                  <a:srgbClr val="00AAE8"/>
                </a:solidFill>
                <a:latin typeface="Arial" pitchFamily="34" charset="0"/>
                <a:ea typeface="宋体" pitchFamily="2" charset="-122"/>
              </a:defRPr>
            </a:lvl9pPr>
          </a:lstStyle>
          <a:p>
            <a:pPr eaLnBrk="1" hangingPunct="1">
              <a:defRPr/>
            </a:pPr>
            <a:endParaRPr lang="zh-CN" altLang="en-US" sz="4000" smtClean="0">
              <a:latin typeface="Adobe 黑体 Std R" pitchFamily="34" charset="-122"/>
              <a:ea typeface="Adobe 黑体 Std R" pitchFamily="34" charset="-122"/>
            </a:endParaRPr>
          </a:p>
        </p:txBody>
      </p:sp>
      <p:sp>
        <p:nvSpPr>
          <p:cNvPr id="11" name="TextBox 10"/>
          <p:cNvSpPr txBox="1"/>
          <p:nvPr/>
        </p:nvSpPr>
        <p:spPr>
          <a:xfrm>
            <a:off x="8592278" y="5978594"/>
            <a:ext cx="2784309" cy="369332"/>
          </a:xfrm>
          <a:prstGeom prst="rect">
            <a:avLst/>
          </a:prstGeom>
          <a:noFill/>
        </p:spPr>
        <p:txBody>
          <a:bodyPr wrap="square" rtlCol="0">
            <a:spAutoFit/>
          </a:bodyPr>
          <a:lstStyle/>
          <a:p>
            <a:pPr marL="0" algn="l" defTabSz="914400" rtl="0" eaLnBrk="1" latinLnBrk="0" hangingPunct="1">
              <a:defRPr/>
            </a:pPr>
            <a:r>
              <a:rPr lang="zh-CN" altLang="en-US" sz="1800" b="1" kern="1200" dirty="0" smtClean="0">
                <a:solidFill>
                  <a:srgbClr val="004A86"/>
                </a:solidFill>
                <a:latin typeface="Arial" pitchFamily="34" charset="0"/>
                <a:ea typeface="汉仪大黑简" pitchFamily="49" charset="-122"/>
                <a:cs typeface="+mn-cs"/>
              </a:rPr>
              <a:t>创建世界一流协会</a:t>
            </a:r>
          </a:p>
        </p:txBody>
      </p:sp>
      <p:pic>
        <p:nvPicPr>
          <p:cNvPr id="12" name="Picture 2" descr="E:\部门工作\中国核协LOGO.png"/>
          <p:cNvPicPr>
            <a:picLocks noChangeAspect="1" noChangeArrowheads="1"/>
          </p:cNvPicPr>
          <p:nvPr/>
        </p:nvPicPr>
        <p:blipFill>
          <a:blip r:embed="rId2" cstate="print"/>
          <a:srcRect/>
          <a:stretch>
            <a:fillRect/>
          </a:stretch>
        </p:blipFill>
        <p:spPr bwMode="auto">
          <a:xfrm>
            <a:off x="9840417" y="78706"/>
            <a:ext cx="2069804" cy="613991"/>
          </a:xfrm>
          <a:prstGeom prst="rect">
            <a:avLst/>
          </a:prstGeom>
          <a:noFill/>
        </p:spPr>
      </p:pic>
      <p:pic>
        <p:nvPicPr>
          <p:cNvPr id="6" name="Picture 4">
            <a:extLst>
              <a:ext uri="{FF2B5EF4-FFF2-40B4-BE49-F238E27FC236}">
                <a16:creationId xmlns:a16="http://schemas.microsoft.com/office/drawing/2014/main" xmlns="" id="{59BAD6CC-36EC-4C0B-B3FE-909999139F29}"/>
              </a:ext>
            </a:extLst>
          </p:cNvPr>
          <p:cNvPicPr>
            <a:picLocks noChangeAspect="1" noChangeArrowheads="1"/>
          </p:cNvPicPr>
          <p:nvPr/>
        </p:nvPicPr>
        <p:blipFill>
          <a:blip r:embed="rId3" cstate="print"/>
          <a:srcRect/>
          <a:stretch>
            <a:fillRect/>
          </a:stretch>
        </p:blipFill>
        <p:spPr bwMode="auto">
          <a:xfrm>
            <a:off x="2118" y="6525"/>
            <a:ext cx="2324983" cy="658613"/>
          </a:xfrm>
          <a:prstGeom prst="flowChartPunchedTape">
            <a:avLst/>
          </a:prstGeom>
          <a:noFill/>
          <a:ln w="9525">
            <a:noFill/>
            <a:miter lim="800000"/>
            <a:headEnd/>
            <a:tailEnd/>
          </a:ln>
          <a:effectLst/>
        </p:spPr>
      </p:pic>
    </p:spTree>
    <p:extLst>
      <p:ext uri="{BB962C8B-B14F-4D97-AF65-F5344CB8AC3E}">
        <p14:creationId xmlns:p14="http://schemas.microsoft.com/office/powerpoint/2010/main" val="28076114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标题和内容">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0" name="标题 1"/>
          <p:cNvSpPr>
            <a:spLocks noGrp="1"/>
          </p:cNvSpPr>
          <p:nvPr>
            <p:ph type="title"/>
          </p:nvPr>
        </p:nvSpPr>
        <p:spPr>
          <a:xfrm>
            <a:off x="307776" y="44624"/>
            <a:ext cx="10972800" cy="744086"/>
          </a:xfrm>
        </p:spPr>
        <p:txBody>
          <a:bodyPr>
            <a:normAutofit/>
          </a:bodyPr>
          <a:lstStyle>
            <a:lvl1pPr algn="l">
              <a:defRPr sz="2000">
                <a:solidFill>
                  <a:srgbClr val="0A2D88"/>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3"/>
          <p:cNvSpPr>
            <a:spLocks noGrp="1"/>
          </p:cNvSpPr>
          <p:nvPr>
            <p:ph type="dt" sz="half" idx="10"/>
          </p:nvPr>
        </p:nvSpPr>
        <p:spPr/>
        <p:txBody>
          <a:bodyPr/>
          <a:lstStyle>
            <a:lvl1pPr>
              <a:defRPr/>
            </a:lvl1pPr>
          </a:lstStyle>
          <a:p>
            <a:pPr>
              <a:defRPr/>
            </a:pPr>
            <a:fld id="{AE474EA7-6490-4FF1-A011-CEC45040C2A9}" type="datetimeFigureOut">
              <a:rPr lang="zh-CN" altLang="en-US"/>
              <a:pPr>
                <a:defRPr/>
              </a:pPr>
              <a:t>2021/9/9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smtClean="0"/>
            </a:lvl1pPr>
          </a:lstStyle>
          <a:p>
            <a:pPr>
              <a:defRPr/>
            </a:pPr>
            <a:fld id="{45F9DC62-F8B0-4A08-99BB-5A59458C318A}" type="slidenum">
              <a:rPr lang="zh-CN" altLang="en-US"/>
              <a:pPr>
                <a:defRPr/>
              </a:pPr>
              <a:t>‹#›</a:t>
            </a:fld>
            <a:endParaRPr lang="zh-CN" altLang="en-US"/>
          </a:p>
        </p:txBody>
      </p:sp>
    </p:spTree>
    <p:extLst>
      <p:ext uri="{BB962C8B-B14F-4D97-AF65-F5344CB8AC3E}">
        <p14:creationId xmlns:p14="http://schemas.microsoft.com/office/powerpoint/2010/main" val="3489782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3" name="Rectangle 7"/>
          <p:cNvSpPr>
            <a:spLocks noChangeArrowheads="1"/>
          </p:cNvSpPr>
          <p:nvPr/>
        </p:nvSpPr>
        <p:spPr bwMode="auto">
          <a:xfrm flipV="1">
            <a:off x="761" y="764704"/>
            <a:ext cx="12192000" cy="51288"/>
          </a:xfrm>
          <a:prstGeom prst="rect">
            <a:avLst/>
          </a:prstGeom>
          <a:solidFill>
            <a:srgbClr val="004A86"/>
          </a:solidFill>
          <a:ln w="25400">
            <a:solidFill>
              <a:srgbClr val="004A86"/>
            </a:solidFill>
            <a:miter lim="800000"/>
            <a:headEnd/>
            <a:tailEnd/>
          </a:ln>
        </p:spPr>
        <p:txBody>
          <a:bodyPr rot="10800000" wrap="none" anchor="ctr"/>
          <a:lstStyle>
            <a:lvl1pPr eaLnBrk="0" hangingPunct="0">
              <a:defRPr sz="1600">
                <a:solidFill>
                  <a:srgbClr val="00AAE8"/>
                </a:solidFill>
                <a:latin typeface="Arial" pitchFamily="34" charset="0"/>
                <a:ea typeface="宋体" pitchFamily="2" charset="-122"/>
              </a:defRPr>
            </a:lvl1pPr>
            <a:lvl2pPr marL="742950" indent="-285750" eaLnBrk="0" hangingPunct="0">
              <a:defRPr sz="1600">
                <a:solidFill>
                  <a:srgbClr val="00AAE8"/>
                </a:solidFill>
                <a:latin typeface="Arial" pitchFamily="34" charset="0"/>
                <a:ea typeface="宋体" pitchFamily="2" charset="-122"/>
              </a:defRPr>
            </a:lvl2pPr>
            <a:lvl3pPr marL="1143000" indent="-228600" eaLnBrk="0" hangingPunct="0">
              <a:defRPr sz="1600">
                <a:solidFill>
                  <a:srgbClr val="00AAE8"/>
                </a:solidFill>
                <a:latin typeface="Arial" pitchFamily="34" charset="0"/>
                <a:ea typeface="宋体" pitchFamily="2" charset="-122"/>
              </a:defRPr>
            </a:lvl3pPr>
            <a:lvl4pPr marL="1600200" indent="-228600" eaLnBrk="0" hangingPunct="0">
              <a:defRPr sz="1600">
                <a:solidFill>
                  <a:srgbClr val="00AAE8"/>
                </a:solidFill>
                <a:latin typeface="Arial" pitchFamily="34" charset="0"/>
                <a:ea typeface="宋体" pitchFamily="2" charset="-122"/>
              </a:defRPr>
            </a:lvl4pPr>
            <a:lvl5pPr marL="2057400" indent="-228600" eaLnBrk="0" hangingPunct="0">
              <a:defRPr sz="1600">
                <a:solidFill>
                  <a:srgbClr val="00AAE8"/>
                </a:solidFill>
                <a:latin typeface="Arial" pitchFamily="34" charset="0"/>
                <a:ea typeface="宋体" pitchFamily="2" charset="-122"/>
              </a:defRPr>
            </a:lvl5pPr>
            <a:lvl6pPr marL="2514600" indent="-228600" eaLnBrk="0" fontAlgn="base" hangingPunct="0">
              <a:spcBef>
                <a:spcPct val="0"/>
              </a:spcBef>
              <a:spcAft>
                <a:spcPct val="0"/>
              </a:spcAft>
              <a:defRPr sz="1600">
                <a:solidFill>
                  <a:srgbClr val="00AAE8"/>
                </a:solidFill>
                <a:latin typeface="Arial" pitchFamily="34" charset="0"/>
                <a:ea typeface="宋体" pitchFamily="2" charset="-122"/>
              </a:defRPr>
            </a:lvl6pPr>
            <a:lvl7pPr marL="2971800" indent="-228600" eaLnBrk="0" fontAlgn="base" hangingPunct="0">
              <a:spcBef>
                <a:spcPct val="0"/>
              </a:spcBef>
              <a:spcAft>
                <a:spcPct val="0"/>
              </a:spcAft>
              <a:defRPr sz="1600">
                <a:solidFill>
                  <a:srgbClr val="00AAE8"/>
                </a:solidFill>
                <a:latin typeface="Arial" pitchFamily="34" charset="0"/>
                <a:ea typeface="宋体" pitchFamily="2" charset="-122"/>
              </a:defRPr>
            </a:lvl7pPr>
            <a:lvl8pPr marL="3429000" indent="-228600" eaLnBrk="0" fontAlgn="base" hangingPunct="0">
              <a:spcBef>
                <a:spcPct val="0"/>
              </a:spcBef>
              <a:spcAft>
                <a:spcPct val="0"/>
              </a:spcAft>
              <a:defRPr sz="1600">
                <a:solidFill>
                  <a:srgbClr val="00AAE8"/>
                </a:solidFill>
                <a:latin typeface="Arial" pitchFamily="34" charset="0"/>
                <a:ea typeface="宋体" pitchFamily="2" charset="-122"/>
              </a:defRPr>
            </a:lvl8pPr>
            <a:lvl9pPr marL="3886200" indent="-228600" eaLnBrk="0" fontAlgn="base" hangingPunct="0">
              <a:spcBef>
                <a:spcPct val="0"/>
              </a:spcBef>
              <a:spcAft>
                <a:spcPct val="0"/>
              </a:spcAft>
              <a:defRPr sz="1600">
                <a:solidFill>
                  <a:srgbClr val="00AAE8"/>
                </a:solidFill>
                <a:latin typeface="Arial" pitchFamily="34" charset="0"/>
                <a:ea typeface="宋体" pitchFamily="2" charset="-122"/>
              </a:defRPr>
            </a:lvl9pPr>
          </a:lstStyle>
          <a:p>
            <a:pPr algn="ctr" eaLnBrk="1" hangingPunct="1">
              <a:defRPr/>
            </a:pPr>
            <a:endParaRPr lang="zh-CN" altLang="en-US" sz="1800" dirty="0" smtClean="0">
              <a:solidFill>
                <a:srgbClr val="00B0F0"/>
              </a:solidFill>
            </a:endParaRPr>
          </a:p>
        </p:txBody>
      </p:sp>
      <p:pic>
        <p:nvPicPr>
          <p:cNvPr id="17" name="Picture 2" descr="E:\部门工作\中国核协LOGO.png"/>
          <p:cNvPicPr>
            <a:picLocks noChangeAspect="1" noChangeArrowheads="1"/>
          </p:cNvPicPr>
          <p:nvPr/>
        </p:nvPicPr>
        <p:blipFill>
          <a:blip r:embed="rId2" cstate="print"/>
          <a:srcRect/>
          <a:stretch>
            <a:fillRect/>
          </a:stretch>
        </p:blipFill>
        <p:spPr bwMode="auto">
          <a:xfrm>
            <a:off x="10032438" y="78706"/>
            <a:ext cx="2069804" cy="613991"/>
          </a:xfrm>
          <a:prstGeom prst="rect">
            <a:avLst/>
          </a:prstGeom>
          <a:noFill/>
        </p:spPr>
      </p:pic>
      <p:pic>
        <p:nvPicPr>
          <p:cNvPr id="4" name="Picture 4">
            <a:extLst>
              <a:ext uri="{FF2B5EF4-FFF2-40B4-BE49-F238E27FC236}">
                <a16:creationId xmlns:a16="http://schemas.microsoft.com/office/drawing/2014/main" xmlns="" id="{59BAD6CC-36EC-4C0B-B3FE-909999139F29}"/>
              </a:ext>
            </a:extLst>
          </p:cNvPr>
          <p:cNvPicPr>
            <a:picLocks noChangeAspect="1" noChangeArrowheads="1"/>
          </p:cNvPicPr>
          <p:nvPr/>
        </p:nvPicPr>
        <p:blipFill>
          <a:blip r:embed="rId3" cstate="print"/>
          <a:srcRect/>
          <a:stretch>
            <a:fillRect/>
          </a:stretch>
        </p:blipFill>
        <p:spPr bwMode="auto">
          <a:xfrm>
            <a:off x="4079" y="6525"/>
            <a:ext cx="2324983" cy="658613"/>
          </a:xfrm>
          <a:prstGeom prst="flowChartPunchedTape">
            <a:avLst/>
          </a:prstGeom>
          <a:noFill/>
          <a:ln w="9525">
            <a:noFill/>
            <a:miter lim="800000"/>
            <a:headEnd/>
            <a:tailEnd/>
          </a:ln>
          <a:effectLst/>
        </p:spPr>
      </p:pic>
    </p:spTree>
    <p:extLst>
      <p:ext uri="{BB962C8B-B14F-4D97-AF65-F5344CB8AC3E}">
        <p14:creationId xmlns:p14="http://schemas.microsoft.com/office/powerpoint/2010/main" val="267416627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2828145"/>
            <a:ext cx="12192000" cy="2266378"/>
          </a:xfrm>
          <a:prstGeom prst="rect">
            <a:avLst/>
          </a:prstGeom>
          <a:noFill/>
          <a:ln w="9525">
            <a:noFill/>
            <a:miter lim="800000"/>
            <a:headEnd/>
            <a:tailEnd/>
          </a:ln>
        </p:spPr>
      </p:pic>
      <p:pic>
        <p:nvPicPr>
          <p:cNvPr id="8" name="Picture 2" descr="E:\部门工作\中国核协LOGO.png"/>
          <p:cNvPicPr>
            <a:picLocks noChangeAspect="1" noChangeArrowheads="1"/>
          </p:cNvPicPr>
          <p:nvPr/>
        </p:nvPicPr>
        <p:blipFill>
          <a:blip r:embed="rId3" cstate="print"/>
          <a:srcRect/>
          <a:stretch>
            <a:fillRect/>
          </a:stretch>
        </p:blipFill>
        <p:spPr bwMode="auto">
          <a:xfrm>
            <a:off x="10032438" y="78706"/>
            <a:ext cx="2069804" cy="613991"/>
          </a:xfrm>
          <a:prstGeom prst="rect">
            <a:avLst/>
          </a:prstGeom>
          <a:noFill/>
        </p:spPr>
      </p:pic>
      <p:sp>
        <p:nvSpPr>
          <p:cNvPr id="9" name="TextBox 3"/>
          <p:cNvSpPr txBox="1"/>
          <p:nvPr/>
        </p:nvSpPr>
        <p:spPr>
          <a:xfrm>
            <a:off x="3352901" y="1412776"/>
            <a:ext cx="4951345" cy="1261884"/>
          </a:xfrm>
          <a:prstGeom prst="rect">
            <a:avLst/>
          </a:prstGeom>
          <a:noFill/>
          <a:ln w="9525">
            <a:noFill/>
          </a:ln>
        </p:spPr>
        <p:txBody>
          <a:bodyPr wrap="square">
            <a:spAutoFit/>
          </a:bodyPr>
          <a:lstStyle/>
          <a:p>
            <a:pPr lvl="0" algn="ctr" eaLnBrk="1" hangingPunct="1"/>
            <a:r>
              <a:rPr lang="zh-CN" altLang="en-US" sz="3800" b="1" dirty="0">
                <a:solidFill>
                  <a:srgbClr val="0A2D88"/>
                </a:solidFill>
                <a:latin typeface="Arial" panose="020B0604020202020204" pitchFamily="34" charset="0"/>
                <a:ea typeface="微软雅黑" panose="020B0503020204020204" charset="-122"/>
              </a:rPr>
              <a:t>谢 谢！</a:t>
            </a:r>
            <a:endParaRPr lang="en-US" altLang="zh-CN" sz="3800" b="1" dirty="0">
              <a:solidFill>
                <a:srgbClr val="0A2D88"/>
              </a:solidFill>
              <a:latin typeface="Arial" panose="020B0604020202020204" pitchFamily="34" charset="0"/>
              <a:ea typeface="微软雅黑" panose="020B0503020204020204" charset="-122"/>
            </a:endParaRPr>
          </a:p>
          <a:p>
            <a:pPr lvl="0" algn="ctr" eaLnBrk="1" hangingPunct="1"/>
            <a:r>
              <a:rPr lang="en-US" altLang="zh-CN" sz="3800" b="1" dirty="0">
                <a:solidFill>
                  <a:srgbClr val="0A2D88"/>
                </a:solidFill>
                <a:latin typeface="Arial" panose="020B0604020202020204" pitchFamily="34" charset="0"/>
                <a:ea typeface="微软雅黑" panose="020B0503020204020204" charset="-122"/>
              </a:rPr>
              <a:t>THANK YOU !</a:t>
            </a:r>
            <a:endParaRPr lang="zh-CN" altLang="en-US" sz="3800" dirty="0">
              <a:solidFill>
                <a:srgbClr val="0A2D88"/>
              </a:solidFill>
              <a:latin typeface="Arial" panose="020B0604020202020204" pitchFamily="34" charset="0"/>
              <a:ea typeface="微软雅黑" panose="020B0503020204020204" charset="-122"/>
            </a:endParaRPr>
          </a:p>
        </p:txBody>
      </p:sp>
    </p:spTree>
    <p:extLst>
      <p:ext uri="{BB962C8B-B14F-4D97-AF65-F5344CB8AC3E}">
        <p14:creationId xmlns:p14="http://schemas.microsoft.com/office/powerpoint/2010/main" val="1339249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仅标题">
    <p:spTree>
      <p:nvGrpSpPr>
        <p:cNvPr id="1" name=""/>
        <p:cNvGrpSpPr/>
        <p:nvPr/>
      </p:nvGrpSpPr>
      <p:grpSpPr>
        <a:xfrm>
          <a:off x="0" y="0"/>
          <a:ext cx="0" cy="0"/>
          <a:chOff x="0" y="0"/>
          <a:chExt cx="0" cy="0"/>
        </a:xfrm>
      </p:grpSpPr>
      <p:pic>
        <p:nvPicPr>
          <p:cNvPr id="8" name="Picture 2" descr="E:\部门工作\中国核协LOGO.png"/>
          <p:cNvPicPr>
            <a:picLocks noChangeAspect="1" noChangeArrowheads="1"/>
          </p:cNvPicPr>
          <p:nvPr/>
        </p:nvPicPr>
        <p:blipFill>
          <a:blip r:embed="rId3" cstate="print"/>
          <a:srcRect/>
          <a:stretch>
            <a:fillRect/>
          </a:stretch>
        </p:blipFill>
        <p:spPr bwMode="auto">
          <a:xfrm>
            <a:off x="10032438" y="78706"/>
            <a:ext cx="2069804" cy="613991"/>
          </a:xfrm>
          <a:prstGeom prst="rect">
            <a:avLst/>
          </a:prstGeom>
          <a:noFill/>
        </p:spPr>
      </p:pic>
      <p:sp>
        <p:nvSpPr>
          <p:cNvPr id="9" name="TextBox 3"/>
          <p:cNvSpPr txBox="1"/>
          <p:nvPr/>
        </p:nvSpPr>
        <p:spPr>
          <a:xfrm>
            <a:off x="3352901" y="1412776"/>
            <a:ext cx="4951345" cy="1261884"/>
          </a:xfrm>
          <a:prstGeom prst="rect">
            <a:avLst/>
          </a:prstGeom>
          <a:noFill/>
          <a:ln w="9525">
            <a:noFill/>
          </a:ln>
        </p:spPr>
        <p:txBody>
          <a:bodyPr wrap="square">
            <a:spAutoFit/>
          </a:bodyPr>
          <a:lstStyle/>
          <a:p>
            <a:pPr lvl="0" algn="ctr" eaLnBrk="1" hangingPunct="1"/>
            <a:r>
              <a:rPr lang="zh-CN" altLang="en-US" sz="3800" b="1" dirty="0">
                <a:solidFill>
                  <a:srgbClr val="0A2D88"/>
                </a:solidFill>
                <a:latin typeface="Arial" panose="020B0604020202020204" pitchFamily="34" charset="0"/>
                <a:ea typeface="微软雅黑" panose="020B0503020204020204" charset="-122"/>
              </a:rPr>
              <a:t>谢 谢！</a:t>
            </a:r>
            <a:endParaRPr lang="en-US" altLang="zh-CN" sz="3800" b="1" dirty="0">
              <a:solidFill>
                <a:srgbClr val="0A2D88"/>
              </a:solidFill>
              <a:latin typeface="Arial" panose="020B0604020202020204" pitchFamily="34" charset="0"/>
              <a:ea typeface="微软雅黑" panose="020B0503020204020204" charset="-122"/>
            </a:endParaRPr>
          </a:p>
          <a:p>
            <a:pPr lvl="0" algn="ctr" eaLnBrk="1" hangingPunct="1"/>
            <a:r>
              <a:rPr lang="en-US" altLang="zh-CN" sz="3800" b="1" dirty="0">
                <a:solidFill>
                  <a:srgbClr val="0A2D88"/>
                </a:solidFill>
                <a:latin typeface="Arial" panose="020B0604020202020204" pitchFamily="34" charset="0"/>
                <a:ea typeface="微软雅黑" panose="020B0503020204020204" charset="-122"/>
              </a:rPr>
              <a:t>THANK YOU !</a:t>
            </a:r>
            <a:endParaRPr lang="zh-CN" altLang="en-US" sz="3800" dirty="0">
              <a:solidFill>
                <a:srgbClr val="0A2D88"/>
              </a:solidFill>
              <a:latin typeface="Arial" panose="020B0604020202020204" pitchFamily="34" charset="0"/>
              <a:ea typeface="微软雅黑" panose="020B0503020204020204" charset="-122"/>
            </a:endParaRPr>
          </a:p>
        </p:txBody>
      </p:sp>
      <p:grpSp>
        <p:nvGrpSpPr>
          <p:cNvPr id="5" name="组合 4"/>
          <p:cNvGrpSpPr/>
          <p:nvPr/>
        </p:nvGrpSpPr>
        <p:grpSpPr>
          <a:xfrm>
            <a:off x="0" y="2708920"/>
            <a:ext cx="12192000" cy="1728192"/>
            <a:chOff x="0" y="2760451"/>
            <a:chExt cx="12192000" cy="2174415"/>
          </a:xfrm>
        </p:grpSpPr>
        <p:sp>
          <p:nvSpPr>
            <p:cNvPr id="6" name="矩形 5"/>
            <p:cNvSpPr/>
            <p:nvPr/>
          </p:nvSpPr>
          <p:spPr>
            <a:xfrm>
              <a:off x="0" y="2760452"/>
              <a:ext cx="12192000" cy="2147962"/>
            </a:xfrm>
            <a:prstGeom prst="rect">
              <a:avLst/>
            </a:prstGeom>
            <a:pattFill prst="narVert">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4650"/>
            <a:stretch/>
          </p:blipFill>
          <p:spPr>
            <a:xfrm>
              <a:off x="9257778" y="2775047"/>
              <a:ext cx="2874755" cy="2141818"/>
            </a:xfrm>
            <a:prstGeom prst="rect">
              <a:avLst/>
            </a:prstGeom>
            <a:scene3d>
              <a:camera prst="orthographicFront"/>
              <a:lightRig rig="threePt" dir="t"/>
            </a:scene3d>
            <a:sp3d>
              <a:bevelT/>
            </a:sp3d>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30469" y="2760452"/>
              <a:ext cx="2817005" cy="2147962"/>
            </a:xfrm>
            <a:prstGeom prst="rect">
              <a:avLst/>
            </a:prstGeom>
            <a:scene3d>
              <a:camera prst="orthographicFront"/>
              <a:lightRig rig="threePt" dir="t"/>
            </a:scene3d>
            <a:sp3d>
              <a:bevelT/>
            </a:sp3d>
          </p:spPr>
        </p:pic>
        <p:pic>
          <p:nvPicPr>
            <p:cNvPr id="11" name="PA-图片 5"/>
            <p:cNvPicPr>
              <a:picLocks/>
            </p:cNvPicPr>
            <p:nvPr>
              <p:custDataLst>
                <p:tags r:id="rId1"/>
              </p:custDataLst>
            </p:nvPr>
          </p:nvPicPr>
          <p:blipFill>
            <a:blip r:embed="rId6" cstate="print">
              <a:extLst>
                <a:ext uri="{28A0092B-C50C-407E-A947-70E740481C1C}">
                  <a14:useLocalDpi xmlns:a14="http://schemas.microsoft.com/office/drawing/2010/main" val="0"/>
                </a:ext>
              </a:extLst>
            </a:blip>
            <a:stretch>
              <a:fillRect/>
            </a:stretch>
          </p:blipFill>
          <p:spPr>
            <a:xfrm>
              <a:off x="59467" y="2771340"/>
              <a:ext cx="2963689" cy="2121995"/>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33460" y="2760451"/>
              <a:ext cx="2786705" cy="2174415"/>
            </a:xfrm>
            <a:prstGeom prst="rect">
              <a:avLst/>
            </a:prstGeom>
          </p:spPr>
        </p:pic>
      </p:grpSp>
      <p:sp>
        <p:nvSpPr>
          <p:cNvPr id="13" name="TextBox 12"/>
          <p:cNvSpPr txBox="1"/>
          <p:nvPr/>
        </p:nvSpPr>
        <p:spPr>
          <a:xfrm>
            <a:off x="2132162" y="4581127"/>
            <a:ext cx="7392821" cy="677108"/>
          </a:xfrm>
          <a:prstGeom prst="rect">
            <a:avLst/>
          </a:prstGeom>
          <a:noFill/>
        </p:spPr>
        <p:txBody>
          <a:bodyPr wrap="square" rtlCol="0">
            <a:spAutoFit/>
          </a:bodyPr>
          <a:lstStyle/>
          <a:p>
            <a:pPr algn="ctr"/>
            <a:r>
              <a:rPr lang="zh-CN" altLang="en-US" sz="3800" b="1" dirty="0" smtClean="0">
                <a:solidFill>
                  <a:srgbClr val="002060"/>
                </a:solidFill>
                <a:latin typeface="华文楷体" pitchFamily="2" charset="-122"/>
                <a:ea typeface="华文楷体" pitchFamily="2" charset="-122"/>
              </a:rPr>
              <a:t>服务  创新  共享  卓越</a:t>
            </a:r>
            <a:endParaRPr lang="zh-CN" altLang="en-US" sz="3800" b="1" dirty="0">
              <a:solidFill>
                <a:srgbClr val="002060"/>
              </a:solidFill>
              <a:latin typeface="华文楷体" pitchFamily="2" charset="-122"/>
              <a:ea typeface="华文楷体" pitchFamily="2" charset="-122"/>
            </a:endParaRPr>
          </a:p>
        </p:txBody>
      </p:sp>
      <p:pic>
        <p:nvPicPr>
          <p:cNvPr id="14" name="Picture 4">
            <a:extLst>
              <a:ext uri="{FF2B5EF4-FFF2-40B4-BE49-F238E27FC236}">
                <a16:creationId xmlns:a16="http://schemas.microsoft.com/office/drawing/2014/main" xmlns="" id="{59BAD6CC-36EC-4C0B-B3FE-909999139F29}"/>
              </a:ext>
            </a:extLst>
          </p:cNvPr>
          <p:cNvPicPr>
            <a:picLocks noChangeAspect="1" noChangeArrowheads="1"/>
          </p:cNvPicPr>
          <p:nvPr/>
        </p:nvPicPr>
        <p:blipFill>
          <a:blip r:embed="rId8" cstate="print"/>
          <a:srcRect/>
          <a:stretch>
            <a:fillRect/>
          </a:stretch>
        </p:blipFill>
        <p:spPr bwMode="auto">
          <a:xfrm>
            <a:off x="122613" y="44625"/>
            <a:ext cx="2324983" cy="658613"/>
          </a:xfrm>
          <a:prstGeom prst="flowChartPunchedTape">
            <a:avLst/>
          </a:prstGeom>
          <a:noFill/>
          <a:ln w="9525">
            <a:noFill/>
            <a:miter lim="800000"/>
            <a:headEnd/>
            <a:tailEnd/>
          </a:ln>
          <a:effectLst/>
        </p:spPr>
      </p:pic>
    </p:spTree>
    <p:extLst>
      <p:ext uri="{BB962C8B-B14F-4D97-AF65-F5344CB8AC3E}">
        <p14:creationId xmlns:p14="http://schemas.microsoft.com/office/powerpoint/2010/main" val="358805753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_标题和内容">
    <p:spTree>
      <p:nvGrpSpPr>
        <p:cNvPr id="1" name=""/>
        <p:cNvGrpSpPr/>
        <p:nvPr/>
      </p:nvGrpSpPr>
      <p:grpSpPr>
        <a:xfrm>
          <a:off x="0" y="0"/>
          <a:ext cx="0" cy="0"/>
          <a:chOff x="0" y="0"/>
          <a:chExt cx="0" cy="0"/>
        </a:xfrm>
      </p:grpSpPr>
      <p:sp>
        <p:nvSpPr>
          <p:cNvPr id="8" name="矩形 7"/>
          <p:cNvSpPr/>
          <p:nvPr/>
        </p:nvSpPr>
        <p:spPr>
          <a:xfrm>
            <a:off x="1" y="762861"/>
            <a:ext cx="12184067" cy="45708"/>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02382" tIns="51190" rIns="102382" bIns="51190" anchor="ctr"/>
          <a:lstStyle/>
          <a:p>
            <a:pPr algn="ctr" fontAlgn="auto">
              <a:spcBef>
                <a:spcPts val="0"/>
              </a:spcBef>
              <a:spcAft>
                <a:spcPts val="0"/>
              </a:spcAft>
              <a:defRPr/>
            </a:pPr>
            <a:endParaRPr lang="zh-CN" altLang="en-US" sz="1800"/>
          </a:p>
        </p:txBody>
      </p:sp>
      <p:pic>
        <p:nvPicPr>
          <p:cNvPr id="6" name="Picture 2" descr="E:\部门工作\中国核协LOGO.png"/>
          <p:cNvPicPr>
            <a:picLocks noChangeAspect="1" noChangeArrowheads="1"/>
          </p:cNvPicPr>
          <p:nvPr/>
        </p:nvPicPr>
        <p:blipFill>
          <a:blip r:embed="rId2" cstate="print"/>
          <a:srcRect/>
          <a:stretch>
            <a:fillRect/>
          </a:stretch>
        </p:blipFill>
        <p:spPr bwMode="auto">
          <a:xfrm>
            <a:off x="10032438" y="78706"/>
            <a:ext cx="2069804" cy="613991"/>
          </a:xfrm>
          <a:prstGeom prst="rect">
            <a:avLst/>
          </a:prstGeom>
          <a:noFill/>
        </p:spPr>
      </p:pic>
      <p:pic>
        <p:nvPicPr>
          <p:cNvPr id="9" name="Picture 4">
            <a:extLst>
              <a:ext uri="{FF2B5EF4-FFF2-40B4-BE49-F238E27FC236}">
                <a16:creationId xmlns:a16="http://schemas.microsoft.com/office/drawing/2014/main" xmlns="" id="{59BAD6CC-36EC-4C0B-B3FE-909999139F29}"/>
              </a:ext>
            </a:extLst>
          </p:cNvPr>
          <p:cNvPicPr>
            <a:picLocks noChangeAspect="1" noChangeArrowheads="1"/>
          </p:cNvPicPr>
          <p:nvPr/>
        </p:nvPicPr>
        <p:blipFill>
          <a:blip r:embed="rId3" cstate="print"/>
          <a:srcRect/>
          <a:stretch>
            <a:fillRect/>
          </a:stretch>
        </p:blipFill>
        <p:spPr bwMode="auto">
          <a:xfrm>
            <a:off x="2118" y="6525"/>
            <a:ext cx="2324983" cy="658613"/>
          </a:xfrm>
          <a:prstGeom prst="flowChartPunchedTape">
            <a:avLst/>
          </a:prstGeom>
          <a:noFill/>
          <a:ln w="9525">
            <a:noFill/>
            <a:miter lim="800000"/>
            <a:headEnd/>
            <a:tailEnd/>
          </a:ln>
          <a:effectLst/>
        </p:spPr>
      </p:pic>
    </p:spTree>
    <p:extLst>
      <p:ext uri="{BB962C8B-B14F-4D97-AF65-F5344CB8AC3E}">
        <p14:creationId xmlns:p14="http://schemas.microsoft.com/office/powerpoint/2010/main" val="7085700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9E9FE4-DC2E-415F-8DE3-51F09F5BEAA9}" type="datetime1">
              <a:rPr lang="zh-CN" altLang="en-US" smtClean="0"/>
              <a:t>2021/9/9</a:t>
            </a:fld>
            <a:endParaRPr lang="zh-CN" altLang="en-US"/>
          </a:p>
        </p:txBody>
      </p:sp>
      <p:sp>
        <p:nvSpPr>
          <p:cNvPr id="3" name="Footer Placeholder 2"/>
          <p:cNvSpPr>
            <a:spLocks noGrp="1"/>
          </p:cNvSpPr>
          <p:nvPr>
            <p:ph type="ftr" sz="quarter" idx="11"/>
          </p:nvPr>
        </p:nvSpPr>
        <p:spPr/>
        <p:txBody>
          <a:bodyPr/>
          <a:lstStyle/>
          <a:p>
            <a:r>
              <a:rPr lang="en-US" altLang="zh-CN" smtClean="0"/>
              <a:t>1</a:t>
            </a:r>
            <a:endParaRPr lang="zh-CN" altLang="en-US"/>
          </a:p>
        </p:txBody>
      </p:sp>
      <p:sp>
        <p:nvSpPr>
          <p:cNvPr id="4" name="Slide Number Placeholder 3"/>
          <p:cNvSpPr>
            <a:spLocks noGrp="1"/>
          </p:cNvSpPr>
          <p:nvPr>
            <p:ph type="sldNum" sz="quarter" idx="12"/>
          </p:nvPr>
        </p:nvSpPr>
        <p:spPr/>
        <p:txBody>
          <a:bodyPr/>
          <a:lstStyle/>
          <a:p>
            <a:fld id="{E4241540-42CB-4E4A-8425-ECCF4D99CA30}" type="slidenum">
              <a:rPr lang="zh-CN" altLang="en-US" smtClean="0"/>
              <a:t>‹#›</a:t>
            </a:fld>
            <a:endParaRPr lang="zh-CN" altLang="en-US"/>
          </a:p>
        </p:txBody>
      </p:sp>
    </p:spTree>
    <p:extLst>
      <p:ext uri="{BB962C8B-B14F-4D97-AF65-F5344CB8AC3E}">
        <p14:creationId xmlns:p14="http://schemas.microsoft.com/office/powerpoint/2010/main" val="224520339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8" name="日期占位符 7"/>
          <p:cNvSpPr>
            <a:spLocks noGrp="1"/>
          </p:cNvSpPr>
          <p:nvPr>
            <p:ph type="dt" sz="half" idx="10"/>
          </p:nvPr>
        </p:nvSpPr>
        <p:spPr/>
        <p:txBody>
          <a:bodyPr/>
          <a:lstStyle/>
          <a:p>
            <a:fld id="{B87E3FA9-7292-4AEF-AF77-69B5089A5B78}" type="datetime1">
              <a:rPr lang="zh-CN" altLang="en-US" smtClean="0">
                <a:solidFill>
                  <a:prstClr val="black">
                    <a:tint val="75000"/>
                  </a:prstClr>
                </a:solidFill>
              </a:rPr>
              <a:t>2021/9/9</a:t>
            </a:fld>
            <a:endParaRPr lang="zh-CN" altLang="en-US">
              <a:solidFill>
                <a:prstClr val="black">
                  <a:tint val="75000"/>
                </a:prstClr>
              </a:solidFill>
            </a:endParaRPr>
          </a:p>
        </p:txBody>
      </p:sp>
      <p:sp>
        <p:nvSpPr>
          <p:cNvPr id="9" name="页脚占位符 8"/>
          <p:cNvSpPr>
            <a:spLocks noGrp="1"/>
          </p:cNvSpPr>
          <p:nvPr>
            <p:ph type="ftr" sz="quarter" idx="11"/>
          </p:nvPr>
        </p:nvSpPr>
        <p:spPr/>
        <p:txBody>
          <a:bodyPr/>
          <a:lstStyle/>
          <a:p>
            <a:endParaRPr lang="zh-CN" altLang="en-US">
              <a:solidFill>
                <a:prstClr val="black">
                  <a:tint val="75000"/>
                </a:prstClr>
              </a:solidFill>
            </a:endParaRPr>
          </a:p>
        </p:txBody>
      </p:sp>
      <p:sp>
        <p:nvSpPr>
          <p:cNvPr id="2" name="灯片编号占位符 1"/>
          <p:cNvSpPr>
            <a:spLocks noGrp="1"/>
          </p:cNvSpPr>
          <p:nvPr>
            <p:ph type="sldNum" sz="quarter" idx="12"/>
          </p:nvPr>
        </p:nvSpPr>
        <p:spPr>
          <a:xfrm>
            <a:off x="9448800" y="6356350"/>
            <a:ext cx="2743200" cy="365125"/>
          </a:xfrm>
        </p:spPr>
        <p:txBody>
          <a:bodyPr/>
          <a:lstStyle/>
          <a:p>
            <a:fld id="{3C952E78-3047-4057-B1F2-538524F85357}" type="slidenum">
              <a:rPr lang="zh-CN" altLang="en-US" smtClean="0"/>
              <a:t>‹#›</a:t>
            </a:fld>
            <a:endParaRPr lang="zh-CN" altLang="en-US"/>
          </a:p>
        </p:txBody>
      </p:sp>
    </p:spTree>
    <p:extLst>
      <p:ext uri="{BB962C8B-B14F-4D97-AF65-F5344CB8AC3E}">
        <p14:creationId xmlns:p14="http://schemas.microsoft.com/office/powerpoint/2010/main" val="196603250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0" name="标题 1"/>
          <p:cNvSpPr>
            <a:spLocks noGrp="1"/>
          </p:cNvSpPr>
          <p:nvPr>
            <p:ph type="title"/>
          </p:nvPr>
        </p:nvSpPr>
        <p:spPr>
          <a:xfrm>
            <a:off x="307776" y="44624"/>
            <a:ext cx="10972800" cy="744086"/>
          </a:xfrm>
        </p:spPr>
        <p:txBody>
          <a:bodyPr>
            <a:normAutofit/>
          </a:bodyPr>
          <a:lstStyle>
            <a:lvl1pPr algn="l">
              <a:defRPr sz="2000">
                <a:solidFill>
                  <a:srgbClr val="0A2D88"/>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3"/>
          <p:cNvSpPr>
            <a:spLocks noGrp="1"/>
          </p:cNvSpPr>
          <p:nvPr>
            <p:ph type="dt" sz="half" idx="10"/>
          </p:nvPr>
        </p:nvSpPr>
        <p:spPr/>
        <p:txBody>
          <a:bodyPr/>
          <a:lstStyle>
            <a:lvl1pPr>
              <a:defRPr/>
            </a:lvl1pPr>
          </a:lstStyle>
          <a:p>
            <a:pPr>
              <a:defRPr/>
            </a:pPr>
            <a:fld id="{AE474EA7-6490-4FF1-A011-CEC45040C2A9}" type="datetimeFigureOut">
              <a:rPr lang="zh-CN" altLang="en-US"/>
              <a:pPr>
                <a:defRPr/>
              </a:pPr>
              <a:t>2021/9/9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smtClean="0"/>
            </a:lvl1pPr>
          </a:lstStyle>
          <a:p>
            <a:pPr>
              <a:defRPr/>
            </a:pPr>
            <a:fld id="{45F9DC62-F8B0-4A08-99BB-5A59458C318A}" type="slidenum">
              <a:rPr lang="zh-CN" altLang="en-US"/>
              <a:pPr>
                <a:defRPr/>
              </a:pPr>
              <a:t>‹#›</a:t>
            </a:fld>
            <a:endParaRPr lang="zh-CN" altLang="en-US"/>
          </a:p>
        </p:txBody>
      </p:sp>
    </p:spTree>
    <p:extLst>
      <p:ext uri="{BB962C8B-B14F-4D97-AF65-F5344CB8AC3E}">
        <p14:creationId xmlns:p14="http://schemas.microsoft.com/office/powerpoint/2010/main" val="3433946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标题和内容">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0" name="标题 1"/>
          <p:cNvSpPr>
            <a:spLocks noGrp="1"/>
          </p:cNvSpPr>
          <p:nvPr>
            <p:ph type="title"/>
          </p:nvPr>
        </p:nvSpPr>
        <p:spPr>
          <a:xfrm>
            <a:off x="307776" y="44624"/>
            <a:ext cx="10972800" cy="744086"/>
          </a:xfrm>
        </p:spPr>
        <p:txBody>
          <a:bodyPr>
            <a:normAutofit/>
          </a:bodyPr>
          <a:lstStyle>
            <a:lvl1pPr algn="l">
              <a:defRPr sz="2000">
                <a:solidFill>
                  <a:srgbClr val="0A2D88"/>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3"/>
          <p:cNvSpPr>
            <a:spLocks noGrp="1"/>
          </p:cNvSpPr>
          <p:nvPr>
            <p:ph type="dt" sz="half" idx="10"/>
          </p:nvPr>
        </p:nvSpPr>
        <p:spPr/>
        <p:txBody>
          <a:bodyPr/>
          <a:lstStyle>
            <a:lvl1pPr>
              <a:defRPr/>
            </a:lvl1pPr>
          </a:lstStyle>
          <a:p>
            <a:pPr>
              <a:defRPr/>
            </a:pPr>
            <a:fld id="{AE474EA7-6490-4FF1-A011-CEC45040C2A9}" type="datetimeFigureOut">
              <a:rPr lang="zh-CN" altLang="en-US"/>
              <a:pPr>
                <a:defRPr/>
              </a:pPr>
              <a:t>2021/9/9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smtClean="0"/>
            </a:lvl1pPr>
          </a:lstStyle>
          <a:p>
            <a:pPr>
              <a:defRPr/>
            </a:pPr>
            <a:fld id="{45F9DC62-F8B0-4A08-99BB-5A59458C318A}" type="slidenum">
              <a:rPr lang="zh-CN" altLang="en-US"/>
              <a:pPr>
                <a:defRPr/>
              </a:pPr>
              <a:t>‹#›</a:t>
            </a:fld>
            <a:endParaRPr lang="zh-CN" altLang="en-US"/>
          </a:p>
        </p:txBody>
      </p:sp>
    </p:spTree>
    <p:extLst>
      <p:ext uri="{BB962C8B-B14F-4D97-AF65-F5344CB8AC3E}">
        <p14:creationId xmlns:p14="http://schemas.microsoft.com/office/powerpoint/2010/main" val="62556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AC4AE3-2F67-4F4A-9465-F2CA28D4655D}" type="datetimeFigureOut">
              <a:rPr lang="zh-CN" altLang="en-US" smtClean="0"/>
              <a:t>2021/9/9</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367DD7-9A27-42D7-A158-4D5E27A4C3E3}" type="slidenum">
              <a:rPr lang="zh-CN" altLang="en-US" smtClean="0"/>
              <a:t>‹#›</a:t>
            </a:fld>
            <a:endParaRPr lang="zh-CN" altLang="en-US"/>
          </a:p>
        </p:txBody>
      </p:sp>
    </p:spTree>
    <p:extLst>
      <p:ext uri="{BB962C8B-B14F-4D97-AF65-F5344CB8AC3E}">
        <p14:creationId xmlns:p14="http://schemas.microsoft.com/office/powerpoint/2010/main" val="16841342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9" r:id="rId7"/>
    <p:sldLayoutId id="2147483670" r:id="rId8"/>
    <p:sldLayoutId id="2147483671" r:id="rId9"/>
    <p:sldLayoutId id="2147483672" r:id="rId10"/>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slideLayout" Target="../slideLayouts/slideLayout2.xml"/><Relationship Id="rId4" Type="http://schemas.openxmlformats.org/officeDocument/2006/relationships/tags" Target="../tags/tag2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slideLayout" Target="../slideLayouts/slideLayout2.xml"/><Relationship Id="rId4" Type="http://schemas.openxmlformats.org/officeDocument/2006/relationships/tags" Target="../tags/tag3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slideLayout" Target="../slideLayouts/slideLayout2.xml"/><Relationship Id="rId4" Type="http://schemas.openxmlformats.org/officeDocument/2006/relationships/tags" Target="../tags/tag36.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8" Type="http://schemas.openxmlformats.org/officeDocument/2006/relationships/tags" Target="../tags/tag44.xml"/><Relationship Id="rId13" Type="http://schemas.openxmlformats.org/officeDocument/2006/relationships/slideLayout" Target="../slideLayouts/slideLayout2.xml"/><Relationship Id="rId3" Type="http://schemas.openxmlformats.org/officeDocument/2006/relationships/tags" Target="../tags/tag39.xml"/><Relationship Id="rId7" Type="http://schemas.openxmlformats.org/officeDocument/2006/relationships/tags" Target="../tags/tag43.xml"/><Relationship Id="rId12" Type="http://schemas.openxmlformats.org/officeDocument/2006/relationships/tags" Target="../tags/tag48.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tags" Target="../tags/tag47.xml"/><Relationship Id="rId5" Type="http://schemas.openxmlformats.org/officeDocument/2006/relationships/tags" Target="../tags/tag41.xml"/><Relationship Id="rId10" Type="http://schemas.openxmlformats.org/officeDocument/2006/relationships/tags" Target="../tags/tag46.xml"/><Relationship Id="rId4" Type="http://schemas.openxmlformats.org/officeDocument/2006/relationships/tags" Target="../tags/tag40.xml"/><Relationship Id="rId9" Type="http://schemas.openxmlformats.org/officeDocument/2006/relationships/tags" Target="../tags/tag45.xml"/></Relationships>
</file>

<file path=ppt/slides/_rels/slide21.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slideLayout" Target="../slideLayouts/slideLayout2.xml"/><Relationship Id="rId4" Type="http://schemas.openxmlformats.org/officeDocument/2006/relationships/tags" Target="../tags/tag5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tags" Target="../tags/tag60.xml"/><Relationship Id="rId13" Type="http://schemas.openxmlformats.org/officeDocument/2006/relationships/tags" Target="../tags/tag65.xml"/><Relationship Id="rId3" Type="http://schemas.openxmlformats.org/officeDocument/2006/relationships/tags" Target="../tags/tag55.xml"/><Relationship Id="rId7" Type="http://schemas.openxmlformats.org/officeDocument/2006/relationships/tags" Target="../tags/tag59.xml"/><Relationship Id="rId12" Type="http://schemas.openxmlformats.org/officeDocument/2006/relationships/tags" Target="../tags/tag64.xml"/><Relationship Id="rId17" Type="http://schemas.openxmlformats.org/officeDocument/2006/relationships/slideLayout" Target="../slideLayouts/slideLayout2.xml"/><Relationship Id="rId2" Type="http://schemas.openxmlformats.org/officeDocument/2006/relationships/tags" Target="../tags/tag54.xml"/><Relationship Id="rId16" Type="http://schemas.openxmlformats.org/officeDocument/2006/relationships/tags" Target="../tags/tag68.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tags" Target="../tags/tag63.xml"/><Relationship Id="rId5" Type="http://schemas.openxmlformats.org/officeDocument/2006/relationships/tags" Target="../tags/tag57.xml"/><Relationship Id="rId15" Type="http://schemas.openxmlformats.org/officeDocument/2006/relationships/tags" Target="../tags/tag67.xml"/><Relationship Id="rId10" Type="http://schemas.openxmlformats.org/officeDocument/2006/relationships/tags" Target="../tags/tag62.xml"/><Relationship Id="rId4" Type="http://schemas.openxmlformats.org/officeDocument/2006/relationships/tags" Target="../tags/tag56.xml"/><Relationship Id="rId9" Type="http://schemas.openxmlformats.org/officeDocument/2006/relationships/tags" Target="../tags/tag61.xml"/><Relationship Id="rId14" Type="http://schemas.openxmlformats.org/officeDocument/2006/relationships/tags" Target="../tags/tag6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Layout" Target="../slideLayouts/slideLayout2.xml"/><Relationship Id="rId5" Type="http://schemas.openxmlformats.org/officeDocument/2006/relationships/tags" Target="../tags/tag8.xml"/><Relationship Id="rId4" Type="http://schemas.openxmlformats.org/officeDocument/2006/relationships/tags" Target="../tags/tag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tags" Target="../tags/tag76.xml"/><Relationship Id="rId13" Type="http://schemas.openxmlformats.org/officeDocument/2006/relationships/tags" Target="../tags/tag81.xml"/><Relationship Id="rId3" Type="http://schemas.openxmlformats.org/officeDocument/2006/relationships/tags" Target="../tags/tag71.xml"/><Relationship Id="rId7" Type="http://schemas.openxmlformats.org/officeDocument/2006/relationships/tags" Target="../tags/tag75.xml"/><Relationship Id="rId12" Type="http://schemas.openxmlformats.org/officeDocument/2006/relationships/tags" Target="../tags/tag80.xml"/><Relationship Id="rId17" Type="http://schemas.openxmlformats.org/officeDocument/2006/relationships/slideLayout" Target="../slideLayouts/slideLayout2.xml"/><Relationship Id="rId2" Type="http://schemas.openxmlformats.org/officeDocument/2006/relationships/tags" Target="../tags/tag70.xml"/><Relationship Id="rId16" Type="http://schemas.openxmlformats.org/officeDocument/2006/relationships/tags" Target="../tags/tag84.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tags" Target="../tags/tag79.xml"/><Relationship Id="rId5" Type="http://schemas.openxmlformats.org/officeDocument/2006/relationships/tags" Target="../tags/tag73.xml"/><Relationship Id="rId15" Type="http://schemas.openxmlformats.org/officeDocument/2006/relationships/tags" Target="../tags/tag83.xml"/><Relationship Id="rId10" Type="http://schemas.openxmlformats.org/officeDocument/2006/relationships/tags" Target="../tags/tag78.xml"/><Relationship Id="rId4" Type="http://schemas.openxmlformats.org/officeDocument/2006/relationships/tags" Target="../tags/tag72.xml"/><Relationship Id="rId9" Type="http://schemas.openxmlformats.org/officeDocument/2006/relationships/tags" Target="../tags/tag77.xml"/><Relationship Id="rId14" Type="http://schemas.openxmlformats.org/officeDocument/2006/relationships/tags" Target="../tags/tag8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tags" Target="../tags/tag97.xml"/><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tags" Target="../tags/tag96.xml"/><Relationship Id="rId17" Type="http://schemas.openxmlformats.org/officeDocument/2006/relationships/slideLayout" Target="../slideLayouts/slideLayout2.xml"/><Relationship Id="rId2" Type="http://schemas.openxmlformats.org/officeDocument/2006/relationships/tags" Target="../tags/tag86.xml"/><Relationship Id="rId16" Type="http://schemas.openxmlformats.org/officeDocument/2006/relationships/tags" Target="../tags/tag100.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tags" Target="../tags/tag95.xml"/><Relationship Id="rId5" Type="http://schemas.openxmlformats.org/officeDocument/2006/relationships/tags" Target="../tags/tag89.xml"/><Relationship Id="rId15" Type="http://schemas.openxmlformats.org/officeDocument/2006/relationships/tags" Target="../tags/tag99.xml"/><Relationship Id="rId10" Type="http://schemas.openxmlformats.org/officeDocument/2006/relationships/tags" Target="../tags/tag94.xml"/><Relationship Id="rId4" Type="http://schemas.openxmlformats.org/officeDocument/2006/relationships/tags" Target="../tags/tag88.xml"/><Relationship Id="rId9" Type="http://schemas.openxmlformats.org/officeDocument/2006/relationships/tags" Target="../tags/tag93.xml"/><Relationship Id="rId14" Type="http://schemas.openxmlformats.org/officeDocument/2006/relationships/tags" Target="../tags/tag9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tags" Target="../tags/tag108.xml"/><Relationship Id="rId13" Type="http://schemas.openxmlformats.org/officeDocument/2006/relationships/tags" Target="../tags/tag113.xml"/><Relationship Id="rId3" Type="http://schemas.openxmlformats.org/officeDocument/2006/relationships/tags" Target="../tags/tag103.xml"/><Relationship Id="rId7" Type="http://schemas.openxmlformats.org/officeDocument/2006/relationships/tags" Target="../tags/tag107.xml"/><Relationship Id="rId12" Type="http://schemas.openxmlformats.org/officeDocument/2006/relationships/tags" Target="../tags/tag112.xml"/><Relationship Id="rId17" Type="http://schemas.openxmlformats.org/officeDocument/2006/relationships/slideLayout" Target="../slideLayouts/slideLayout2.xml"/><Relationship Id="rId2" Type="http://schemas.openxmlformats.org/officeDocument/2006/relationships/tags" Target="../tags/tag102.xml"/><Relationship Id="rId16" Type="http://schemas.openxmlformats.org/officeDocument/2006/relationships/tags" Target="../tags/tag116.xml"/><Relationship Id="rId1" Type="http://schemas.openxmlformats.org/officeDocument/2006/relationships/tags" Target="../tags/tag101.xml"/><Relationship Id="rId6" Type="http://schemas.openxmlformats.org/officeDocument/2006/relationships/tags" Target="../tags/tag106.xml"/><Relationship Id="rId11" Type="http://schemas.openxmlformats.org/officeDocument/2006/relationships/tags" Target="../tags/tag111.xml"/><Relationship Id="rId5" Type="http://schemas.openxmlformats.org/officeDocument/2006/relationships/tags" Target="../tags/tag105.xml"/><Relationship Id="rId15" Type="http://schemas.openxmlformats.org/officeDocument/2006/relationships/tags" Target="../tags/tag115.xml"/><Relationship Id="rId10" Type="http://schemas.openxmlformats.org/officeDocument/2006/relationships/tags" Target="../tags/tag110.xml"/><Relationship Id="rId4" Type="http://schemas.openxmlformats.org/officeDocument/2006/relationships/tags" Target="../tags/tag104.xml"/><Relationship Id="rId9" Type="http://schemas.openxmlformats.org/officeDocument/2006/relationships/tags" Target="../tags/tag109.xml"/><Relationship Id="rId14" Type="http://schemas.openxmlformats.org/officeDocument/2006/relationships/tags" Target="../tags/tag1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tags" Target="../tags/tag124.xml"/><Relationship Id="rId13" Type="http://schemas.openxmlformats.org/officeDocument/2006/relationships/tags" Target="../tags/tag129.xml"/><Relationship Id="rId3" Type="http://schemas.openxmlformats.org/officeDocument/2006/relationships/tags" Target="../tags/tag119.xml"/><Relationship Id="rId7" Type="http://schemas.openxmlformats.org/officeDocument/2006/relationships/tags" Target="../tags/tag123.xml"/><Relationship Id="rId12" Type="http://schemas.openxmlformats.org/officeDocument/2006/relationships/tags" Target="../tags/tag128.xml"/><Relationship Id="rId17" Type="http://schemas.openxmlformats.org/officeDocument/2006/relationships/slideLayout" Target="../slideLayouts/slideLayout2.xml"/><Relationship Id="rId2" Type="http://schemas.openxmlformats.org/officeDocument/2006/relationships/tags" Target="../tags/tag118.xml"/><Relationship Id="rId16" Type="http://schemas.openxmlformats.org/officeDocument/2006/relationships/tags" Target="../tags/tag132.xml"/><Relationship Id="rId1" Type="http://schemas.openxmlformats.org/officeDocument/2006/relationships/tags" Target="../tags/tag117.xml"/><Relationship Id="rId6" Type="http://schemas.openxmlformats.org/officeDocument/2006/relationships/tags" Target="../tags/tag122.xml"/><Relationship Id="rId11" Type="http://schemas.openxmlformats.org/officeDocument/2006/relationships/tags" Target="../tags/tag127.xml"/><Relationship Id="rId5" Type="http://schemas.openxmlformats.org/officeDocument/2006/relationships/tags" Target="../tags/tag121.xml"/><Relationship Id="rId15" Type="http://schemas.openxmlformats.org/officeDocument/2006/relationships/tags" Target="../tags/tag131.xml"/><Relationship Id="rId10" Type="http://schemas.openxmlformats.org/officeDocument/2006/relationships/tags" Target="../tags/tag126.xml"/><Relationship Id="rId4" Type="http://schemas.openxmlformats.org/officeDocument/2006/relationships/tags" Target="../tags/tag120.xml"/><Relationship Id="rId9" Type="http://schemas.openxmlformats.org/officeDocument/2006/relationships/tags" Target="../tags/tag125.xml"/><Relationship Id="rId14" Type="http://schemas.openxmlformats.org/officeDocument/2006/relationships/tags" Target="../tags/tag130.xml"/></Relationships>
</file>

<file path=ppt/slides/_rels/slide51.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5" Type="http://schemas.openxmlformats.org/officeDocument/2006/relationships/slideLayout" Target="../slideLayouts/slideLayout2.xml"/><Relationship Id="rId4" Type="http://schemas.openxmlformats.org/officeDocument/2006/relationships/tags" Target="../tags/tag13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tags" Target="../tags/tag149.xml"/><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tags" Target="../tags/tag148.xml"/><Relationship Id="rId17" Type="http://schemas.openxmlformats.org/officeDocument/2006/relationships/slideLayout" Target="../slideLayouts/slideLayout2.xml"/><Relationship Id="rId2" Type="http://schemas.openxmlformats.org/officeDocument/2006/relationships/tags" Target="../tags/tag138.xml"/><Relationship Id="rId16" Type="http://schemas.openxmlformats.org/officeDocument/2006/relationships/tags" Target="../tags/tag152.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tags" Target="../tags/tag147.xml"/><Relationship Id="rId5" Type="http://schemas.openxmlformats.org/officeDocument/2006/relationships/tags" Target="../tags/tag141.xml"/><Relationship Id="rId15" Type="http://schemas.openxmlformats.org/officeDocument/2006/relationships/tags" Target="../tags/tag151.xml"/><Relationship Id="rId10" Type="http://schemas.openxmlformats.org/officeDocument/2006/relationships/tags" Target="../tags/tag146.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tags" Target="../tags/tag150.xml"/></Relationships>
</file>

<file path=ppt/slides/_rels/slide56.xml.rels><?xml version="1.0" encoding="UTF-8" standalone="yes"?>
<Relationships xmlns="http://schemas.openxmlformats.org/package/2006/relationships"><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 Id="rId5" Type="http://schemas.openxmlformats.org/officeDocument/2006/relationships/slideLayout" Target="../slideLayouts/slideLayout2.xml"/><Relationship Id="rId4" Type="http://schemas.openxmlformats.org/officeDocument/2006/relationships/tags" Target="../tags/tag1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8" Type="http://schemas.openxmlformats.org/officeDocument/2006/relationships/tags" Target="../tags/tag164.xml"/><Relationship Id="rId13" Type="http://schemas.openxmlformats.org/officeDocument/2006/relationships/tags" Target="../tags/tag169.xml"/><Relationship Id="rId3" Type="http://schemas.openxmlformats.org/officeDocument/2006/relationships/tags" Target="../tags/tag159.xml"/><Relationship Id="rId7" Type="http://schemas.openxmlformats.org/officeDocument/2006/relationships/tags" Target="../tags/tag163.xml"/><Relationship Id="rId12" Type="http://schemas.openxmlformats.org/officeDocument/2006/relationships/tags" Target="../tags/tag168.xml"/><Relationship Id="rId17" Type="http://schemas.openxmlformats.org/officeDocument/2006/relationships/slideLayout" Target="../slideLayouts/slideLayout2.xml"/><Relationship Id="rId2" Type="http://schemas.openxmlformats.org/officeDocument/2006/relationships/tags" Target="../tags/tag158.xml"/><Relationship Id="rId16" Type="http://schemas.openxmlformats.org/officeDocument/2006/relationships/tags" Target="../tags/tag172.xml"/><Relationship Id="rId1" Type="http://schemas.openxmlformats.org/officeDocument/2006/relationships/tags" Target="../tags/tag157.xml"/><Relationship Id="rId6" Type="http://schemas.openxmlformats.org/officeDocument/2006/relationships/tags" Target="../tags/tag162.xml"/><Relationship Id="rId11" Type="http://schemas.openxmlformats.org/officeDocument/2006/relationships/tags" Target="../tags/tag167.xml"/><Relationship Id="rId5" Type="http://schemas.openxmlformats.org/officeDocument/2006/relationships/tags" Target="../tags/tag161.xml"/><Relationship Id="rId15" Type="http://schemas.openxmlformats.org/officeDocument/2006/relationships/tags" Target="../tags/tag171.xml"/><Relationship Id="rId10" Type="http://schemas.openxmlformats.org/officeDocument/2006/relationships/tags" Target="../tags/tag166.xml"/><Relationship Id="rId4" Type="http://schemas.openxmlformats.org/officeDocument/2006/relationships/tags" Target="../tags/tag160.xml"/><Relationship Id="rId9" Type="http://schemas.openxmlformats.org/officeDocument/2006/relationships/tags" Target="../tags/tag165.xml"/><Relationship Id="rId14" Type="http://schemas.openxmlformats.org/officeDocument/2006/relationships/tags" Target="../tags/tag170.xml"/></Relationships>
</file>

<file path=ppt/slides/_rels/slide62.xml.rels><?xml version="1.0" encoding="UTF-8" standalone="yes"?>
<Relationships xmlns="http://schemas.openxmlformats.org/package/2006/relationships"><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 Id="rId5" Type="http://schemas.openxmlformats.org/officeDocument/2006/relationships/slideLayout" Target="../slideLayouts/slideLayout2.xml"/><Relationship Id="rId4" Type="http://schemas.openxmlformats.org/officeDocument/2006/relationships/tags" Target="../tags/tag17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slideLayout" Target="../slideLayouts/slideLayout2.xml"/><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tags" Target="../tags/tag20.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5" Type="http://schemas.openxmlformats.org/officeDocument/2006/relationships/tags" Target="../tags/tag13.xml"/><Relationship Id="rId10" Type="http://schemas.openxmlformats.org/officeDocument/2006/relationships/tags" Target="../tags/tag18.xml"/><Relationship Id="rId4" Type="http://schemas.openxmlformats.org/officeDocument/2006/relationships/tags" Target="../tags/tag12.xml"/><Relationship Id="rId9" Type="http://schemas.openxmlformats.org/officeDocument/2006/relationships/tags" Target="../tags/tag1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slideLayout" Target="../slideLayouts/slideLayout2.xml"/><Relationship Id="rId4" Type="http://schemas.openxmlformats.org/officeDocument/2006/relationships/tags" Target="../tags/tag2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8" Type="http://schemas.openxmlformats.org/officeDocument/2006/relationships/tags" Target="../tags/tag184.xml"/><Relationship Id="rId13" Type="http://schemas.openxmlformats.org/officeDocument/2006/relationships/tags" Target="../tags/tag189.xml"/><Relationship Id="rId18" Type="http://schemas.openxmlformats.org/officeDocument/2006/relationships/slideLayout" Target="../slideLayouts/slideLayout2.xml"/><Relationship Id="rId3" Type="http://schemas.openxmlformats.org/officeDocument/2006/relationships/tags" Target="../tags/tag179.xml"/><Relationship Id="rId7" Type="http://schemas.openxmlformats.org/officeDocument/2006/relationships/tags" Target="../tags/tag183.xml"/><Relationship Id="rId12" Type="http://schemas.openxmlformats.org/officeDocument/2006/relationships/tags" Target="../tags/tag188.xml"/><Relationship Id="rId17" Type="http://schemas.openxmlformats.org/officeDocument/2006/relationships/tags" Target="../tags/tag193.xml"/><Relationship Id="rId2" Type="http://schemas.openxmlformats.org/officeDocument/2006/relationships/tags" Target="../tags/tag178.xml"/><Relationship Id="rId16" Type="http://schemas.openxmlformats.org/officeDocument/2006/relationships/tags" Target="../tags/tag192.xml"/><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tags" Target="../tags/tag187.xml"/><Relationship Id="rId5" Type="http://schemas.openxmlformats.org/officeDocument/2006/relationships/tags" Target="../tags/tag181.xml"/><Relationship Id="rId15" Type="http://schemas.openxmlformats.org/officeDocument/2006/relationships/tags" Target="../tags/tag191.xml"/><Relationship Id="rId10" Type="http://schemas.openxmlformats.org/officeDocument/2006/relationships/tags" Target="../tags/tag186.xml"/><Relationship Id="rId4" Type="http://schemas.openxmlformats.org/officeDocument/2006/relationships/tags" Target="../tags/tag180.xml"/><Relationship Id="rId9" Type="http://schemas.openxmlformats.org/officeDocument/2006/relationships/tags" Target="../tags/tag185.xml"/><Relationship Id="rId14" Type="http://schemas.openxmlformats.org/officeDocument/2006/relationships/tags" Target="../tags/tag190.xml"/></Relationships>
</file>

<file path=ppt/slides/_rels/slide82.xml.rels><?xml version="1.0" encoding="UTF-8" standalone="yes"?>
<Relationships xmlns="http://schemas.openxmlformats.org/package/2006/relationships"><Relationship Id="rId8" Type="http://schemas.openxmlformats.org/officeDocument/2006/relationships/tags" Target="../tags/tag201.xml"/><Relationship Id="rId13" Type="http://schemas.openxmlformats.org/officeDocument/2006/relationships/tags" Target="../tags/tag206.xml"/><Relationship Id="rId3" Type="http://schemas.openxmlformats.org/officeDocument/2006/relationships/tags" Target="../tags/tag196.xml"/><Relationship Id="rId7" Type="http://schemas.openxmlformats.org/officeDocument/2006/relationships/tags" Target="../tags/tag200.xml"/><Relationship Id="rId12" Type="http://schemas.openxmlformats.org/officeDocument/2006/relationships/tags" Target="../tags/tag205.xml"/><Relationship Id="rId17" Type="http://schemas.openxmlformats.org/officeDocument/2006/relationships/slideLayout" Target="../slideLayouts/slideLayout2.xml"/><Relationship Id="rId2" Type="http://schemas.openxmlformats.org/officeDocument/2006/relationships/tags" Target="../tags/tag195.xml"/><Relationship Id="rId16" Type="http://schemas.openxmlformats.org/officeDocument/2006/relationships/tags" Target="../tags/tag209.xml"/><Relationship Id="rId1" Type="http://schemas.openxmlformats.org/officeDocument/2006/relationships/tags" Target="../tags/tag194.xml"/><Relationship Id="rId6" Type="http://schemas.openxmlformats.org/officeDocument/2006/relationships/tags" Target="../tags/tag199.xml"/><Relationship Id="rId11" Type="http://schemas.openxmlformats.org/officeDocument/2006/relationships/tags" Target="../tags/tag204.xml"/><Relationship Id="rId5" Type="http://schemas.openxmlformats.org/officeDocument/2006/relationships/tags" Target="../tags/tag198.xml"/><Relationship Id="rId15" Type="http://schemas.openxmlformats.org/officeDocument/2006/relationships/tags" Target="../tags/tag208.xml"/><Relationship Id="rId10" Type="http://schemas.openxmlformats.org/officeDocument/2006/relationships/tags" Target="../tags/tag203.xml"/><Relationship Id="rId4" Type="http://schemas.openxmlformats.org/officeDocument/2006/relationships/tags" Target="../tags/tag197.xml"/><Relationship Id="rId9" Type="http://schemas.openxmlformats.org/officeDocument/2006/relationships/tags" Target="../tags/tag202.xml"/><Relationship Id="rId14" Type="http://schemas.openxmlformats.org/officeDocument/2006/relationships/tags" Target="../tags/tag207.xml"/></Relationships>
</file>

<file path=ppt/slides/_rels/slide83.xml.rels><?xml version="1.0" encoding="UTF-8" standalone="yes"?>
<Relationships xmlns="http://schemas.openxmlformats.org/package/2006/relationships"><Relationship Id="rId8" Type="http://schemas.openxmlformats.org/officeDocument/2006/relationships/tags" Target="../tags/tag217.xml"/><Relationship Id="rId3" Type="http://schemas.openxmlformats.org/officeDocument/2006/relationships/tags" Target="../tags/tag212.xml"/><Relationship Id="rId7" Type="http://schemas.openxmlformats.org/officeDocument/2006/relationships/tags" Target="../tags/tag216.xml"/><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9"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 Id="rId4"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5.tmp"/><Relationship Id="rId2" Type="http://schemas.openxmlformats.org/officeDocument/2006/relationships/slideLayout" Target="../slideLayouts/slideLayout2.xml"/><Relationship Id="rId1" Type="http://schemas.openxmlformats.org/officeDocument/2006/relationships/tags" Target="../tags/tag221.xml"/></Relationships>
</file>

<file path=ppt/slides/_rels/slide8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3.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7306" y="2133600"/>
            <a:ext cx="11213432" cy="1015663"/>
          </a:xfrm>
          <a:prstGeom prst="rect">
            <a:avLst/>
          </a:prstGeom>
          <a:solidFill>
            <a:srgbClr val="004A86"/>
          </a:solidFill>
        </p:spPr>
        <p:txBody>
          <a:bodyPr wrap="square" rtlCol="0">
            <a:spAutoFit/>
          </a:bodyPr>
          <a:lstStyle/>
          <a:p>
            <a:pPr algn="ctr"/>
            <a:r>
              <a:rPr lang="zh-CN" altLang="en-US" sz="4800" b="1" dirty="0" smtClean="0">
                <a:solidFill>
                  <a:schemeClr val="bg1"/>
                </a:solidFill>
                <a:latin typeface="方正粗黑宋简体" pitchFamily="2" charset="-122"/>
                <a:ea typeface="方正粗黑宋简体" pitchFamily="2" charset="-122"/>
              </a:rPr>
              <a:t>   </a:t>
            </a:r>
            <a:r>
              <a:rPr lang="zh-CN" altLang="en-US" sz="6000" b="1" dirty="0" smtClean="0">
                <a:solidFill>
                  <a:schemeClr val="bg1"/>
                </a:solidFill>
                <a:latin typeface="黑体" panose="02010609060101010101" pitchFamily="49" charset="-122"/>
                <a:ea typeface="黑体" panose="02010609060101010101" pitchFamily="49" charset="-122"/>
              </a:rPr>
              <a:t>核电工程质量评价师培训</a:t>
            </a:r>
            <a:endParaRPr lang="zh-CN" altLang="en-US" sz="4800" b="1" dirty="0">
              <a:solidFill>
                <a:schemeClr val="bg1"/>
              </a:solidFill>
              <a:latin typeface="黑体" panose="02010609060101010101" pitchFamily="49" charset="-122"/>
              <a:ea typeface="黑体" panose="02010609060101010101" pitchFamily="49" charset="-122"/>
            </a:endParaRPr>
          </a:p>
        </p:txBody>
      </p:sp>
      <p:sp>
        <p:nvSpPr>
          <p:cNvPr id="6" name="TextBox 2"/>
          <p:cNvSpPr txBox="1"/>
          <p:nvPr/>
        </p:nvSpPr>
        <p:spPr>
          <a:xfrm>
            <a:off x="4264219" y="3281989"/>
            <a:ext cx="3275256" cy="2431435"/>
          </a:xfrm>
          <a:prstGeom prst="rect">
            <a:avLst/>
          </a:prstGeom>
          <a:noFill/>
        </p:spPr>
        <p:txBody>
          <a:bodyPr wrap="none" rtlCol="0">
            <a:spAutoFit/>
          </a:bodyPr>
          <a:lstStyle/>
          <a:p>
            <a:pPr algn="ctr"/>
            <a:r>
              <a:rPr lang="zh-CN" altLang="en-US" sz="6000" b="1" dirty="0">
                <a:solidFill>
                  <a:schemeClr val="bg1"/>
                </a:solidFill>
                <a:latin typeface="黑体" panose="02010609060101010101" pitchFamily="49" charset="-122"/>
                <a:ea typeface="黑体" panose="02010609060101010101" pitchFamily="49" charset="-122"/>
              </a:rPr>
              <a:t>档案</a:t>
            </a:r>
            <a:r>
              <a:rPr lang="zh-CN" altLang="en-US" sz="6000" b="1" dirty="0" smtClean="0">
                <a:solidFill>
                  <a:schemeClr val="bg1"/>
                </a:solidFill>
                <a:latin typeface="黑体" panose="02010609060101010101" pitchFamily="49" charset="-122"/>
                <a:ea typeface="黑体" panose="02010609060101010101" pitchFamily="49" charset="-122"/>
              </a:rPr>
              <a:t>专业</a:t>
            </a:r>
            <a:endParaRPr lang="en-US" altLang="zh-CN" sz="6000" b="1" dirty="0" smtClean="0">
              <a:solidFill>
                <a:schemeClr val="bg1"/>
              </a:solidFill>
              <a:latin typeface="黑体" panose="02010609060101010101" pitchFamily="49" charset="-122"/>
              <a:ea typeface="黑体" panose="02010609060101010101" pitchFamily="49" charset="-122"/>
            </a:endParaRPr>
          </a:p>
          <a:p>
            <a:pPr algn="ctr"/>
            <a:endParaRPr lang="en-US" altLang="zh-CN" sz="6000" b="1" dirty="0">
              <a:solidFill>
                <a:schemeClr val="bg1"/>
              </a:solidFill>
              <a:latin typeface="黑体" panose="02010609060101010101" pitchFamily="49" charset="-122"/>
              <a:ea typeface="黑体" panose="02010609060101010101" pitchFamily="49" charset="-122"/>
            </a:endParaRPr>
          </a:p>
          <a:p>
            <a:pPr algn="ctr"/>
            <a:r>
              <a:rPr lang="zh-CN" altLang="en-US" sz="3200" b="1" dirty="0" smtClean="0">
                <a:latin typeface="黑体" panose="02010609060101010101" pitchFamily="49" charset="-122"/>
                <a:ea typeface="黑体" panose="02010609060101010101" pitchFamily="49" charset="-122"/>
              </a:rPr>
              <a:t>夏士娟</a:t>
            </a:r>
            <a:endParaRPr lang="zh-CN" altLang="en-US" sz="32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2378509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0109" y="1041507"/>
            <a:ext cx="11665528" cy="5693866"/>
          </a:xfrm>
          <a:prstGeom prst="rect">
            <a:avLst/>
          </a:prstGeom>
        </p:spPr>
        <p:txBody>
          <a:bodyPr wrap="square">
            <a:spAutoFit/>
          </a:bodyPr>
          <a:lstStyle/>
          <a:p>
            <a:pPr marL="609585">
              <a:lnSpc>
                <a:spcPct val="200000"/>
              </a:lnSpc>
            </a:pPr>
            <a:r>
              <a:rPr lang="en-US" altLang="zh-CN" sz="2800" b="1" dirty="0">
                <a:solidFill>
                  <a:schemeClr val="accent1">
                    <a:lumMod val="75000"/>
                  </a:schemeClr>
                </a:solidFill>
                <a:latin typeface="黑体" panose="02010609060101010101" pitchFamily="49" charset="-122"/>
                <a:ea typeface="黑体" panose="02010609060101010101" pitchFamily="49" charset="-122"/>
              </a:rPr>
              <a:t>2  </a:t>
            </a:r>
            <a:r>
              <a:rPr lang="zh-CN" altLang="en-US" sz="2800" b="1" dirty="0">
                <a:solidFill>
                  <a:schemeClr val="accent1">
                    <a:lumMod val="75000"/>
                  </a:schemeClr>
                </a:solidFill>
                <a:latin typeface="黑体" panose="02010609060101010101" pitchFamily="49" charset="-122"/>
                <a:ea typeface="黑体" panose="02010609060101010101" pitchFamily="49" charset="-122"/>
              </a:rPr>
              <a:t>评价组组员工作职责</a:t>
            </a:r>
            <a:endParaRPr lang="en-US" altLang="zh-CN" sz="2800" b="1" dirty="0">
              <a:solidFill>
                <a:schemeClr val="accent1">
                  <a:lumMod val="75000"/>
                </a:schemeClr>
              </a:solidFill>
              <a:latin typeface="黑体" panose="02010609060101010101" pitchFamily="49" charset="-122"/>
              <a:ea typeface="黑体" panose="02010609060101010101" pitchFamily="49" charset="-122"/>
            </a:endParaRPr>
          </a:p>
          <a:p>
            <a:pPr marL="1123935" indent="-514350">
              <a:lnSpc>
                <a:spcPct val="200000"/>
              </a:lnSpc>
              <a:buFont typeface="+mj-ea"/>
              <a:buAutoNum type="circleNumDbPlain"/>
            </a:pPr>
            <a:r>
              <a:rPr lang="zh-CN" altLang="zh-CN" sz="2800" b="1" dirty="0">
                <a:solidFill>
                  <a:schemeClr val="accent1">
                    <a:lumMod val="75000"/>
                  </a:schemeClr>
                </a:solidFill>
                <a:latin typeface="黑体" panose="02010609060101010101" pitchFamily="49" charset="-122"/>
                <a:ea typeface="黑体" panose="02010609060101010101" pitchFamily="49" charset="-122"/>
              </a:rPr>
              <a:t>熟悉评价流程，并根据分工做好评价准备；</a:t>
            </a:r>
          </a:p>
          <a:p>
            <a:pPr marL="1123935" indent="-514350">
              <a:lnSpc>
                <a:spcPct val="200000"/>
              </a:lnSpc>
              <a:buFont typeface="+mj-ea"/>
              <a:buAutoNum type="circleNumDbPlain"/>
            </a:pPr>
            <a:r>
              <a:rPr lang="zh-CN" altLang="zh-CN" sz="2800" b="1" dirty="0">
                <a:solidFill>
                  <a:schemeClr val="accent1">
                    <a:lumMod val="75000"/>
                  </a:schemeClr>
                </a:solidFill>
                <a:latin typeface="黑体" panose="02010609060101010101" pitchFamily="49" charset="-122"/>
                <a:ea typeface="黑体" panose="02010609060101010101" pitchFamily="49" charset="-122"/>
              </a:rPr>
              <a:t>熟悉《质量评价自评报告》，并提出需澄清的相关问题和意见；</a:t>
            </a:r>
          </a:p>
          <a:p>
            <a:pPr marL="1123935" indent="-514350">
              <a:lnSpc>
                <a:spcPct val="200000"/>
              </a:lnSpc>
              <a:buFont typeface="+mj-ea"/>
              <a:buAutoNum type="circleNumDbPlain"/>
            </a:pPr>
            <a:r>
              <a:rPr lang="zh-CN" altLang="zh-CN" sz="2800" b="1" dirty="0">
                <a:solidFill>
                  <a:schemeClr val="accent1">
                    <a:lumMod val="75000"/>
                  </a:schemeClr>
                </a:solidFill>
                <a:latin typeface="黑体" panose="02010609060101010101" pitchFamily="49" charset="-122"/>
                <a:ea typeface="黑体" panose="02010609060101010101" pitchFamily="49" charset="-122"/>
              </a:rPr>
              <a:t>在组长的统一安排下完成本人的评价活动；</a:t>
            </a:r>
          </a:p>
          <a:p>
            <a:pPr marL="1123935" indent="-514350">
              <a:lnSpc>
                <a:spcPct val="200000"/>
              </a:lnSpc>
              <a:buFont typeface="+mj-ea"/>
              <a:buAutoNum type="circleNumDbPlain"/>
            </a:pPr>
            <a:r>
              <a:rPr lang="zh-CN" altLang="zh-CN" sz="2800" b="1" dirty="0">
                <a:solidFill>
                  <a:schemeClr val="accent1">
                    <a:lumMod val="75000"/>
                  </a:schemeClr>
                </a:solidFill>
                <a:latin typeface="黑体" panose="02010609060101010101" pitchFamily="49" charset="-122"/>
                <a:ea typeface="黑体" panose="02010609060101010101" pitchFamily="49" charset="-122"/>
              </a:rPr>
              <a:t>协助组长编写小组质量评价报告。</a:t>
            </a:r>
          </a:p>
          <a:p>
            <a:pPr>
              <a:lnSpc>
                <a:spcPct val="150000"/>
              </a:lnSpc>
            </a:pPr>
            <a:r>
              <a:rPr lang="en-US" altLang="zh-CN" sz="2800" dirty="0" smtClean="0">
                <a:solidFill>
                  <a:srgbClr val="0070C0"/>
                </a:solidFill>
                <a:latin typeface="黑体" panose="02010609060101010101" pitchFamily="49" charset="-122"/>
                <a:ea typeface="黑体" panose="02010609060101010101" pitchFamily="49" charset="-122"/>
              </a:rPr>
              <a:t>    ……</a:t>
            </a:r>
            <a:endParaRPr lang="zh-CN" altLang="zh-CN" sz="2800" dirty="0">
              <a:solidFill>
                <a:srgbClr val="0070C0"/>
              </a:solidFill>
              <a:latin typeface="黑体" panose="02010609060101010101" pitchFamily="49" charset="-122"/>
              <a:ea typeface="黑体" panose="02010609060101010101" pitchFamily="49" charset="-122"/>
            </a:endParaRPr>
          </a:p>
          <a:p>
            <a:pPr>
              <a:lnSpc>
                <a:spcPct val="150000"/>
              </a:lnSpc>
            </a:pPr>
            <a:endParaRPr lang="zh-CN" altLang="en-US" sz="2800" dirty="0">
              <a:solidFill>
                <a:srgbClr val="0070C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6829677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1"/>
            </p:custDataLst>
          </p:nvPr>
        </p:nvSpPr>
        <p:spPr>
          <a:xfrm>
            <a:off x="8395064" y="2875133"/>
            <a:ext cx="2272937" cy="1876160"/>
          </a:xfrm>
          <a:custGeom>
            <a:avLst/>
            <a:gdLst>
              <a:gd name="connsiteX0" fmla="*/ 0 w 2272937"/>
              <a:gd name="connsiteY0" fmla="*/ 478971 h 478971"/>
              <a:gd name="connsiteX1" fmla="*/ 2272937 w 2272937"/>
              <a:gd name="connsiteY1" fmla="*/ 478971 h 478971"/>
              <a:gd name="connsiteX2" fmla="*/ 2272937 w 2272937"/>
              <a:gd name="connsiteY2" fmla="*/ 0 h 478971"/>
              <a:gd name="connsiteX3" fmla="*/ 1271452 w 2272937"/>
              <a:gd name="connsiteY3" fmla="*/ 0 h 478971"/>
              <a:gd name="connsiteX4" fmla="*/ 17417 w 2272937"/>
              <a:gd name="connsiteY4" fmla="*/ 0 h 478971"/>
              <a:gd name="connsiteX5" fmla="*/ 0 w 2272937"/>
              <a:gd name="connsiteY5" fmla="*/ 478971 h 47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937" h="478971">
                <a:moveTo>
                  <a:pt x="0" y="478971"/>
                </a:moveTo>
                <a:lnTo>
                  <a:pt x="2272937" y="478971"/>
                </a:lnTo>
                <a:lnTo>
                  <a:pt x="2272937" y="0"/>
                </a:lnTo>
                <a:lnTo>
                  <a:pt x="1271452" y="0"/>
                </a:lnTo>
                <a:lnTo>
                  <a:pt x="17417" y="0"/>
                </a:lnTo>
                <a:lnTo>
                  <a:pt x="0" y="478971"/>
                </a:lnTo>
                <a:close/>
              </a:path>
            </a:pathLst>
          </a:custGeom>
          <a:solidFill>
            <a:schemeClr val="tx2">
              <a:lumMod val="40000"/>
              <a:lumOff val="6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幼圆"/>
            </a:endParaRPr>
          </a:p>
        </p:txBody>
      </p:sp>
      <p:sp>
        <p:nvSpPr>
          <p:cNvPr id="3" name="矩形 2"/>
          <p:cNvSpPr/>
          <p:nvPr>
            <p:custDataLst>
              <p:tags r:id="rId2"/>
            </p:custDataLst>
          </p:nvPr>
        </p:nvSpPr>
        <p:spPr>
          <a:xfrm>
            <a:off x="1523999" y="2610724"/>
            <a:ext cx="8265459" cy="2140569"/>
          </a:xfrm>
          <a:prstGeom prst="rect">
            <a:avLst/>
          </a:prstGeom>
          <a:solidFill>
            <a:schemeClr val="accent1">
              <a:lumMod val="75000"/>
            </a:schemeClr>
          </a:solidFill>
          <a:ln w="12700" cap="flat" cmpd="sng" algn="ctr">
            <a:noFill/>
            <a:prstDash val="solid"/>
            <a:miter lim="800000"/>
          </a:ln>
          <a:effectLst/>
        </p:spPr>
        <p:txBody>
          <a:bodyPr lIns="1800000" rtlCol="0" anchor="ctr">
            <a:normAutofit/>
          </a:bodyPr>
          <a:lstStyle/>
          <a:p>
            <a:r>
              <a:rPr lang="zh-CN" altLang="en-US" sz="3600" b="1" dirty="0" smtClean="0">
                <a:solidFill>
                  <a:schemeClr val="bg1"/>
                </a:solidFill>
                <a:latin typeface="黑体" panose="02010609060101010101" pitchFamily="49" charset="-122"/>
                <a:ea typeface="黑体" panose="02010609060101010101" pitchFamily="49" charset="-122"/>
              </a:rPr>
              <a:t>  熟悉</a:t>
            </a:r>
            <a:r>
              <a:rPr lang="en-US" altLang="zh-CN" sz="3600" b="1" dirty="0" smtClean="0">
                <a:solidFill>
                  <a:schemeClr val="bg1"/>
                </a:solidFill>
                <a:latin typeface="黑体" panose="02010609060101010101" pitchFamily="49" charset="-122"/>
                <a:ea typeface="黑体" panose="02010609060101010101" pitchFamily="49" charset="-122"/>
              </a:rPr>
              <a:t>《</a:t>
            </a:r>
            <a:r>
              <a:rPr lang="zh-CN" altLang="en-US" sz="3600" b="1" dirty="0" smtClean="0">
                <a:solidFill>
                  <a:schemeClr val="bg1"/>
                </a:solidFill>
                <a:latin typeface="黑体" panose="02010609060101010101" pitchFamily="49" charset="-122"/>
                <a:ea typeface="黑体" panose="02010609060101010101" pitchFamily="49" charset="-122"/>
              </a:rPr>
              <a:t>质量评价自评报告</a:t>
            </a:r>
            <a:r>
              <a:rPr lang="en-US" altLang="zh-CN" sz="3600" b="1" dirty="0" smtClean="0">
                <a:solidFill>
                  <a:schemeClr val="bg1"/>
                </a:solidFill>
                <a:latin typeface="黑体" panose="02010609060101010101" pitchFamily="49" charset="-122"/>
                <a:ea typeface="黑体" panose="02010609060101010101" pitchFamily="49" charset="-122"/>
              </a:rPr>
              <a:t>》</a:t>
            </a:r>
            <a:endParaRPr lang="zh-CN" altLang="en-US" sz="3600" b="1" dirty="0">
              <a:solidFill>
                <a:schemeClr val="bg1"/>
              </a:solidFill>
              <a:latin typeface="黑体" panose="02010609060101010101" pitchFamily="49" charset="-122"/>
              <a:ea typeface="黑体" panose="02010609060101010101" pitchFamily="49" charset="-122"/>
            </a:endParaRPr>
          </a:p>
        </p:txBody>
      </p:sp>
      <p:sp>
        <p:nvSpPr>
          <p:cNvPr id="4" name="任意多边形 3"/>
          <p:cNvSpPr/>
          <p:nvPr>
            <p:custDataLst>
              <p:tags r:id="rId3"/>
            </p:custDataLst>
          </p:nvPr>
        </p:nvSpPr>
        <p:spPr>
          <a:xfrm>
            <a:off x="8395064" y="4554067"/>
            <a:ext cx="1306285" cy="215153"/>
          </a:xfrm>
          <a:custGeom>
            <a:avLst/>
            <a:gdLst>
              <a:gd name="connsiteX0" fmla="*/ 0 w 1306285"/>
              <a:gd name="connsiteY0" fmla="*/ 0 h 156754"/>
              <a:gd name="connsiteX1" fmla="*/ 1306285 w 1306285"/>
              <a:gd name="connsiteY1" fmla="*/ 0 h 156754"/>
              <a:gd name="connsiteX2" fmla="*/ 17417 w 1306285"/>
              <a:gd name="connsiteY2" fmla="*/ 156754 h 156754"/>
              <a:gd name="connsiteX3" fmla="*/ 0 w 1306285"/>
              <a:gd name="connsiteY3" fmla="*/ 0 h 156754"/>
            </a:gdLst>
            <a:ahLst/>
            <a:cxnLst>
              <a:cxn ang="0">
                <a:pos x="connsiteX0" y="connsiteY0"/>
              </a:cxn>
              <a:cxn ang="0">
                <a:pos x="connsiteX1" y="connsiteY1"/>
              </a:cxn>
              <a:cxn ang="0">
                <a:pos x="connsiteX2" y="connsiteY2"/>
              </a:cxn>
              <a:cxn ang="0">
                <a:pos x="connsiteX3" y="connsiteY3"/>
              </a:cxn>
            </a:cxnLst>
            <a:rect l="l" t="t" r="r" b="b"/>
            <a:pathLst>
              <a:path w="1306285" h="156754">
                <a:moveTo>
                  <a:pt x="0" y="0"/>
                </a:moveTo>
                <a:lnTo>
                  <a:pt x="1306285" y="0"/>
                </a:lnTo>
                <a:lnTo>
                  <a:pt x="17417" y="156754"/>
                </a:lnTo>
                <a:lnTo>
                  <a:pt x="0" y="0"/>
                </a:lnTo>
                <a:close/>
              </a:path>
            </a:pathLst>
          </a:custGeom>
          <a:solidFill>
            <a:srgbClr val="002060"/>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幼圆"/>
            </a:endParaRPr>
          </a:p>
        </p:txBody>
      </p:sp>
      <p:sp>
        <p:nvSpPr>
          <p:cNvPr id="6" name="文本占位符 4"/>
          <p:cNvSpPr txBox="1">
            <a:spLocks/>
          </p:cNvSpPr>
          <p:nvPr>
            <p:custDataLst>
              <p:tags r:id="rId4"/>
            </p:custDataLst>
          </p:nvPr>
        </p:nvSpPr>
        <p:spPr>
          <a:xfrm>
            <a:off x="1549581" y="913994"/>
            <a:ext cx="1568089" cy="3509963"/>
          </a:xfrm>
          <a:prstGeom prst="rect">
            <a:avLst/>
          </a:prstGeom>
        </p:spPr>
        <p:txBody>
          <a:bodyPr vert="horz" lIns="91440" tIns="45720" rIns="91440" bIns="45720" rtlCol="0">
            <a:noAutofit/>
          </a:bodyPr>
          <a:lstStyle>
            <a:lvl1pPr marL="0" indent="0" algn="just" defTabSz="914400" rtl="0" eaLnBrk="1" latinLnBrk="0" hangingPunct="1">
              <a:lnSpc>
                <a:spcPct val="110000"/>
              </a:lnSpc>
              <a:spcBef>
                <a:spcPts val="1800"/>
              </a:spcBef>
              <a:spcAft>
                <a:spcPts val="0"/>
              </a:spcAft>
              <a:buClr>
                <a:schemeClr val="accent1">
                  <a:lumMod val="50000"/>
                </a:schemeClr>
              </a:buClr>
              <a:buSzPct val="60000"/>
              <a:buFont typeface="Wingdings" panose="05000000000000000000" pitchFamily="2" charset="2"/>
              <a:buNone/>
              <a:defRPr sz="23900" i="1" kern="1200" baseline="0">
                <a:ln w="19050">
                  <a:solidFill>
                    <a:schemeClr val="bg1"/>
                  </a:solidFill>
                </a:ln>
                <a:solidFill>
                  <a:schemeClr val="accent1"/>
                </a:solidFill>
                <a:latin typeface="Baskerville Old Face" panose="02020602080505020303" pitchFamily="18" charset="0"/>
                <a:ea typeface="华文中宋" panose="02010600040101010101" pitchFamily="2" charset="-122"/>
                <a:cs typeface="+mn-cs"/>
              </a:defRPr>
            </a:lvl1pPr>
            <a:lvl2pPr marL="357188" indent="-357188"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76AA30">
                  <a:lumMod val="50000"/>
                </a:srgbClr>
              </a:buClr>
              <a:defRPr/>
            </a:pPr>
            <a:r>
              <a:rPr lang="en-US" altLang="zh-CN" dirty="0" smtClean="0">
                <a:ln w="19050">
                  <a:solidFill>
                    <a:srgbClr val="FFFFFF"/>
                  </a:solidFill>
                </a:ln>
                <a:solidFill>
                  <a:schemeClr val="tx2">
                    <a:lumMod val="60000"/>
                    <a:lumOff val="40000"/>
                  </a:schemeClr>
                </a:solidFill>
              </a:rPr>
              <a:t>2</a:t>
            </a:r>
            <a:endParaRPr lang="zh-CN" altLang="en-US" dirty="0">
              <a:ln w="19050">
                <a:solidFill>
                  <a:srgbClr val="FFFFFF"/>
                </a:solidFill>
              </a:ln>
              <a:solidFill>
                <a:schemeClr val="tx2">
                  <a:lumMod val="60000"/>
                  <a:lumOff val="40000"/>
                </a:schemeClr>
              </a:solidFill>
            </a:endParaRPr>
          </a:p>
        </p:txBody>
      </p:sp>
    </p:spTree>
    <p:extLst>
      <p:ext uri="{BB962C8B-B14F-4D97-AF65-F5344CB8AC3E}">
        <p14:creationId xmlns:p14="http://schemas.microsoft.com/office/powerpoint/2010/main" val="28118057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0109" y="1041507"/>
            <a:ext cx="11665528" cy="1815882"/>
          </a:xfrm>
          <a:prstGeom prst="rect">
            <a:avLst/>
          </a:prstGeom>
        </p:spPr>
        <p:txBody>
          <a:bodyPr wrap="square">
            <a:spAutoFit/>
          </a:bodyPr>
          <a:lstStyle/>
          <a:p>
            <a:pPr marL="609585">
              <a:lnSpc>
                <a:spcPct val="200000"/>
              </a:lnSpc>
            </a:pPr>
            <a:r>
              <a:rPr lang="zh-CN" altLang="en-US" sz="2800" b="1" dirty="0" smtClean="0">
                <a:solidFill>
                  <a:schemeClr val="accent1">
                    <a:lumMod val="75000"/>
                  </a:schemeClr>
                </a:solidFill>
                <a:latin typeface="黑体" panose="02010609060101010101" pitchFamily="49" charset="-122"/>
                <a:ea typeface="黑体" panose="02010609060101010101" pitchFamily="49" charset="-122"/>
              </a:rPr>
              <a:t>    熟悉受评单位</a:t>
            </a:r>
            <a:r>
              <a:rPr lang="en-US" altLang="zh-CN" sz="2800" b="1" dirty="0" smtClean="0">
                <a:solidFill>
                  <a:schemeClr val="accent1">
                    <a:lumMod val="75000"/>
                  </a:schemeClr>
                </a:solidFill>
                <a:latin typeface="黑体" panose="02010609060101010101" pitchFamily="49" charset="-122"/>
                <a:ea typeface="黑体" panose="02010609060101010101" pitchFamily="49" charset="-122"/>
              </a:rPr>
              <a:t>《</a:t>
            </a:r>
            <a:r>
              <a:rPr lang="zh-CN" altLang="en-US" sz="2800" b="1" dirty="0" smtClean="0">
                <a:solidFill>
                  <a:schemeClr val="accent1">
                    <a:lumMod val="75000"/>
                  </a:schemeClr>
                </a:solidFill>
                <a:latin typeface="黑体" panose="02010609060101010101" pitchFamily="49" charset="-122"/>
                <a:ea typeface="黑体" panose="02010609060101010101" pitchFamily="49" charset="-122"/>
              </a:rPr>
              <a:t>质量评价自评报告</a:t>
            </a:r>
            <a:r>
              <a:rPr lang="en-US" altLang="zh-CN" sz="2800" b="1" dirty="0" smtClean="0">
                <a:solidFill>
                  <a:schemeClr val="accent1">
                    <a:lumMod val="75000"/>
                  </a:schemeClr>
                </a:solidFill>
                <a:latin typeface="黑体" panose="02010609060101010101" pitchFamily="49" charset="-122"/>
                <a:ea typeface="黑体" panose="02010609060101010101" pitchFamily="49" charset="-122"/>
              </a:rPr>
              <a:t>》</a:t>
            </a:r>
            <a:r>
              <a:rPr lang="zh-CN" altLang="en-US" sz="2800" b="1" dirty="0" smtClean="0">
                <a:solidFill>
                  <a:schemeClr val="accent1">
                    <a:lumMod val="75000"/>
                  </a:schemeClr>
                </a:solidFill>
                <a:latin typeface="黑体" panose="02010609060101010101" pitchFamily="49" charset="-122"/>
                <a:ea typeface="黑体" panose="02010609060101010101" pitchFamily="49" charset="-122"/>
              </a:rPr>
              <a:t>，预先了解受评单位核电工程建设情况，为质量评价做准备。</a:t>
            </a:r>
            <a:endParaRPr lang="zh-CN" altLang="en-US" sz="2800" dirty="0">
              <a:solidFill>
                <a:srgbClr val="0070C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9242375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t="14942" r="-1204" b="20830"/>
          <a:stretch/>
        </p:blipFill>
        <p:spPr>
          <a:xfrm>
            <a:off x="2593409" y="1039090"/>
            <a:ext cx="6672685" cy="5971310"/>
          </a:xfrm>
          <a:prstGeom prst="rect">
            <a:avLst/>
          </a:prstGeom>
        </p:spPr>
      </p:pic>
      <p:cxnSp>
        <p:nvCxnSpPr>
          <p:cNvPr id="7" name="直接箭头连接符 6"/>
          <p:cNvCxnSpPr/>
          <p:nvPr/>
        </p:nvCxnSpPr>
        <p:spPr>
          <a:xfrm>
            <a:off x="2930242" y="5455492"/>
            <a:ext cx="5999018" cy="27709"/>
          </a:xfrm>
          <a:prstGeom prst="straightConnector1">
            <a:avLst/>
          </a:prstGeom>
          <a:ln w="57150">
            <a:tailEnd type="triangl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6127518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1"/>
            </p:custDataLst>
          </p:nvPr>
        </p:nvSpPr>
        <p:spPr>
          <a:xfrm>
            <a:off x="8395064" y="2875133"/>
            <a:ext cx="2272937" cy="780159"/>
          </a:xfrm>
          <a:custGeom>
            <a:avLst/>
            <a:gdLst>
              <a:gd name="connsiteX0" fmla="*/ 0 w 2272937"/>
              <a:gd name="connsiteY0" fmla="*/ 478971 h 478971"/>
              <a:gd name="connsiteX1" fmla="*/ 2272937 w 2272937"/>
              <a:gd name="connsiteY1" fmla="*/ 478971 h 478971"/>
              <a:gd name="connsiteX2" fmla="*/ 2272937 w 2272937"/>
              <a:gd name="connsiteY2" fmla="*/ 0 h 478971"/>
              <a:gd name="connsiteX3" fmla="*/ 1271452 w 2272937"/>
              <a:gd name="connsiteY3" fmla="*/ 0 h 478971"/>
              <a:gd name="connsiteX4" fmla="*/ 17417 w 2272937"/>
              <a:gd name="connsiteY4" fmla="*/ 0 h 478971"/>
              <a:gd name="connsiteX5" fmla="*/ 0 w 2272937"/>
              <a:gd name="connsiteY5" fmla="*/ 478971 h 47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937" h="478971">
                <a:moveTo>
                  <a:pt x="0" y="478971"/>
                </a:moveTo>
                <a:lnTo>
                  <a:pt x="2272937" y="478971"/>
                </a:lnTo>
                <a:lnTo>
                  <a:pt x="2272937" y="0"/>
                </a:lnTo>
                <a:lnTo>
                  <a:pt x="1271452" y="0"/>
                </a:lnTo>
                <a:lnTo>
                  <a:pt x="17417" y="0"/>
                </a:lnTo>
                <a:lnTo>
                  <a:pt x="0" y="478971"/>
                </a:lnTo>
                <a:close/>
              </a:path>
            </a:pathLst>
          </a:custGeom>
          <a:solidFill>
            <a:schemeClr val="tx2">
              <a:lumMod val="40000"/>
              <a:lumOff val="6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幼圆"/>
            </a:endParaRPr>
          </a:p>
        </p:txBody>
      </p:sp>
      <p:sp>
        <p:nvSpPr>
          <p:cNvPr id="3" name="矩形 2"/>
          <p:cNvSpPr/>
          <p:nvPr>
            <p:custDataLst>
              <p:tags r:id="rId2"/>
            </p:custDataLst>
          </p:nvPr>
        </p:nvSpPr>
        <p:spPr>
          <a:xfrm>
            <a:off x="1524000" y="2610725"/>
            <a:ext cx="8125098" cy="818398"/>
          </a:xfrm>
          <a:prstGeom prst="rect">
            <a:avLst/>
          </a:prstGeom>
          <a:solidFill>
            <a:schemeClr val="accent1">
              <a:lumMod val="75000"/>
            </a:schemeClr>
          </a:solidFill>
          <a:ln w="12700" cap="flat" cmpd="sng" algn="ctr">
            <a:noFill/>
            <a:prstDash val="solid"/>
            <a:miter lim="800000"/>
          </a:ln>
          <a:effectLst/>
        </p:spPr>
        <p:txBody>
          <a:bodyPr lIns="1800000" rtlCol="0" anchor="ctr">
            <a:normAutofit/>
          </a:bodyPr>
          <a:lstStyle/>
          <a:p>
            <a:r>
              <a:rPr lang="zh-CN" altLang="en-US" sz="3600" b="1" dirty="0" smtClean="0">
                <a:solidFill>
                  <a:schemeClr val="bg1"/>
                </a:solidFill>
                <a:latin typeface="黑体" panose="02010609060101010101" pitchFamily="49" charset="-122"/>
                <a:ea typeface="黑体" panose="02010609060101010101" pitchFamily="49" charset="-122"/>
              </a:rPr>
              <a:t>    质量评价</a:t>
            </a:r>
            <a:r>
              <a:rPr lang="zh-CN" altLang="en-US" sz="3600" b="1" dirty="0">
                <a:solidFill>
                  <a:schemeClr val="bg1"/>
                </a:solidFill>
                <a:latin typeface="黑体" panose="02010609060101010101" pitchFamily="49" charset="-122"/>
                <a:ea typeface="黑体" panose="02010609060101010101" pitchFamily="49" charset="-122"/>
              </a:rPr>
              <a:t>标准规范收集</a:t>
            </a:r>
          </a:p>
        </p:txBody>
      </p:sp>
      <p:sp>
        <p:nvSpPr>
          <p:cNvPr id="4" name="任意多边形 3"/>
          <p:cNvSpPr/>
          <p:nvPr>
            <p:custDataLst>
              <p:tags r:id="rId3"/>
            </p:custDataLst>
          </p:nvPr>
        </p:nvSpPr>
        <p:spPr>
          <a:xfrm>
            <a:off x="8360230" y="3429131"/>
            <a:ext cx="1306285" cy="226633"/>
          </a:xfrm>
          <a:custGeom>
            <a:avLst/>
            <a:gdLst>
              <a:gd name="connsiteX0" fmla="*/ 0 w 1306285"/>
              <a:gd name="connsiteY0" fmla="*/ 0 h 156754"/>
              <a:gd name="connsiteX1" fmla="*/ 1306285 w 1306285"/>
              <a:gd name="connsiteY1" fmla="*/ 0 h 156754"/>
              <a:gd name="connsiteX2" fmla="*/ 17417 w 1306285"/>
              <a:gd name="connsiteY2" fmla="*/ 156754 h 156754"/>
              <a:gd name="connsiteX3" fmla="*/ 0 w 1306285"/>
              <a:gd name="connsiteY3" fmla="*/ 0 h 156754"/>
            </a:gdLst>
            <a:ahLst/>
            <a:cxnLst>
              <a:cxn ang="0">
                <a:pos x="connsiteX0" y="connsiteY0"/>
              </a:cxn>
              <a:cxn ang="0">
                <a:pos x="connsiteX1" y="connsiteY1"/>
              </a:cxn>
              <a:cxn ang="0">
                <a:pos x="connsiteX2" y="connsiteY2"/>
              </a:cxn>
              <a:cxn ang="0">
                <a:pos x="connsiteX3" y="connsiteY3"/>
              </a:cxn>
            </a:cxnLst>
            <a:rect l="l" t="t" r="r" b="b"/>
            <a:pathLst>
              <a:path w="1306285" h="156754">
                <a:moveTo>
                  <a:pt x="0" y="0"/>
                </a:moveTo>
                <a:lnTo>
                  <a:pt x="1306285" y="0"/>
                </a:lnTo>
                <a:lnTo>
                  <a:pt x="17417" y="156754"/>
                </a:lnTo>
                <a:lnTo>
                  <a:pt x="0" y="0"/>
                </a:lnTo>
                <a:close/>
              </a:path>
            </a:pathLst>
          </a:custGeom>
          <a:solidFill>
            <a:srgbClr val="002060"/>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幼圆"/>
            </a:endParaRPr>
          </a:p>
        </p:txBody>
      </p:sp>
      <p:sp>
        <p:nvSpPr>
          <p:cNvPr id="6" name="文本占位符 4"/>
          <p:cNvSpPr txBox="1">
            <a:spLocks/>
          </p:cNvSpPr>
          <p:nvPr>
            <p:custDataLst>
              <p:tags r:id="rId4"/>
            </p:custDataLst>
          </p:nvPr>
        </p:nvSpPr>
        <p:spPr>
          <a:xfrm>
            <a:off x="1497330" y="855743"/>
            <a:ext cx="1568089" cy="3509963"/>
          </a:xfrm>
          <a:prstGeom prst="rect">
            <a:avLst/>
          </a:prstGeom>
        </p:spPr>
        <p:txBody>
          <a:bodyPr vert="horz" lIns="91440" tIns="45720" rIns="91440" bIns="45720" rtlCol="0">
            <a:noAutofit/>
          </a:bodyPr>
          <a:lstStyle>
            <a:lvl1pPr marL="0" indent="0" algn="just" defTabSz="914400" rtl="0" eaLnBrk="1" latinLnBrk="0" hangingPunct="1">
              <a:lnSpc>
                <a:spcPct val="110000"/>
              </a:lnSpc>
              <a:spcBef>
                <a:spcPts val="1800"/>
              </a:spcBef>
              <a:spcAft>
                <a:spcPts val="0"/>
              </a:spcAft>
              <a:buClr>
                <a:schemeClr val="accent1">
                  <a:lumMod val="50000"/>
                </a:schemeClr>
              </a:buClr>
              <a:buSzPct val="60000"/>
              <a:buFont typeface="Wingdings" panose="05000000000000000000" pitchFamily="2" charset="2"/>
              <a:buNone/>
              <a:defRPr sz="23900" i="1" kern="1200" baseline="0">
                <a:ln w="19050">
                  <a:solidFill>
                    <a:schemeClr val="bg1"/>
                  </a:solidFill>
                </a:ln>
                <a:solidFill>
                  <a:schemeClr val="accent1"/>
                </a:solidFill>
                <a:latin typeface="Baskerville Old Face" panose="02020602080505020303" pitchFamily="18" charset="0"/>
                <a:ea typeface="华文中宋" panose="02010600040101010101" pitchFamily="2" charset="-122"/>
                <a:cs typeface="+mn-cs"/>
              </a:defRPr>
            </a:lvl1pPr>
            <a:lvl2pPr marL="357188" indent="-357188"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76AA30">
                  <a:lumMod val="50000"/>
                </a:srgbClr>
              </a:buClr>
              <a:defRPr/>
            </a:pPr>
            <a:r>
              <a:rPr lang="en-US" altLang="zh-CN" dirty="0">
                <a:ln w="19050">
                  <a:solidFill>
                    <a:srgbClr val="FFFFFF"/>
                  </a:solidFill>
                </a:ln>
                <a:solidFill>
                  <a:schemeClr val="tx2">
                    <a:lumMod val="60000"/>
                    <a:lumOff val="40000"/>
                  </a:schemeClr>
                </a:solidFill>
              </a:rPr>
              <a:t>3</a:t>
            </a:r>
            <a:endParaRPr lang="zh-CN" altLang="en-US" dirty="0">
              <a:ln w="19050">
                <a:solidFill>
                  <a:srgbClr val="FFFFFF"/>
                </a:solidFill>
              </a:ln>
              <a:solidFill>
                <a:schemeClr val="tx2">
                  <a:lumMod val="60000"/>
                  <a:lumOff val="40000"/>
                </a:schemeClr>
              </a:solidFill>
            </a:endParaRPr>
          </a:p>
        </p:txBody>
      </p:sp>
    </p:spTree>
    <p:extLst>
      <p:ext uri="{BB962C8B-B14F-4D97-AF65-F5344CB8AC3E}">
        <p14:creationId xmlns:p14="http://schemas.microsoft.com/office/powerpoint/2010/main" val="17583457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0109" y="1041507"/>
            <a:ext cx="11665528" cy="6555641"/>
          </a:xfrm>
          <a:prstGeom prst="rect">
            <a:avLst/>
          </a:prstGeom>
        </p:spPr>
        <p:txBody>
          <a:bodyPr wrap="square">
            <a:spAutoFit/>
          </a:bodyPr>
          <a:lstStyle/>
          <a:p>
            <a:pPr>
              <a:lnSpc>
                <a:spcPct val="150000"/>
              </a:lnSpc>
            </a:pPr>
            <a:r>
              <a:rPr lang="zh-CN" altLang="en-US" sz="2800" b="1" dirty="0" smtClean="0">
                <a:solidFill>
                  <a:srgbClr val="0070C0"/>
                </a:solidFill>
                <a:latin typeface="黑体" panose="02010609060101010101" pitchFamily="49" charset="-122"/>
                <a:ea typeface="黑体" panose="02010609060101010101" pitchFamily="49" charset="-122"/>
              </a:rPr>
              <a:t>    </a:t>
            </a:r>
            <a:r>
              <a:rPr lang="zh-CN" altLang="en-US" sz="2800" dirty="0" smtClean="0">
                <a:solidFill>
                  <a:srgbClr val="0070C0"/>
                </a:solidFill>
                <a:latin typeface="黑体" panose="02010609060101010101" pitchFamily="49" charset="-122"/>
                <a:ea typeface="黑体" panose="02010609060101010101" pitchFamily="49" charset="-122"/>
              </a:rPr>
              <a:t>从工程开工至竣工期。梳理这期间的标准、规范、强条清单，形成核电工程质量评价用标准规范清单，实施动态</a:t>
            </a:r>
            <a:r>
              <a:rPr lang="zh-CN" altLang="en-US" sz="2800" dirty="0">
                <a:solidFill>
                  <a:srgbClr val="0070C0"/>
                </a:solidFill>
                <a:latin typeface="黑体" panose="02010609060101010101" pitchFamily="49" charset="-122"/>
                <a:ea typeface="黑体" panose="02010609060101010101" pitchFamily="49" charset="-122"/>
              </a:rPr>
              <a:t>管理</a:t>
            </a:r>
            <a:r>
              <a:rPr lang="zh-CN" altLang="en-US" sz="2800" dirty="0" smtClean="0">
                <a:solidFill>
                  <a:srgbClr val="0070C0"/>
                </a:solidFill>
                <a:latin typeface="黑体" panose="02010609060101010101" pitchFamily="49" charset="-122"/>
                <a:ea typeface="黑体" panose="02010609060101010101" pitchFamily="49" charset="-122"/>
              </a:rPr>
              <a:t>。</a:t>
            </a:r>
            <a:endParaRPr lang="en-US" altLang="zh-CN" sz="2800" dirty="0" smtClean="0">
              <a:solidFill>
                <a:srgbClr val="0070C0"/>
              </a:solidFill>
              <a:latin typeface="黑体" panose="02010609060101010101" pitchFamily="49" charset="-122"/>
              <a:ea typeface="黑体" panose="02010609060101010101" pitchFamily="49" charset="-122"/>
            </a:endParaRPr>
          </a:p>
          <a:p>
            <a:pPr>
              <a:lnSpc>
                <a:spcPct val="150000"/>
              </a:lnSpc>
            </a:pPr>
            <a:r>
              <a:rPr lang="en-US" altLang="zh-CN" sz="2800" dirty="0" smtClean="0">
                <a:latin typeface="黑体" panose="02010609060101010101" pitchFamily="49" charset="-122"/>
                <a:ea typeface="黑体" panose="02010609060101010101" pitchFamily="49" charset="-122"/>
              </a:rPr>
              <a:t>   </a:t>
            </a:r>
            <a:r>
              <a:rPr lang="en-US" altLang="zh-CN" sz="2800" dirty="0" smtClean="0">
                <a:solidFill>
                  <a:schemeClr val="accent1"/>
                </a:solidFill>
                <a:latin typeface="黑体" panose="02010609060101010101" pitchFamily="49" charset="-122"/>
                <a:ea typeface="黑体" panose="02010609060101010101" pitchFamily="49" charset="-122"/>
              </a:rPr>
              <a:t>《</a:t>
            </a:r>
            <a:r>
              <a:rPr lang="zh-CN" altLang="zh-CN" sz="2800" dirty="0" smtClean="0">
                <a:solidFill>
                  <a:schemeClr val="accent1"/>
                </a:solidFill>
                <a:latin typeface="黑体" panose="02010609060101010101" pitchFamily="49" charset="-122"/>
                <a:ea typeface="黑体" panose="02010609060101010101" pitchFamily="49" charset="-122"/>
              </a:rPr>
              <a:t>中国</a:t>
            </a:r>
            <a:r>
              <a:rPr lang="zh-CN" altLang="zh-CN" sz="2800" dirty="0">
                <a:solidFill>
                  <a:schemeClr val="accent1"/>
                </a:solidFill>
                <a:latin typeface="黑体" panose="02010609060101010101" pitchFamily="49" charset="-122"/>
                <a:ea typeface="黑体" panose="02010609060101010101" pitchFamily="49" charset="-122"/>
              </a:rPr>
              <a:t>核能行业</a:t>
            </a:r>
            <a:r>
              <a:rPr lang="zh-CN" altLang="zh-CN" sz="2800" dirty="0" smtClean="0">
                <a:solidFill>
                  <a:schemeClr val="accent1"/>
                </a:solidFill>
                <a:latin typeface="黑体" panose="02010609060101010101" pitchFamily="49" charset="-122"/>
                <a:ea typeface="黑体" panose="02010609060101010101" pitchFamily="49" charset="-122"/>
              </a:rPr>
              <a:t>协会核电</a:t>
            </a:r>
            <a:r>
              <a:rPr lang="zh-CN" altLang="zh-CN" sz="2800" dirty="0">
                <a:solidFill>
                  <a:schemeClr val="accent1"/>
                </a:solidFill>
                <a:latin typeface="黑体" panose="02010609060101010101" pitchFamily="49" charset="-122"/>
                <a:ea typeface="黑体" panose="02010609060101010101" pitchFamily="49" charset="-122"/>
              </a:rPr>
              <a:t>工程施工质量评价</a:t>
            </a:r>
            <a:r>
              <a:rPr lang="zh-CN" altLang="zh-CN" sz="2800" dirty="0" smtClean="0">
                <a:solidFill>
                  <a:schemeClr val="accent1"/>
                </a:solidFill>
                <a:latin typeface="黑体" panose="02010609060101010101" pitchFamily="49" charset="-122"/>
                <a:ea typeface="黑体" panose="02010609060101010101" pitchFamily="49" charset="-122"/>
              </a:rPr>
              <a:t>规程</a:t>
            </a:r>
            <a:r>
              <a:rPr lang="en-US" altLang="zh-CN" sz="2800" dirty="0" smtClean="0">
                <a:solidFill>
                  <a:schemeClr val="accent1"/>
                </a:solidFill>
                <a:latin typeface="黑体" panose="02010609060101010101" pitchFamily="49" charset="-122"/>
                <a:ea typeface="黑体" panose="02010609060101010101" pitchFamily="49" charset="-122"/>
              </a:rPr>
              <a:t>》</a:t>
            </a:r>
            <a:r>
              <a:rPr lang="zh-CN" altLang="zh-CN" sz="2800" dirty="0" smtClean="0">
                <a:solidFill>
                  <a:schemeClr val="accent1"/>
                </a:solidFill>
                <a:latin typeface="黑体" panose="02010609060101010101" pitchFamily="49" charset="-122"/>
                <a:ea typeface="黑体" panose="02010609060101010101" pitchFamily="49" charset="-122"/>
              </a:rPr>
              <a:t>（</a:t>
            </a:r>
            <a:r>
              <a:rPr lang="en-US" altLang="zh-CN" sz="2800" dirty="0" smtClean="0">
                <a:solidFill>
                  <a:schemeClr val="accent1"/>
                </a:solidFill>
                <a:latin typeface="黑体" panose="02010609060101010101" pitchFamily="49" charset="-122"/>
                <a:ea typeface="黑体" panose="02010609060101010101" pitchFamily="49" charset="-122"/>
              </a:rPr>
              <a:t>2021</a:t>
            </a:r>
            <a:r>
              <a:rPr lang="zh-CN" altLang="zh-CN" sz="2800" dirty="0" smtClean="0">
                <a:solidFill>
                  <a:schemeClr val="accent1"/>
                </a:solidFill>
                <a:latin typeface="黑体" panose="02010609060101010101" pitchFamily="49" charset="-122"/>
                <a:ea typeface="黑体" panose="02010609060101010101" pitchFamily="49" charset="-122"/>
              </a:rPr>
              <a:t>版）</a:t>
            </a:r>
            <a:endParaRPr lang="en-US" altLang="zh-CN" sz="2800" dirty="0" smtClean="0">
              <a:solidFill>
                <a:schemeClr val="accent1"/>
              </a:solidFill>
              <a:latin typeface="黑体" panose="02010609060101010101" pitchFamily="49" charset="-122"/>
              <a:ea typeface="黑体" panose="02010609060101010101" pitchFamily="49" charset="-122"/>
            </a:endParaRPr>
          </a:p>
          <a:p>
            <a:pPr>
              <a:lnSpc>
                <a:spcPct val="150000"/>
              </a:lnSpc>
            </a:pPr>
            <a:r>
              <a:rPr lang="en-US" altLang="zh-CN" sz="2800" dirty="0">
                <a:solidFill>
                  <a:schemeClr val="accent1"/>
                </a:solidFill>
                <a:latin typeface="黑体" panose="02010609060101010101" pitchFamily="49" charset="-122"/>
                <a:ea typeface="黑体" panose="02010609060101010101" pitchFamily="49" charset="-122"/>
              </a:rPr>
              <a:t> </a:t>
            </a:r>
            <a:r>
              <a:rPr lang="en-US" altLang="zh-CN" sz="2800" dirty="0" smtClean="0">
                <a:solidFill>
                  <a:schemeClr val="accent1"/>
                </a:solidFill>
                <a:latin typeface="黑体" panose="02010609060101010101" pitchFamily="49" charset="-122"/>
                <a:ea typeface="黑体" panose="02010609060101010101" pitchFamily="49" charset="-122"/>
              </a:rPr>
              <a:t>  《</a:t>
            </a:r>
            <a:r>
              <a:rPr lang="zh-CN" altLang="zh-CN" sz="2800" dirty="0" smtClean="0">
                <a:solidFill>
                  <a:schemeClr val="accent1"/>
                </a:solidFill>
                <a:latin typeface="黑体" panose="02010609060101010101" pitchFamily="49" charset="-122"/>
                <a:ea typeface="黑体" panose="02010609060101010101" pitchFamily="49" charset="-122"/>
              </a:rPr>
              <a:t>中国</a:t>
            </a:r>
            <a:r>
              <a:rPr lang="zh-CN" altLang="zh-CN" sz="2800" dirty="0">
                <a:solidFill>
                  <a:schemeClr val="accent1"/>
                </a:solidFill>
                <a:latin typeface="黑体" panose="02010609060101010101" pitchFamily="49" charset="-122"/>
                <a:ea typeface="黑体" panose="02010609060101010101" pitchFamily="49" charset="-122"/>
              </a:rPr>
              <a:t>核能行业协会核电</a:t>
            </a:r>
            <a:r>
              <a:rPr lang="zh-CN" altLang="zh-CN" sz="2800" dirty="0" smtClean="0">
                <a:solidFill>
                  <a:schemeClr val="accent1"/>
                </a:solidFill>
                <a:latin typeface="黑体" panose="02010609060101010101" pitchFamily="49" charset="-122"/>
                <a:ea typeface="黑体" panose="02010609060101010101" pitchFamily="49" charset="-122"/>
              </a:rPr>
              <a:t>工程施工质量评价</a:t>
            </a:r>
            <a:r>
              <a:rPr lang="zh-CN" altLang="zh-CN" sz="2800" dirty="0">
                <a:solidFill>
                  <a:schemeClr val="accent1"/>
                </a:solidFill>
                <a:latin typeface="黑体" panose="02010609060101010101" pitchFamily="49" charset="-122"/>
                <a:ea typeface="黑体" panose="02010609060101010101" pitchFamily="49" charset="-122"/>
              </a:rPr>
              <a:t>实施</a:t>
            </a:r>
            <a:r>
              <a:rPr lang="zh-CN" altLang="zh-CN" sz="2800" dirty="0" smtClean="0">
                <a:solidFill>
                  <a:schemeClr val="accent1"/>
                </a:solidFill>
                <a:latin typeface="黑体" panose="02010609060101010101" pitchFamily="49" charset="-122"/>
                <a:ea typeface="黑体" panose="02010609060101010101" pitchFamily="49" charset="-122"/>
              </a:rPr>
              <a:t>办法</a:t>
            </a:r>
            <a:r>
              <a:rPr lang="en-US" altLang="zh-CN" sz="2800" dirty="0" smtClean="0">
                <a:solidFill>
                  <a:schemeClr val="accent1"/>
                </a:solidFill>
                <a:latin typeface="黑体" panose="02010609060101010101" pitchFamily="49" charset="-122"/>
                <a:ea typeface="黑体" panose="02010609060101010101" pitchFamily="49" charset="-122"/>
              </a:rPr>
              <a:t>》</a:t>
            </a:r>
            <a:r>
              <a:rPr lang="zh-CN" altLang="zh-CN" sz="2800" dirty="0" smtClean="0">
                <a:solidFill>
                  <a:schemeClr val="accent1"/>
                </a:solidFill>
                <a:latin typeface="黑体" panose="02010609060101010101" pitchFamily="49" charset="-122"/>
                <a:ea typeface="黑体" panose="02010609060101010101" pitchFamily="49" charset="-122"/>
              </a:rPr>
              <a:t>（</a:t>
            </a:r>
            <a:r>
              <a:rPr lang="en-US" altLang="zh-CN" sz="2800" dirty="0">
                <a:solidFill>
                  <a:schemeClr val="accent1"/>
                </a:solidFill>
                <a:latin typeface="黑体" panose="02010609060101010101" pitchFamily="49" charset="-122"/>
                <a:ea typeface="黑体" panose="02010609060101010101" pitchFamily="49" charset="-122"/>
              </a:rPr>
              <a:t>2020</a:t>
            </a:r>
            <a:r>
              <a:rPr lang="zh-CN" altLang="zh-CN" sz="2800" dirty="0">
                <a:solidFill>
                  <a:schemeClr val="accent1"/>
                </a:solidFill>
                <a:latin typeface="黑体" panose="02010609060101010101" pitchFamily="49" charset="-122"/>
                <a:ea typeface="黑体" panose="02010609060101010101" pitchFamily="49" charset="-122"/>
              </a:rPr>
              <a:t>版</a:t>
            </a:r>
            <a:r>
              <a:rPr lang="zh-CN" altLang="zh-CN" sz="2800" dirty="0" smtClean="0">
                <a:solidFill>
                  <a:schemeClr val="accent1"/>
                </a:solidFill>
                <a:latin typeface="黑体" panose="02010609060101010101" pitchFamily="49" charset="-122"/>
                <a:ea typeface="黑体" panose="02010609060101010101" pitchFamily="49" charset="-122"/>
              </a:rPr>
              <a:t>）</a:t>
            </a:r>
            <a:endParaRPr lang="en-US" altLang="zh-CN" sz="2800" dirty="0" smtClean="0">
              <a:solidFill>
                <a:schemeClr val="accent1"/>
              </a:solidFill>
              <a:latin typeface="黑体" panose="02010609060101010101" pitchFamily="49" charset="-122"/>
              <a:ea typeface="黑体" panose="02010609060101010101" pitchFamily="49" charset="-122"/>
            </a:endParaRPr>
          </a:p>
          <a:p>
            <a:pPr>
              <a:lnSpc>
                <a:spcPct val="150000"/>
              </a:lnSpc>
            </a:pPr>
            <a:r>
              <a:rPr lang="en-US" altLang="zh-CN" sz="2800" dirty="0">
                <a:solidFill>
                  <a:srgbClr val="0070C0"/>
                </a:solidFill>
                <a:latin typeface="黑体" panose="02010609060101010101" pitchFamily="49" charset="-122"/>
                <a:ea typeface="黑体" panose="02010609060101010101" pitchFamily="49" charset="-122"/>
              </a:rPr>
              <a:t> </a:t>
            </a:r>
            <a:r>
              <a:rPr lang="en-US" altLang="zh-CN" sz="2800" dirty="0" smtClean="0">
                <a:solidFill>
                  <a:srgbClr val="0070C0"/>
                </a:solidFill>
                <a:latin typeface="黑体" panose="02010609060101010101" pitchFamily="49" charset="-122"/>
                <a:ea typeface="黑体" panose="02010609060101010101" pitchFamily="49" charset="-122"/>
              </a:rPr>
              <a:t>  </a:t>
            </a:r>
            <a:r>
              <a:rPr lang="zh-CN" altLang="zh-CN" sz="2800" dirty="0" smtClean="0">
                <a:solidFill>
                  <a:srgbClr val="0070C0"/>
                </a:solidFill>
                <a:latin typeface="黑体" panose="02010609060101010101" pitchFamily="49" charset="-122"/>
                <a:ea typeface="黑体" panose="02010609060101010101" pitchFamily="49" charset="-122"/>
              </a:rPr>
              <a:t>《建设项目档案管理规范》</a:t>
            </a:r>
            <a:r>
              <a:rPr lang="en-US" altLang="zh-CN" sz="2800" dirty="0" smtClean="0">
                <a:solidFill>
                  <a:srgbClr val="0070C0"/>
                </a:solidFill>
                <a:latin typeface="黑体" panose="02010609060101010101" pitchFamily="49" charset="-122"/>
                <a:ea typeface="黑体" panose="02010609060101010101" pitchFamily="49" charset="-122"/>
              </a:rPr>
              <a:t>DA/T28-2018</a:t>
            </a:r>
          </a:p>
          <a:p>
            <a:pPr>
              <a:lnSpc>
                <a:spcPct val="150000"/>
              </a:lnSpc>
            </a:pPr>
            <a:r>
              <a:rPr lang="en-US" altLang="zh-CN" sz="2800" dirty="0">
                <a:solidFill>
                  <a:srgbClr val="0070C0"/>
                </a:solidFill>
                <a:latin typeface="黑体" panose="02010609060101010101" pitchFamily="49" charset="-122"/>
                <a:ea typeface="黑体" panose="02010609060101010101" pitchFamily="49" charset="-122"/>
              </a:rPr>
              <a:t> </a:t>
            </a:r>
            <a:r>
              <a:rPr lang="en-US" altLang="zh-CN" sz="2800" dirty="0" smtClean="0">
                <a:solidFill>
                  <a:srgbClr val="0070C0"/>
                </a:solidFill>
                <a:latin typeface="黑体" panose="02010609060101010101" pitchFamily="49" charset="-122"/>
                <a:ea typeface="黑体" panose="02010609060101010101" pitchFamily="49" charset="-122"/>
              </a:rPr>
              <a:t>  《</a:t>
            </a:r>
            <a:r>
              <a:rPr lang="zh-CN" altLang="zh-CN" sz="2800" dirty="0" smtClean="0">
                <a:solidFill>
                  <a:srgbClr val="0070C0"/>
                </a:solidFill>
                <a:latin typeface="黑体" panose="02010609060101010101" pitchFamily="49" charset="-122"/>
                <a:ea typeface="黑体" panose="02010609060101010101" pitchFamily="49" charset="-122"/>
              </a:rPr>
              <a:t>重大建设项目档案验收办法》档发</a:t>
            </a:r>
            <a:r>
              <a:rPr lang="en-US" altLang="zh-CN" sz="2800" dirty="0" smtClean="0">
                <a:solidFill>
                  <a:srgbClr val="0070C0"/>
                </a:solidFill>
                <a:latin typeface="黑体" panose="02010609060101010101" pitchFamily="49" charset="-122"/>
                <a:ea typeface="黑体" panose="02010609060101010101" pitchFamily="49" charset="-122"/>
              </a:rPr>
              <a:t>[2006]2</a:t>
            </a:r>
            <a:r>
              <a:rPr lang="zh-CN" altLang="en-US" sz="2800" dirty="0" smtClean="0">
                <a:solidFill>
                  <a:srgbClr val="0070C0"/>
                </a:solidFill>
                <a:latin typeface="黑体" panose="02010609060101010101" pitchFamily="49" charset="-122"/>
                <a:ea typeface="黑体" panose="02010609060101010101" pitchFamily="49" charset="-122"/>
              </a:rPr>
              <a:t>号</a:t>
            </a:r>
            <a:endParaRPr lang="en-US" altLang="zh-CN" sz="2800" dirty="0" smtClean="0">
              <a:solidFill>
                <a:srgbClr val="0070C0"/>
              </a:solidFill>
              <a:latin typeface="黑体" panose="02010609060101010101" pitchFamily="49" charset="-122"/>
              <a:ea typeface="黑体" panose="02010609060101010101" pitchFamily="49" charset="-122"/>
            </a:endParaRPr>
          </a:p>
          <a:p>
            <a:pPr>
              <a:lnSpc>
                <a:spcPct val="150000"/>
              </a:lnSpc>
            </a:pPr>
            <a:r>
              <a:rPr lang="en-US" altLang="zh-CN" sz="2800" dirty="0" smtClean="0">
                <a:solidFill>
                  <a:srgbClr val="0070C0"/>
                </a:solidFill>
                <a:latin typeface="黑体" panose="02010609060101010101" pitchFamily="49" charset="-122"/>
                <a:ea typeface="黑体" panose="02010609060101010101" pitchFamily="49" charset="-122"/>
              </a:rPr>
              <a:t>   </a:t>
            </a:r>
            <a:r>
              <a:rPr lang="zh-CN" altLang="zh-CN" sz="2800" dirty="0" smtClean="0">
                <a:solidFill>
                  <a:srgbClr val="0070C0"/>
                </a:solidFill>
                <a:latin typeface="黑体" panose="02010609060101010101" pitchFamily="49" charset="-122"/>
                <a:ea typeface="黑体" panose="02010609060101010101" pitchFamily="49" charset="-122"/>
              </a:rPr>
              <a:t>《核电文件档案管理要求》</a:t>
            </a:r>
            <a:r>
              <a:rPr lang="en-US" altLang="zh-CN" sz="2800" dirty="0">
                <a:solidFill>
                  <a:srgbClr val="0070C0"/>
                </a:solidFill>
                <a:latin typeface="黑体" panose="02010609060101010101" pitchFamily="49" charset="-122"/>
                <a:ea typeface="黑体" panose="02010609060101010101" pitchFamily="49" charset="-122"/>
              </a:rPr>
              <a:t>EJT1225-2008</a:t>
            </a:r>
            <a:endParaRPr lang="en-US" altLang="zh-CN" sz="2800" dirty="0" smtClean="0">
              <a:solidFill>
                <a:srgbClr val="0070C0"/>
              </a:solidFill>
              <a:latin typeface="黑体" panose="02010609060101010101" pitchFamily="49" charset="-122"/>
              <a:ea typeface="黑体" panose="02010609060101010101" pitchFamily="49" charset="-122"/>
            </a:endParaRPr>
          </a:p>
          <a:p>
            <a:pPr>
              <a:lnSpc>
                <a:spcPct val="150000"/>
              </a:lnSpc>
            </a:pPr>
            <a:r>
              <a:rPr lang="en-US" altLang="zh-CN" sz="2800" dirty="0" smtClean="0">
                <a:solidFill>
                  <a:srgbClr val="0070C0"/>
                </a:solidFill>
                <a:latin typeface="黑体" panose="02010609060101010101" pitchFamily="49" charset="-122"/>
                <a:ea typeface="黑体" panose="02010609060101010101" pitchFamily="49" charset="-122"/>
              </a:rPr>
              <a:t>   《</a:t>
            </a:r>
            <a:r>
              <a:rPr lang="zh-CN" altLang="en-US" sz="2800" dirty="0" smtClean="0">
                <a:solidFill>
                  <a:srgbClr val="0070C0"/>
                </a:solidFill>
                <a:latin typeface="黑体" panose="02010609060101010101" pitchFamily="49" charset="-122"/>
                <a:ea typeface="黑体" panose="02010609060101010101" pitchFamily="49" charset="-122"/>
              </a:rPr>
              <a:t>核电档案分类准则及编码规则</a:t>
            </a:r>
            <a:r>
              <a:rPr lang="en-US" altLang="zh-CN" sz="2800" dirty="0">
                <a:solidFill>
                  <a:srgbClr val="0070C0"/>
                </a:solidFill>
                <a:latin typeface="黑体" panose="02010609060101010101" pitchFamily="49" charset="-122"/>
                <a:ea typeface="黑体" panose="02010609060101010101" pitchFamily="49" charset="-122"/>
              </a:rPr>
              <a:t>》</a:t>
            </a:r>
            <a:r>
              <a:rPr lang="en-US" altLang="zh-CN" sz="2800" dirty="0" smtClean="0">
                <a:solidFill>
                  <a:srgbClr val="0070C0"/>
                </a:solidFill>
                <a:latin typeface="黑体" panose="02010609060101010101" pitchFamily="49" charset="-122"/>
                <a:ea typeface="黑体" panose="02010609060101010101" pitchFamily="49" charset="-122"/>
              </a:rPr>
              <a:t>NB/T20042-2011</a:t>
            </a:r>
          </a:p>
          <a:p>
            <a:pPr>
              <a:lnSpc>
                <a:spcPct val="150000"/>
              </a:lnSpc>
            </a:pPr>
            <a:r>
              <a:rPr lang="en-US" altLang="zh-CN" sz="2800" dirty="0">
                <a:solidFill>
                  <a:srgbClr val="0070C0"/>
                </a:solidFill>
                <a:latin typeface="黑体" panose="02010609060101010101" pitchFamily="49" charset="-122"/>
                <a:ea typeface="黑体" panose="02010609060101010101" pitchFamily="49" charset="-122"/>
              </a:rPr>
              <a:t> </a:t>
            </a:r>
            <a:r>
              <a:rPr lang="en-US" altLang="zh-CN" sz="2800" dirty="0" smtClean="0">
                <a:solidFill>
                  <a:srgbClr val="0070C0"/>
                </a:solidFill>
                <a:latin typeface="黑体" panose="02010609060101010101" pitchFamily="49" charset="-122"/>
                <a:ea typeface="黑体" panose="02010609060101010101" pitchFamily="49" charset="-122"/>
              </a:rPr>
              <a:t>   ……</a:t>
            </a:r>
            <a:endParaRPr lang="zh-CN" altLang="zh-CN" sz="2800" dirty="0">
              <a:solidFill>
                <a:srgbClr val="0070C0"/>
              </a:solidFill>
              <a:latin typeface="黑体" panose="02010609060101010101" pitchFamily="49" charset="-122"/>
              <a:ea typeface="黑体" panose="02010609060101010101" pitchFamily="49" charset="-122"/>
            </a:endParaRPr>
          </a:p>
          <a:p>
            <a:pPr>
              <a:lnSpc>
                <a:spcPct val="150000"/>
              </a:lnSpc>
            </a:pPr>
            <a:endParaRPr lang="zh-CN" altLang="en-US" sz="2800" dirty="0">
              <a:solidFill>
                <a:srgbClr val="0070C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2441807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1"/>
            </p:custDataLst>
          </p:nvPr>
        </p:nvSpPr>
        <p:spPr>
          <a:xfrm>
            <a:off x="8826139" y="3149453"/>
            <a:ext cx="2272937" cy="780159"/>
          </a:xfrm>
          <a:custGeom>
            <a:avLst/>
            <a:gdLst>
              <a:gd name="connsiteX0" fmla="*/ 0 w 2272937"/>
              <a:gd name="connsiteY0" fmla="*/ 478971 h 478971"/>
              <a:gd name="connsiteX1" fmla="*/ 2272937 w 2272937"/>
              <a:gd name="connsiteY1" fmla="*/ 478971 h 478971"/>
              <a:gd name="connsiteX2" fmla="*/ 2272937 w 2272937"/>
              <a:gd name="connsiteY2" fmla="*/ 0 h 478971"/>
              <a:gd name="connsiteX3" fmla="*/ 1271452 w 2272937"/>
              <a:gd name="connsiteY3" fmla="*/ 0 h 478971"/>
              <a:gd name="connsiteX4" fmla="*/ 17417 w 2272937"/>
              <a:gd name="connsiteY4" fmla="*/ 0 h 478971"/>
              <a:gd name="connsiteX5" fmla="*/ 0 w 2272937"/>
              <a:gd name="connsiteY5" fmla="*/ 478971 h 47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937" h="478971">
                <a:moveTo>
                  <a:pt x="0" y="478971"/>
                </a:moveTo>
                <a:lnTo>
                  <a:pt x="2272937" y="478971"/>
                </a:lnTo>
                <a:lnTo>
                  <a:pt x="2272937" y="0"/>
                </a:lnTo>
                <a:lnTo>
                  <a:pt x="1271452" y="0"/>
                </a:lnTo>
                <a:lnTo>
                  <a:pt x="17417" y="0"/>
                </a:lnTo>
                <a:lnTo>
                  <a:pt x="0" y="478971"/>
                </a:lnTo>
                <a:close/>
              </a:path>
            </a:pathLst>
          </a:custGeom>
          <a:solidFill>
            <a:schemeClr val="tx2">
              <a:lumMod val="40000"/>
              <a:lumOff val="6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幼圆"/>
            </a:endParaRPr>
          </a:p>
        </p:txBody>
      </p:sp>
      <p:sp>
        <p:nvSpPr>
          <p:cNvPr id="3" name="矩形 2"/>
          <p:cNvSpPr/>
          <p:nvPr>
            <p:custDataLst>
              <p:tags r:id="rId2"/>
            </p:custDataLst>
          </p:nvPr>
        </p:nvSpPr>
        <p:spPr>
          <a:xfrm>
            <a:off x="1955075" y="2885045"/>
            <a:ext cx="8125098" cy="818398"/>
          </a:xfrm>
          <a:prstGeom prst="rect">
            <a:avLst/>
          </a:prstGeom>
          <a:solidFill>
            <a:schemeClr val="accent1">
              <a:lumMod val="75000"/>
            </a:schemeClr>
          </a:solidFill>
          <a:ln w="12700" cap="flat" cmpd="sng" algn="ctr">
            <a:noFill/>
            <a:prstDash val="solid"/>
            <a:miter lim="800000"/>
          </a:ln>
          <a:effectLst/>
        </p:spPr>
        <p:txBody>
          <a:bodyPr lIns="1800000" rtlCol="0" anchor="ctr">
            <a:normAutofit/>
          </a:bodyPr>
          <a:lstStyle/>
          <a:p>
            <a:r>
              <a:rPr lang="zh-CN" altLang="en-US" sz="3600" b="1" dirty="0" smtClean="0">
                <a:solidFill>
                  <a:schemeClr val="bg1"/>
                </a:solidFill>
                <a:latin typeface="黑体" panose="02010609060101010101" pitchFamily="49" charset="-122"/>
                <a:ea typeface="黑体" panose="02010609060101010101" pitchFamily="49" charset="-122"/>
              </a:rPr>
              <a:t>  </a:t>
            </a:r>
            <a:r>
              <a:rPr lang="zh-CN" altLang="en-US" sz="3600" b="1" dirty="0">
                <a:solidFill>
                  <a:schemeClr val="bg1"/>
                </a:solidFill>
                <a:latin typeface="黑体" panose="02010609060101010101" pitchFamily="49" charset="-122"/>
                <a:ea typeface="黑体" panose="02010609060101010101" pitchFamily="49" charset="-122"/>
              </a:rPr>
              <a:t>档案</a:t>
            </a:r>
            <a:r>
              <a:rPr lang="zh-CN" altLang="en-US" sz="3600" b="1" dirty="0" smtClean="0">
                <a:solidFill>
                  <a:schemeClr val="bg1"/>
                </a:solidFill>
                <a:latin typeface="黑体" panose="02010609060101010101" pitchFamily="49" charset="-122"/>
                <a:ea typeface="黑体" panose="02010609060101010101" pitchFamily="49" charset="-122"/>
              </a:rPr>
              <a:t>组质量评价实施计划</a:t>
            </a:r>
            <a:endParaRPr lang="zh-CN" altLang="en-US" sz="3600" b="1" dirty="0">
              <a:solidFill>
                <a:schemeClr val="bg1"/>
              </a:solidFill>
              <a:latin typeface="黑体" panose="02010609060101010101" pitchFamily="49" charset="-122"/>
              <a:ea typeface="黑体" panose="02010609060101010101" pitchFamily="49" charset="-122"/>
            </a:endParaRPr>
          </a:p>
        </p:txBody>
      </p:sp>
      <p:sp>
        <p:nvSpPr>
          <p:cNvPr id="4" name="任意多边形 3"/>
          <p:cNvSpPr/>
          <p:nvPr>
            <p:custDataLst>
              <p:tags r:id="rId3"/>
            </p:custDataLst>
          </p:nvPr>
        </p:nvSpPr>
        <p:spPr>
          <a:xfrm>
            <a:off x="8791305" y="3703451"/>
            <a:ext cx="1306285" cy="226633"/>
          </a:xfrm>
          <a:custGeom>
            <a:avLst/>
            <a:gdLst>
              <a:gd name="connsiteX0" fmla="*/ 0 w 1306285"/>
              <a:gd name="connsiteY0" fmla="*/ 0 h 156754"/>
              <a:gd name="connsiteX1" fmla="*/ 1306285 w 1306285"/>
              <a:gd name="connsiteY1" fmla="*/ 0 h 156754"/>
              <a:gd name="connsiteX2" fmla="*/ 17417 w 1306285"/>
              <a:gd name="connsiteY2" fmla="*/ 156754 h 156754"/>
              <a:gd name="connsiteX3" fmla="*/ 0 w 1306285"/>
              <a:gd name="connsiteY3" fmla="*/ 0 h 156754"/>
            </a:gdLst>
            <a:ahLst/>
            <a:cxnLst>
              <a:cxn ang="0">
                <a:pos x="connsiteX0" y="connsiteY0"/>
              </a:cxn>
              <a:cxn ang="0">
                <a:pos x="connsiteX1" y="connsiteY1"/>
              </a:cxn>
              <a:cxn ang="0">
                <a:pos x="connsiteX2" y="connsiteY2"/>
              </a:cxn>
              <a:cxn ang="0">
                <a:pos x="connsiteX3" y="connsiteY3"/>
              </a:cxn>
            </a:cxnLst>
            <a:rect l="l" t="t" r="r" b="b"/>
            <a:pathLst>
              <a:path w="1306285" h="156754">
                <a:moveTo>
                  <a:pt x="0" y="0"/>
                </a:moveTo>
                <a:lnTo>
                  <a:pt x="1306285" y="0"/>
                </a:lnTo>
                <a:lnTo>
                  <a:pt x="17417" y="156754"/>
                </a:lnTo>
                <a:lnTo>
                  <a:pt x="0" y="0"/>
                </a:lnTo>
                <a:close/>
              </a:path>
            </a:pathLst>
          </a:custGeom>
          <a:solidFill>
            <a:srgbClr val="002060"/>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幼圆"/>
            </a:endParaRPr>
          </a:p>
        </p:txBody>
      </p:sp>
      <p:sp>
        <p:nvSpPr>
          <p:cNvPr id="6" name="文本占位符 4"/>
          <p:cNvSpPr txBox="1">
            <a:spLocks/>
          </p:cNvSpPr>
          <p:nvPr>
            <p:custDataLst>
              <p:tags r:id="rId4"/>
            </p:custDataLst>
          </p:nvPr>
        </p:nvSpPr>
        <p:spPr>
          <a:xfrm>
            <a:off x="1391144" y="1130063"/>
            <a:ext cx="1568089" cy="3509963"/>
          </a:xfrm>
          <a:prstGeom prst="rect">
            <a:avLst/>
          </a:prstGeom>
        </p:spPr>
        <p:txBody>
          <a:bodyPr vert="horz" lIns="91440" tIns="45720" rIns="91440" bIns="45720" rtlCol="0">
            <a:noAutofit/>
          </a:bodyPr>
          <a:lstStyle>
            <a:lvl1pPr marL="0" indent="0" algn="just" defTabSz="914400" rtl="0" eaLnBrk="1" latinLnBrk="0" hangingPunct="1">
              <a:lnSpc>
                <a:spcPct val="110000"/>
              </a:lnSpc>
              <a:spcBef>
                <a:spcPts val="1800"/>
              </a:spcBef>
              <a:spcAft>
                <a:spcPts val="0"/>
              </a:spcAft>
              <a:buClr>
                <a:schemeClr val="accent1">
                  <a:lumMod val="50000"/>
                </a:schemeClr>
              </a:buClr>
              <a:buSzPct val="60000"/>
              <a:buFont typeface="Wingdings" panose="05000000000000000000" pitchFamily="2" charset="2"/>
              <a:buNone/>
              <a:defRPr sz="23900" i="1" kern="1200" baseline="0">
                <a:ln w="19050">
                  <a:solidFill>
                    <a:schemeClr val="bg1"/>
                  </a:solidFill>
                </a:ln>
                <a:solidFill>
                  <a:schemeClr val="accent1"/>
                </a:solidFill>
                <a:latin typeface="Baskerville Old Face" panose="02020602080505020303" pitchFamily="18" charset="0"/>
                <a:ea typeface="华文中宋" panose="02010600040101010101" pitchFamily="2" charset="-122"/>
                <a:cs typeface="+mn-cs"/>
              </a:defRPr>
            </a:lvl1pPr>
            <a:lvl2pPr marL="357188" indent="-357188"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76AA30">
                  <a:lumMod val="50000"/>
                </a:srgbClr>
              </a:buClr>
              <a:defRPr/>
            </a:pPr>
            <a:r>
              <a:rPr lang="en-US" altLang="zh-CN" dirty="0">
                <a:ln w="19050">
                  <a:solidFill>
                    <a:srgbClr val="FFFFFF"/>
                  </a:solidFill>
                </a:ln>
                <a:solidFill>
                  <a:schemeClr val="tx2">
                    <a:lumMod val="60000"/>
                    <a:lumOff val="40000"/>
                  </a:schemeClr>
                </a:solidFill>
              </a:rPr>
              <a:t>4</a:t>
            </a:r>
            <a:endParaRPr lang="zh-CN" altLang="en-US" dirty="0">
              <a:ln w="19050">
                <a:solidFill>
                  <a:srgbClr val="FFFFFF"/>
                </a:solidFill>
              </a:ln>
              <a:solidFill>
                <a:schemeClr val="tx2">
                  <a:lumMod val="60000"/>
                  <a:lumOff val="40000"/>
                </a:schemeClr>
              </a:solidFill>
            </a:endParaRPr>
          </a:p>
        </p:txBody>
      </p:sp>
      <p:sp>
        <p:nvSpPr>
          <p:cNvPr id="10" name="矩形 9"/>
          <p:cNvSpPr/>
          <p:nvPr/>
        </p:nvSpPr>
        <p:spPr>
          <a:xfrm>
            <a:off x="1464571" y="2276714"/>
            <a:ext cx="1652198" cy="861774"/>
          </a:xfrm>
          <a:prstGeom prst="rect">
            <a:avLst/>
          </a:prstGeom>
        </p:spPr>
        <p:txBody>
          <a:bodyPr wrap="square">
            <a:spAutoFit/>
          </a:bodyPr>
          <a:lstStyle/>
          <a:p>
            <a:pPr marL="0" marR="0" lvl="0" indent="0" defTabSz="934085" eaLnBrk="1" fontAlgn="auto" latinLnBrk="0" hangingPunct="1">
              <a:lnSpc>
                <a:spcPct val="100000"/>
              </a:lnSpc>
              <a:spcBef>
                <a:spcPct val="0"/>
              </a:spcBef>
              <a:spcAft>
                <a:spcPct val="0"/>
              </a:spcAft>
              <a:buClrTx/>
              <a:buSzTx/>
              <a:buFontTx/>
              <a:buNone/>
              <a:defRPr/>
            </a:pPr>
            <a:endParaRPr kumimoji="0" lang="zh-CN" altLang="en-US" sz="5000" b="1" i="0" u="none" strike="noStrike" kern="0" cap="none" spc="0" normalizeH="0" baseline="0" noProof="0" dirty="0">
              <a:ln>
                <a:noFill/>
              </a:ln>
              <a:solidFill>
                <a:schemeClr val="accent3"/>
              </a:solidFill>
              <a:effectLst/>
              <a:uLnTx/>
              <a:uFillTx/>
              <a:latin typeface="+mj-ea"/>
              <a:ea typeface="+mj-ea"/>
            </a:endParaRPr>
          </a:p>
        </p:txBody>
      </p:sp>
    </p:spTree>
    <p:extLst>
      <p:ext uri="{BB962C8B-B14F-4D97-AF65-F5344CB8AC3E}">
        <p14:creationId xmlns:p14="http://schemas.microsoft.com/office/powerpoint/2010/main" val="651670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nodePh="1">
                                  <p:stCondLst>
                                    <p:cond delay="1000"/>
                                  </p:stCondLst>
                                  <p:endCondLst>
                                    <p:cond evt="begin" delay="0">
                                      <p:tn val="5"/>
                                    </p:cond>
                                  </p:end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1" t="5236" r="-1712" b="44797"/>
          <a:stretch/>
        </p:blipFill>
        <p:spPr>
          <a:xfrm>
            <a:off x="2335094" y="946746"/>
            <a:ext cx="8443742" cy="5495617"/>
          </a:xfrm>
          <a:prstGeom prst="rect">
            <a:avLst/>
          </a:prstGeom>
        </p:spPr>
      </p:pic>
    </p:spTree>
    <p:extLst>
      <p:ext uri="{BB962C8B-B14F-4D97-AF65-F5344CB8AC3E}">
        <p14:creationId xmlns:p14="http://schemas.microsoft.com/office/powerpoint/2010/main" val="17635472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t="55580" r="2784"/>
          <a:stretch/>
        </p:blipFill>
        <p:spPr>
          <a:xfrm>
            <a:off x="1850185" y="1260764"/>
            <a:ext cx="9245983" cy="5597236"/>
          </a:xfrm>
          <a:prstGeom prst="rect">
            <a:avLst/>
          </a:prstGeom>
        </p:spPr>
      </p:pic>
    </p:spTree>
    <p:extLst>
      <p:ext uri="{BB962C8B-B14F-4D97-AF65-F5344CB8AC3E}">
        <p14:creationId xmlns:p14="http://schemas.microsoft.com/office/powerpoint/2010/main" val="5985157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670048"/>
            <a:ext cx="12192000" cy="850392"/>
          </a:xfrm>
          <a:prstGeom prst="rect">
            <a:avLst/>
          </a:prstGeom>
          <a:solidFill>
            <a:srgbClr val="004A86"/>
          </a:solidFill>
          <a:ln w="12700" cap="flat" cmpd="sng" algn="ctr">
            <a:noFill/>
            <a:prstDash val="solid"/>
            <a:miter lim="800000"/>
          </a:ln>
          <a:effectLst/>
        </p:spPr>
        <p:txBody>
          <a:bodyPr rtlCol="0" anchor="ctr"/>
          <a:lstStyle/>
          <a:p>
            <a:pPr algn="ctr" defTabSz="1218565">
              <a:defRPr/>
            </a:pPr>
            <a:endParaRPr lang="zh-CN" altLang="en-US" sz="2400" kern="0">
              <a:solidFill>
                <a:prstClr val="white"/>
              </a:solidFill>
            </a:endParaRPr>
          </a:p>
        </p:txBody>
      </p:sp>
      <p:sp>
        <p:nvSpPr>
          <p:cNvPr id="12" name="矩形 11"/>
          <p:cNvSpPr/>
          <p:nvPr/>
        </p:nvSpPr>
        <p:spPr>
          <a:xfrm>
            <a:off x="1541780" y="4004945"/>
            <a:ext cx="10650855" cy="646430"/>
          </a:xfrm>
          <a:prstGeom prst="rect">
            <a:avLst/>
          </a:prstGeom>
          <a:solidFill>
            <a:srgbClr val="E9C971"/>
          </a:solidFill>
          <a:ln w="12700" cap="flat" cmpd="sng" algn="ctr">
            <a:noFill/>
            <a:prstDash val="solid"/>
            <a:miter lim="800000"/>
          </a:ln>
          <a:effectLst/>
        </p:spPr>
        <p:txBody>
          <a:bodyPr rtlCol="0" anchor="b"/>
          <a:lstStyle/>
          <a:p>
            <a:r>
              <a:rPr lang="zh-CN" altLang="en-US" sz="4000" b="1" dirty="0" smtClean="0">
                <a:solidFill>
                  <a:srgbClr val="0070C0"/>
                </a:solidFill>
                <a:latin typeface="黑体" panose="02010609060101010101" pitchFamily="49" charset="-122"/>
                <a:ea typeface="黑体" panose="02010609060101010101" pitchFamily="49" charset="-122"/>
              </a:rPr>
              <a:t>质量评价</a:t>
            </a:r>
            <a:r>
              <a:rPr lang="zh-CN" altLang="en-US" sz="4000" b="1" dirty="0">
                <a:solidFill>
                  <a:srgbClr val="0070C0"/>
                </a:solidFill>
                <a:latin typeface="黑体" panose="02010609060101010101" pitchFamily="49" charset="-122"/>
                <a:ea typeface="黑体" panose="02010609060101010101" pitchFamily="49" charset="-122"/>
              </a:rPr>
              <a:t>实施阶段工作要点</a:t>
            </a:r>
          </a:p>
        </p:txBody>
      </p:sp>
      <p:sp>
        <p:nvSpPr>
          <p:cNvPr id="13" name="椭圆 12"/>
          <p:cNvSpPr/>
          <p:nvPr/>
        </p:nvSpPr>
        <p:spPr>
          <a:xfrm>
            <a:off x="7522464" y="1848921"/>
            <a:ext cx="3218688" cy="2414016"/>
          </a:xfrm>
          <a:prstGeom prst="ellipse">
            <a:avLst/>
          </a:prstGeom>
          <a:blipFill dpi="0" rotWithShape="1">
            <a:blip r:embed="rId2"/>
            <a:srcRect/>
            <a:stretch>
              <a:fillRect/>
            </a:stretch>
          </a:blipFill>
          <a:ln w="57150" cap="flat" cmpd="sng" algn="ctr">
            <a:solidFill>
              <a:sysClr val="window" lastClr="FFFFFF"/>
            </a:solidFill>
            <a:prstDash val="solid"/>
            <a:miter lim="800000"/>
          </a:ln>
          <a:effectLst/>
        </p:spPr>
        <p:txBody>
          <a:bodyPr rtlCol="0" anchor="ctr"/>
          <a:lstStyle/>
          <a:p>
            <a:pPr algn="ctr" defTabSz="1218565">
              <a:defRPr/>
            </a:pPr>
            <a:endParaRPr lang="zh-CN" altLang="en-US" sz="2400" kern="0">
              <a:solidFill>
                <a:prstClr val="white"/>
              </a:solidFill>
            </a:endParaRPr>
          </a:p>
        </p:txBody>
      </p:sp>
      <p:sp>
        <p:nvSpPr>
          <p:cNvPr id="14" name="文本框 13"/>
          <p:cNvSpPr txBox="1"/>
          <p:nvPr/>
        </p:nvSpPr>
        <p:spPr>
          <a:xfrm>
            <a:off x="876767" y="2476493"/>
            <a:ext cx="4508072" cy="923331"/>
          </a:xfrm>
          <a:prstGeom prst="rect">
            <a:avLst/>
          </a:prstGeom>
          <a:noFill/>
        </p:spPr>
        <p:txBody>
          <a:bodyPr vert="horz" wrap="none" rtlCol="0">
            <a:noAutofit/>
          </a:bodyPr>
          <a:lstStyle/>
          <a:p>
            <a:r>
              <a:rPr lang="en-US" altLang="zh-CN" sz="7200" b="1" spc="533" dirty="0">
                <a:solidFill>
                  <a:prstClr val="white"/>
                </a:solidFill>
                <a:latin typeface="Baskerville Old Face" panose="02020602080505020303" pitchFamily="18" charset="0"/>
                <a:ea typeface="华文隶书" panose="02010800040101010101" pitchFamily="2" charset="-122"/>
                <a:cs typeface="Microsoft New Tai Lue" panose="020B0502040204020203" pitchFamily="34" charset="0"/>
              </a:rPr>
              <a:t>Chapter</a:t>
            </a:r>
            <a:r>
              <a:rPr lang="zh-CN" altLang="en-US" sz="7200" b="1" spc="533" dirty="0">
                <a:solidFill>
                  <a:prstClr val="white"/>
                </a:solidFill>
                <a:latin typeface="Baskerville Old Face" panose="02020602080505020303" pitchFamily="18" charset="0"/>
                <a:ea typeface="华文隶书" panose="02010800040101010101" pitchFamily="2" charset="-122"/>
                <a:cs typeface="Microsoft New Tai Lue" panose="020B0502040204020203" pitchFamily="34" charset="0"/>
              </a:rPr>
              <a:t> </a:t>
            </a:r>
            <a:r>
              <a:rPr lang="en-US" altLang="zh-CN" sz="7200" b="1" spc="533" dirty="0" smtClean="0">
                <a:solidFill>
                  <a:prstClr val="white"/>
                </a:solidFill>
                <a:latin typeface="Baskerville Old Face" panose="02020602080505020303" pitchFamily="18" charset="0"/>
                <a:ea typeface="华文隶书" panose="02010800040101010101" pitchFamily="2" charset="-122"/>
                <a:cs typeface="Microsoft New Tai Lue" panose="020B0502040204020203" pitchFamily="34" charset="0"/>
              </a:rPr>
              <a:t>2</a:t>
            </a:r>
            <a:endParaRPr lang="zh-CN" altLang="en-US" sz="7200" b="1" spc="533" dirty="0">
              <a:solidFill>
                <a:prstClr val="white"/>
              </a:solidFill>
              <a:latin typeface="Baskerville Old Face" panose="02020602080505020303" pitchFamily="18" charset="0"/>
              <a:ea typeface="华文隶书" panose="02010800040101010101" pitchFamily="2" charset="-122"/>
              <a:cs typeface="Microsoft New Tai Lue" panose="020B0502040204020203" pitchFamily="34" charset="0"/>
            </a:endParaRPr>
          </a:p>
        </p:txBody>
      </p:sp>
    </p:spTree>
    <p:extLst>
      <p:ext uri="{BB962C8B-B14F-4D97-AF65-F5344CB8AC3E}">
        <p14:creationId xmlns:p14="http://schemas.microsoft.com/office/powerpoint/2010/main" val="9762635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ïṧľidé"/>
          <p:cNvSpPr/>
          <p:nvPr/>
        </p:nvSpPr>
        <p:spPr>
          <a:xfrm>
            <a:off x="4128147" y="1257136"/>
            <a:ext cx="1691597" cy="4781864"/>
          </a:xfrm>
          <a:prstGeom prst="rect">
            <a:avLst/>
          </a:prstGeom>
          <a:blipFill>
            <a:blip r:embed="rId4"/>
            <a:srcRect/>
            <a:stretch>
              <a:fillRect l="-135115" r="-133102"/>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îŝliďè"/>
          <p:cNvSpPr/>
          <p:nvPr/>
        </p:nvSpPr>
        <p:spPr>
          <a:xfrm>
            <a:off x="2134681" y="3184532"/>
            <a:ext cx="1862267" cy="1791712"/>
          </a:xfrm>
          <a:prstGeom prst="rect">
            <a:avLst/>
          </a:prstGeom>
          <a:blipFill>
            <a:blip r:embed="rId5"/>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ïS1ïḓê"/>
          <p:cNvSpPr/>
          <p:nvPr/>
        </p:nvSpPr>
        <p:spPr>
          <a:xfrm>
            <a:off x="1079603" y="1257136"/>
            <a:ext cx="2917345" cy="1791712"/>
          </a:xfrm>
          <a:prstGeom prst="rect">
            <a:avLst/>
          </a:prstGeom>
          <a:blipFill>
            <a:blip r:embed="rId6"/>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 name="组合 2"/>
          <p:cNvGrpSpPr/>
          <p:nvPr/>
        </p:nvGrpSpPr>
        <p:grpSpPr>
          <a:xfrm>
            <a:off x="6166374" y="2517928"/>
            <a:ext cx="5374751" cy="3549284"/>
            <a:chOff x="9560" y="2873"/>
            <a:chExt cx="7964" cy="6637"/>
          </a:xfrm>
        </p:grpSpPr>
        <p:sp>
          <p:nvSpPr>
            <p:cNvPr id="7" name="iṡ1iḑê"/>
            <p:cNvSpPr/>
            <p:nvPr/>
          </p:nvSpPr>
          <p:spPr>
            <a:xfrm>
              <a:off x="11443" y="2873"/>
              <a:ext cx="6057" cy="1887"/>
            </a:xfrm>
            <a:prstGeom prst="rect">
              <a:avLst/>
            </a:prstGeom>
            <a:noFill/>
            <a:ln w="12700" cap="flat" cmpd="sng" algn="ctr">
              <a:solidFill>
                <a:srgbClr val="004A8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îsļiďé"/>
            <p:cNvSpPr/>
            <p:nvPr/>
          </p:nvSpPr>
          <p:spPr>
            <a:xfrm>
              <a:off x="11443" y="5200"/>
              <a:ext cx="6057" cy="1887"/>
            </a:xfrm>
            <a:prstGeom prst="rect">
              <a:avLst/>
            </a:prstGeom>
            <a:noFill/>
            <a:ln>
              <a:solidFill>
                <a:srgbClr val="004A8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iS1idê"/>
            <p:cNvSpPr/>
            <p:nvPr/>
          </p:nvSpPr>
          <p:spPr>
            <a:xfrm>
              <a:off x="11443" y="7623"/>
              <a:ext cx="6057" cy="1887"/>
            </a:xfrm>
            <a:prstGeom prst="rect">
              <a:avLst/>
            </a:prstGeom>
            <a:noFill/>
            <a:ln>
              <a:solidFill>
                <a:srgbClr val="004A8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íšľîḍê"/>
            <p:cNvSpPr/>
            <p:nvPr/>
          </p:nvSpPr>
          <p:spPr>
            <a:xfrm>
              <a:off x="9560" y="2873"/>
              <a:ext cx="1883" cy="1887"/>
            </a:xfrm>
            <a:prstGeom prst="rect">
              <a:avLst/>
            </a:prstGeom>
            <a:solidFill>
              <a:srgbClr val="004A86"/>
            </a:solidFill>
            <a:ln>
              <a:solidFill>
                <a:srgbClr val="004A8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îSľîḍè"/>
            <p:cNvSpPr/>
            <p:nvPr/>
          </p:nvSpPr>
          <p:spPr>
            <a:xfrm>
              <a:off x="9560" y="5200"/>
              <a:ext cx="1883" cy="1887"/>
            </a:xfrm>
            <a:prstGeom prst="rect">
              <a:avLst/>
            </a:prstGeom>
            <a:solidFill>
              <a:srgbClr val="004A86"/>
            </a:solidFill>
            <a:ln>
              <a:solidFill>
                <a:srgbClr val="004A8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íšḷíḓê"/>
            <p:cNvSpPr/>
            <p:nvPr/>
          </p:nvSpPr>
          <p:spPr>
            <a:xfrm>
              <a:off x="9560" y="7623"/>
              <a:ext cx="1883" cy="1887"/>
            </a:xfrm>
            <a:prstGeom prst="rect">
              <a:avLst/>
            </a:prstGeom>
            <a:solidFill>
              <a:srgbClr val="004A86"/>
            </a:solidFill>
            <a:ln>
              <a:solidFill>
                <a:srgbClr val="004A8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ïṧlíḑê"/>
            <p:cNvSpPr/>
            <p:nvPr/>
          </p:nvSpPr>
          <p:spPr bwMode="auto">
            <a:xfrm>
              <a:off x="10126" y="3319"/>
              <a:ext cx="752" cy="993"/>
            </a:xfrm>
            <a:custGeom>
              <a:avLst/>
              <a:gdLst>
                <a:gd name="T0" fmla="*/ 35 w 38"/>
                <a:gd name="T1" fmla="*/ 6 h 51"/>
                <a:gd name="T2" fmla="*/ 29 w 38"/>
                <a:gd name="T3" fmla="*/ 6 h 51"/>
                <a:gd name="T4" fmla="*/ 21 w 38"/>
                <a:gd name="T5" fmla="*/ 0 h 51"/>
                <a:gd name="T6" fmla="*/ 18 w 38"/>
                <a:gd name="T7" fmla="*/ 0 h 51"/>
                <a:gd name="T8" fmla="*/ 10 w 38"/>
                <a:gd name="T9" fmla="*/ 6 h 51"/>
                <a:gd name="T10" fmla="*/ 3 w 38"/>
                <a:gd name="T11" fmla="*/ 6 h 51"/>
                <a:gd name="T12" fmla="*/ 0 w 38"/>
                <a:gd name="T13" fmla="*/ 10 h 51"/>
                <a:gd name="T14" fmla="*/ 0 w 38"/>
                <a:gd name="T15" fmla="*/ 48 h 51"/>
                <a:gd name="T16" fmla="*/ 3 w 38"/>
                <a:gd name="T17" fmla="*/ 51 h 51"/>
                <a:gd name="T18" fmla="*/ 35 w 38"/>
                <a:gd name="T19" fmla="*/ 51 h 51"/>
                <a:gd name="T20" fmla="*/ 38 w 38"/>
                <a:gd name="T21" fmla="*/ 48 h 51"/>
                <a:gd name="T22" fmla="*/ 38 w 38"/>
                <a:gd name="T23" fmla="*/ 10 h 51"/>
                <a:gd name="T24" fmla="*/ 35 w 38"/>
                <a:gd name="T25" fmla="*/ 6 h 51"/>
                <a:gd name="T26" fmla="*/ 18 w 38"/>
                <a:gd name="T27" fmla="*/ 3 h 51"/>
                <a:gd name="T28" fmla="*/ 21 w 38"/>
                <a:gd name="T29" fmla="*/ 3 h 51"/>
                <a:gd name="T30" fmla="*/ 25 w 38"/>
                <a:gd name="T31" fmla="*/ 6 h 51"/>
                <a:gd name="T32" fmla="*/ 13 w 38"/>
                <a:gd name="T33" fmla="*/ 6 h 51"/>
                <a:gd name="T34" fmla="*/ 18 w 38"/>
                <a:gd name="T35" fmla="*/ 3 h 51"/>
                <a:gd name="T36" fmla="*/ 35 w 38"/>
                <a:gd name="T37" fmla="*/ 46 h 51"/>
                <a:gd name="T38" fmla="*/ 34 w 38"/>
                <a:gd name="T39" fmla="*/ 48 h 51"/>
                <a:gd name="T40" fmla="*/ 5 w 38"/>
                <a:gd name="T41" fmla="*/ 48 h 51"/>
                <a:gd name="T42" fmla="*/ 3 w 38"/>
                <a:gd name="T43" fmla="*/ 46 h 51"/>
                <a:gd name="T44" fmla="*/ 3 w 38"/>
                <a:gd name="T45" fmla="*/ 42 h 51"/>
                <a:gd name="T46" fmla="*/ 35 w 38"/>
                <a:gd name="T47" fmla="*/ 42 h 51"/>
                <a:gd name="T48" fmla="*/ 35 w 38"/>
                <a:gd name="T49" fmla="*/ 46 h 51"/>
                <a:gd name="T50" fmla="*/ 35 w 38"/>
                <a:gd name="T51" fmla="*/ 38 h 51"/>
                <a:gd name="T52" fmla="*/ 3 w 38"/>
                <a:gd name="T53" fmla="*/ 38 h 51"/>
                <a:gd name="T54" fmla="*/ 3 w 38"/>
                <a:gd name="T55" fmla="*/ 11 h 51"/>
                <a:gd name="T56" fmla="*/ 5 w 38"/>
                <a:gd name="T57" fmla="*/ 10 h 51"/>
                <a:gd name="T58" fmla="*/ 10 w 38"/>
                <a:gd name="T59" fmla="*/ 10 h 51"/>
                <a:gd name="T60" fmla="*/ 10 w 38"/>
                <a:gd name="T61" fmla="*/ 19 h 51"/>
                <a:gd name="T62" fmla="*/ 13 w 38"/>
                <a:gd name="T63" fmla="*/ 19 h 51"/>
                <a:gd name="T64" fmla="*/ 13 w 38"/>
                <a:gd name="T65" fmla="*/ 10 h 51"/>
                <a:gd name="T66" fmla="*/ 26 w 38"/>
                <a:gd name="T67" fmla="*/ 10 h 51"/>
                <a:gd name="T68" fmla="*/ 26 w 38"/>
                <a:gd name="T69" fmla="*/ 19 h 51"/>
                <a:gd name="T70" fmla="*/ 29 w 38"/>
                <a:gd name="T71" fmla="*/ 19 h 51"/>
                <a:gd name="T72" fmla="*/ 29 w 38"/>
                <a:gd name="T73" fmla="*/ 10 h 51"/>
                <a:gd name="T74" fmla="*/ 34 w 38"/>
                <a:gd name="T75" fmla="*/ 10 h 51"/>
                <a:gd name="T76" fmla="*/ 35 w 38"/>
                <a:gd name="T77" fmla="*/ 11 h 51"/>
                <a:gd name="T78" fmla="*/ 35 w 38"/>
                <a:gd name="T79" fmla="*/ 38 h 51"/>
                <a:gd name="T80" fmla="*/ 35 w 38"/>
                <a:gd name="T81" fmla="*/ 38 h 51"/>
                <a:gd name="T82" fmla="*/ 35 w 38"/>
                <a:gd name="T83" fmla="*/ 3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51">
                  <a:moveTo>
                    <a:pt x="35" y="6"/>
                  </a:moveTo>
                  <a:cubicBezTo>
                    <a:pt x="29" y="6"/>
                    <a:pt x="29" y="6"/>
                    <a:pt x="29" y="6"/>
                  </a:cubicBezTo>
                  <a:cubicBezTo>
                    <a:pt x="28" y="3"/>
                    <a:pt x="25" y="0"/>
                    <a:pt x="21" y="0"/>
                  </a:cubicBezTo>
                  <a:cubicBezTo>
                    <a:pt x="18" y="0"/>
                    <a:pt x="18" y="0"/>
                    <a:pt x="18" y="0"/>
                  </a:cubicBezTo>
                  <a:cubicBezTo>
                    <a:pt x="14" y="0"/>
                    <a:pt x="11" y="3"/>
                    <a:pt x="10" y="6"/>
                  </a:cubicBezTo>
                  <a:cubicBezTo>
                    <a:pt x="3" y="6"/>
                    <a:pt x="3" y="6"/>
                    <a:pt x="3" y="6"/>
                  </a:cubicBezTo>
                  <a:cubicBezTo>
                    <a:pt x="1" y="6"/>
                    <a:pt x="0" y="8"/>
                    <a:pt x="0" y="10"/>
                  </a:cubicBezTo>
                  <a:cubicBezTo>
                    <a:pt x="0" y="48"/>
                    <a:pt x="0" y="48"/>
                    <a:pt x="0" y="48"/>
                  </a:cubicBezTo>
                  <a:cubicBezTo>
                    <a:pt x="0" y="50"/>
                    <a:pt x="1" y="51"/>
                    <a:pt x="3" y="51"/>
                  </a:cubicBezTo>
                  <a:cubicBezTo>
                    <a:pt x="35" y="51"/>
                    <a:pt x="35" y="51"/>
                    <a:pt x="35" y="51"/>
                  </a:cubicBezTo>
                  <a:cubicBezTo>
                    <a:pt x="37" y="51"/>
                    <a:pt x="38" y="50"/>
                    <a:pt x="38" y="48"/>
                  </a:cubicBezTo>
                  <a:cubicBezTo>
                    <a:pt x="38" y="10"/>
                    <a:pt x="38" y="10"/>
                    <a:pt x="38" y="10"/>
                  </a:cubicBezTo>
                  <a:cubicBezTo>
                    <a:pt x="38" y="8"/>
                    <a:pt x="37" y="6"/>
                    <a:pt x="35" y="6"/>
                  </a:cubicBezTo>
                  <a:close/>
                  <a:moveTo>
                    <a:pt x="18" y="3"/>
                  </a:moveTo>
                  <a:cubicBezTo>
                    <a:pt x="21" y="3"/>
                    <a:pt x="21" y="3"/>
                    <a:pt x="21" y="3"/>
                  </a:cubicBezTo>
                  <a:cubicBezTo>
                    <a:pt x="23" y="3"/>
                    <a:pt x="25" y="5"/>
                    <a:pt x="25" y="6"/>
                  </a:cubicBezTo>
                  <a:cubicBezTo>
                    <a:pt x="13" y="6"/>
                    <a:pt x="13" y="6"/>
                    <a:pt x="13" y="6"/>
                  </a:cubicBezTo>
                  <a:cubicBezTo>
                    <a:pt x="14" y="5"/>
                    <a:pt x="16" y="3"/>
                    <a:pt x="18" y="3"/>
                  </a:cubicBezTo>
                  <a:close/>
                  <a:moveTo>
                    <a:pt x="35" y="46"/>
                  </a:moveTo>
                  <a:cubicBezTo>
                    <a:pt x="35" y="47"/>
                    <a:pt x="34" y="48"/>
                    <a:pt x="34" y="48"/>
                  </a:cubicBezTo>
                  <a:cubicBezTo>
                    <a:pt x="5" y="48"/>
                    <a:pt x="5" y="48"/>
                    <a:pt x="5" y="48"/>
                  </a:cubicBezTo>
                  <a:cubicBezTo>
                    <a:pt x="4" y="48"/>
                    <a:pt x="3" y="47"/>
                    <a:pt x="3" y="46"/>
                  </a:cubicBezTo>
                  <a:cubicBezTo>
                    <a:pt x="3" y="42"/>
                    <a:pt x="3" y="42"/>
                    <a:pt x="3" y="42"/>
                  </a:cubicBezTo>
                  <a:cubicBezTo>
                    <a:pt x="35" y="42"/>
                    <a:pt x="35" y="42"/>
                    <a:pt x="35" y="42"/>
                  </a:cubicBezTo>
                  <a:lnTo>
                    <a:pt x="35" y="46"/>
                  </a:lnTo>
                  <a:close/>
                  <a:moveTo>
                    <a:pt x="35" y="38"/>
                  </a:moveTo>
                  <a:cubicBezTo>
                    <a:pt x="3" y="38"/>
                    <a:pt x="3" y="38"/>
                    <a:pt x="3" y="38"/>
                  </a:cubicBezTo>
                  <a:cubicBezTo>
                    <a:pt x="3" y="11"/>
                    <a:pt x="3" y="11"/>
                    <a:pt x="3" y="11"/>
                  </a:cubicBezTo>
                  <a:cubicBezTo>
                    <a:pt x="3" y="10"/>
                    <a:pt x="4" y="10"/>
                    <a:pt x="5" y="10"/>
                  </a:cubicBezTo>
                  <a:cubicBezTo>
                    <a:pt x="10" y="10"/>
                    <a:pt x="10" y="10"/>
                    <a:pt x="10" y="10"/>
                  </a:cubicBezTo>
                  <a:cubicBezTo>
                    <a:pt x="10" y="19"/>
                    <a:pt x="10" y="19"/>
                    <a:pt x="10" y="19"/>
                  </a:cubicBezTo>
                  <a:cubicBezTo>
                    <a:pt x="13" y="19"/>
                    <a:pt x="13" y="19"/>
                    <a:pt x="13" y="19"/>
                  </a:cubicBezTo>
                  <a:cubicBezTo>
                    <a:pt x="13" y="10"/>
                    <a:pt x="13" y="10"/>
                    <a:pt x="13" y="10"/>
                  </a:cubicBezTo>
                  <a:cubicBezTo>
                    <a:pt x="26" y="10"/>
                    <a:pt x="26" y="10"/>
                    <a:pt x="26" y="10"/>
                  </a:cubicBezTo>
                  <a:cubicBezTo>
                    <a:pt x="26" y="19"/>
                    <a:pt x="26" y="19"/>
                    <a:pt x="26" y="19"/>
                  </a:cubicBezTo>
                  <a:cubicBezTo>
                    <a:pt x="29" y="19"/>
                    <a:pt x="29" y="19"/>
                    <a:pt x="29" y="19"/>
                  </a:cubicBezTo>
                  <a:cubicBezTo>
                    <a:pt x="29" y="10"/>
                    <a:pt x="29" y="10"/>
                    <a:pt x="29" y="10"/>
                  </a:cubicBezTo>
                  <a:cubicBezTo>
                    <a:pt x="34" y="10"/>
                    <a:pt x="34" y="10"/>
                    <a:pt x="34" y="10"/>
                  </a:cubicBezTo>
                  <a:cubicBezTo>
                    <a:pt x="34" y="10"/>
                    <a:pt x="35" y="10"/>
                    <a:pt x="35" y="11"/>
                  </a:cubicBezTo>
                  <a:lnTo>
                    <a:pt x="35" y="38"/>
                  </a:lnTo>
                  <a:close/>
                  <a:moveTo>
                    <a:pt x="35" y="38"/>
                  </a:moveTo>
                  <a:cubicBezTo>
                    <a:pt x="35" y="38"/>
                    <a:pt x="35" y="38"/>
                    <a:pt x="35" y="38"/>
                  </a:cubicBezTo>
                </a:path>
              </a:pathLst>
            </a:custGeom>
            <a:solidFill>
              <a:schemeClr val="bg1"/>
            </a:solidFill>
            <a:ln>
              <a:solidFill>
                <a:srgbClr val="004A86"/>
              </a:solidFill>
            </a:ln>
          </p:spPr>
          <p:txBody>
            <a:bodyPr anchor="ctr"/>
            <a:lstStyle/>
            <a:p>
              <a:pPr algn="ctr"/>
              <a:endParaRPr/>
            </a:p>
          </p:txBody>
        </p:sp>
        <p:sp>
          <p:nvSpPr>
            <p:cNvPr id="14" name="iṣḷîḋê"/>
            <p:cNvSpPr/>
            <p:nvPr/>
          </p:nvSpPr>
          <p:spPr bwMode="auto">
            <a:xfrm>
              <a:off x="10126" y="5648"/>
              <a:ext cx="752" cy="993"/>
            </a:xfrm>
            <a:custGeom>
              <a:avLst/>
              <a:gdLst>
                <a:gd name="T0" fmla="*/ 35 w 38"/>
                <a:gd name="T1" fmla="*/ 6 h 51"/>
                <a:gd name="T2" fmla="*/ 29 w 38"/>
                <a:gd name="T3" fmla="*/ 6 h 51"/>
                <a:gd name="T4" fmla="*/ 21 w 38"/>
                <a:gd name="T5" fmla="*/ 0 h 51"/>
                <a:gd name="T6" fmla="*/ 18 w 38"/>
                <a:gd name="T7" fmla="*/ 0 h 51"/>
                <a:gd name="T8" fmla="*/ 10 w 38"/>
                <a:gd name="T9" fmla="*/ 6 h 51"/>
                <a:gd name="T10" fmla="*/ 3 w 38"/>
                <a:gd name="T11" fmla="*/ 6 h 51"/>
                <a:gd name="T12" fmla="*/ 0 w 38"/>
                <a:gd name="T13" fmla="*/ 10 h 51"/>
                <a:gd name="T14" fmla="*/ 0 w 38"/>
                <a:gd name="T15" fmla="*/ 48 h 51"/>
                <a:gd name="T16" fmla="*/ 3 w 38"/>
                <a:gd name="T17" fmla="*/ 51 h 51"/>
                <a:gd name="T18" fmla="*/ 35 w 38"/>
                <a:gd name="T19" fmla="*/ 51 h 51"/>
                <a:gd name="T20" fmla="*/ 38 w 38"/>
                <a:gd name="T21" fmla="*/ 48 h 51"/>
                <a:gd name="T22" fmla="*/ 38 w 38"/>
                <a:gd name="T23" fmla="*/ 10 h 51"/>
                <a:gd name="T24" fmla="*/ 35 w 38"/>
                <a:gd name="T25" fmla="*/ 6 h 51"/>
                <a:gd name="T26" fmla="*/ 18 w 38"/>
                <a:gd name="T27" fmla="*/ 3 h 51"/>
                <a:gd name="T28" fmla="*/ 21 w 38"/>
                <a:gd name="T29" fmla="*/ 3 h 51"/>
                <a:gd name="T30" fmla="*/ 25 w 38"/>
                <a:gd name="T31" fmla="*/ 6 h 51"/>
                <a:gd name="T32" fmla="*/ 13 w 38"/>
                <a:gd name="T33" fmla="*/ 6 h 51"/>
                <a:gd name="T34" fmla="*/ 18 w 38"/>
                <a:gd name="T35" fmla="*/ 3 h 51"/>
                <a:gd name="T36" fmla="*/ 35 w 38"/>
                <a:gd name="T37" fmla="*/ 46 h 51"/>
                <a:gd name="T38" fmla="*/ 34 w 38"/>
                <a:gd name="T39" fmla="*/ 48 h 51"/>
                <a:gd name="T40" fmla="*/ 5 w 38"/>
                <a:gd name="T41" fmla="*/ 48 h 51"/>
                <a:gd name="T42" fmla="*/ 3 w 38"/>
                <a:gd name="T43" fmla="*/ 46 h 51"/>
                <a:gd name="T44" fmla="*/ 3 w 38"/>
                <a:gd name="T45" fmla="*/ 42 h 51"/>
                <a:gd name="T46" fmla="*/ 35 w 38"/>
                <a:gd name="T47" fmla="*/ 42 h 51"/>
                <a:gd name="T48" fmla="*/ 35 w 38"/>
                <a:gd name="T49" fmla="*/ 46 h 51"/>
                <a:gd name="T50" fmla="*/ 35 w 38"/>
                <a:gd name="T51" fmla="*/ 38 h 51"/>
                <a:gd name="T52" fmla="*/ 3 w 38"/>
                <a:gd name="T53" fmla="*/ 38 h 51"/>
                <a:gd name="T54" fmla="*/ 3 w 38"/>
                <a:gd name="T55" fmla="*/ 11 h 51"/>
                <a:gd name="T56" fmla="*/ 5 w 38"/>
                <a:gd name="T57" fmla="*/ 10 h 51"/>
                <a:gd name="T58" fmla="*/ 10 w 38"/>
                <a:gd name="T59" fmla="*/ 10 h 51"/>
                <a:gd name="T60" fmla="*/ 10 w 38"/>
                <a:gd name="T61" fmla="*/ 19 h 51"/>
                <a:gd name="T62" fmla="*/ 13 w 38"/>
                <a:gd name="T63" fmla="*/ 19 h 51"/>
                <a:gd name="T64" fmla="*/ 13 w 38"/>
                <a:gd name="T65" fmla="*/ 10 h 51"/>
                <a:gd name="T66" fmla="*/ 26 w 38"/>
                <a:gd name="T67" fmla="*/ 10 h 51"/>
                <a:gd name="T68" fmla="*/ 26 w 38"/>
                <a:gd name="T69" fmla="*/ 19 h 51"/>
                <a:gd name="T70" fmla="*/ 29 w 38"/>
                <a:gd name="T71" fmla="*/ 19 h 51"/>
                <a:gd name="T72" fmla="*/ 29 w 38"/>
                <a:gd name="T73" fmla="*/ 10 h 51"/>
                <a:gd name="T74" fmla="*/ 34 w 38"/>
                <a:gd name="T75" fmla="*/ 10 h 51"/>
                <a:gd name="T76" fmla="*/ 35 w 38"/>
                <a:gd name="T77" fmla="*/ 11 h 51"/>
                <a:gd name="T78" fmla="*/ 35 w 38"/>
                <a:gd name="T79" fmla="*/ 38 h 51"/>
                <a:gd name="T80" fmla="*/ 35 w 38"/>
                <a:gd name="T81" fmla="*/ 38 h 51"/>
                <a:gd name="T82" fmla="*/ 35 w 38"/>
                <a:gd name="T83" fmla="*/ 3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51">
                  <a:moveTo>
                    <a:pt x="35" y="6"/>
                  </a:moveTo>
                  <a:cubicBezTo>
                    <a:pt x="29" y="6"/>
                    <a:pt x="29" y="6"/>
                    <a:pt x="29" y="6"/>
                  </a:cubicBezTo>
                  <a:cubicBezTo>
                    <a:pt x="28" y="3"/>
                    <a:pt x="25" y="0"/>
                    <a:pt x="21" y="0"/>
                  </a:cubicBezTo>
                  <a:cubicBezTo>
                    <a:pt x="18" y="0"/>
                    <a:pt x="18" y="0"/>
                    <a:pt x="18" y="0"/>
                  </a:cubicBezTo>
                  <a:cubicBezTo>
                    <a:pt x="14" y="0"/>
                    <a:pt x="11" y="3"/>
                    <a:pt x="10" y="6"/>
                  </a:cubicBezTo>
                  <a:cubicBezTo>
                    <a:pt x="3" y="6"/>
                    <a:pt x="3" y="6"/>
                    <a:pt x="3" y="6"/>
                  </a:cubicBezTo>
                  <a:cubicBezTo>
                    <a:pt x="1" y="6"/>
                    <a:pt x="0" y="8"/>
                    <a:pt x="0" y="10"/>
                  </a:cubicBezTo>
                  <a:cubicBezTo>
                    <a:pt x="0" y="48"/>
                    <a:pt x="0" y="48"/>
                    <a:pt x="0" y="48"/>
                  </a:cubicBezTo>
                  <a:cubicBezTo>
                    <a:pt x="0" y="50"/>
                    <a:pt x="1" y="51"/>
                    <a:pt x="3" y="51"/>
                  </a:cubicBezTo>
                  <a:cubicBezTo>
                    <a:pt x="35" y="51"/>
                    <a:pt x="35" y="51"/>
                    <a:pt x="35" y="51"/>
                  </a:cubicBezTo>
                  <a:cubicBezTo>
                    <a:pt x="37" y="51"/>
                    <a:pt x="38" y="50"/>
                    <a:pt x="38" y="48"/>
                  </a:cubicBezTo>
                  <a:cubicBezTo>
                    <a:pt x="38" y="10"/>
                    <a:pt x="38" y="10"/>
                    <a:pt x="38" y="10"/>
                  </a:cubicBezTo>
                  <a:cubicBezTo>
                    <a:pt x="38" y="8"/>
                    <a:pt x="37" y="6"/>
                    <a:pt x="35" y="6"/>
                  </a:cubicBezTo>
                  <a:close/>
                  <a:moveTo>
                    <a:pt x="18" y="3"/>
                  </a:moveTo>
                  <a:cubicBezTo>
                    <a:pt x="21" y="3"/>
                    <a:pt x="21" y="3"/>
                    <a:pt x="21" y="3"/>
                  </a:cubicBezTo>
                  <a:cubicBezTo>
                    <a:pt x="23" y="3"/>
                    <a:pt x="25" y="5"/>
                    <a:pt x="25" y="6"/>
                  </a:cubicBezTo>
                  <a:cubicBezTo>
                    <a:pt x="13" y="6"/>
                    <a:pt x="13" y="6"/>
                    <a:pt x="13" y="6"/>
                  </a:cubicBezTo>
                  <a:cubicBezTo>
                    <a:pt x="14" y="5"/>
                    <a:pt x="16" y="3"/>
                    <a:pt x="18" y="3"/>
                  </a:cubicBezTo>
                  <a:close/>
                  <a:moveTo>
                    <a:pt x="35" y="46"/>
                  </a:moveTo>
                  <a:cubicBezTo>
                    <a:pt x="35" y="47"/>
                    <a:pt x="34" y="48"/>
                    <a:pt x="34" y="48"/>
                  </a:cubicBezTo>
                  <a:cubicBezTo>
                    <a:pt x="5" y="48"/>
                    <a:pt x="5" y="48"/>
                    <a:pt x="5" y="48"/>
                  </a:cubicBezTo>
                  <a:cubicBezTo>
                    <a:pt x="4" y="48"/>
                    <a:pt x="3" y="47"/>
                    <a:pt x="3" y="46"/>
                  </a:cubicBezTo>
                  <a:cubicBezTo>
                    <a:pt x="3" y="42"/>
                    <a:pt x="3" y="42"/>
                    <a:pt x="3" y="42"/>
                  </a:cubicBezTo>
                  <a:cubicBezTo>
                    <a:pt x="35" y="42"/>
                    <a:pt x="35" y="42"/>
                    <a:pt x="35" y="42"/>
                  </a:cubicBezTo>
                  <a:lnTo>
                    <a:pt x="35" y="46"/>
                  </a:lnTo>
                  <a:close/>
                  <a:moveTo>
                    <a:pt x="35" y="38"/>
                  </a:moveTo>
                  <a:cubicBezTo>
                    <a:pt x="3" y="38"/>
                    <a:pt x="3" y="38"/>
                    <a:pt x="3" y="38"/>
                  </a:cubicBezTo>
                  <a:cubicBezTo>
                    <a:pt x="3" y="11"/>
                    <a:pt x="3" y="11"/>
                    <a:pt x="3" y="11"/>
                  </a:cubicBezTo>
                  <a:cubicBezTo>
                    <a:pt x="3" y="10"/>
                    <a:pt x="4" y="10"/>
                    <a:pt x="5" y="10"/>
                  </a:cubicBezTo>
                  <a:cubicBezTo>
                    <a:pt x="10" y="10"/>
                    <a:pt x="10" y="10"/>
                    <a:pt x="10" y="10"/>
                  </a:cubicBezTo>
                  <a:cubicBezTo>
                    <a:pt x="10" y="19"/>
                    <a:pt x="10" y="19"/>
                    <a:pt x="10" y="19"/>
                  </a:cubicBezTo>
                  <a:cubicBezTo>
                    <a:pt x="13" y="19"/>
                    <a:pt x="13" y="19"/>
                    <a:pt x="13" y="19"/>
                  </a:cubicBezTo>
                  <a:cubicBezTo>
                    <a:pt x="13" y="10"/>
                    <a:pt x="13" y="10"/>
                    <a:pt x="13" y="10"/>
                  </a:cubicBezTo>
                  <a:cubicBezTo>
                    <a:pt x="26" y="10"/>
                    <a:pt x="26" y="10"/>
                    <a:pt x="26" y="10"/>
                  </a:cubicBezTo>
                  <a:cubicBezTo>
                    <a:pt x="26" y="19"/>
                    <a:pt x="26" y="19"/>
                    <a:pt x="26" y="19"/>
                  </a:cubicBezTo>
                  <a:cubicBezTo>
                    <a:pt x="29" y="19"/>
                    <a:pt x="29" y="19"/>
                    <a:pt x="29" y="19"/>
                  </a:cubicBezTo>
                  <a:cubicBezTo>
                    <a:pt x="29" y="10"/>
                    <a:pt x="29" y="10"/>
                    <a:pt x="29" y="10"/>
                  </a:cubicBezTo>
                  <a:cubicBezTo>
                    <a:pt x="34" y="10"/>
                    <a:pt x="34" y="10"/>
                    <a:pt x="34" y="10"/>
                  </a:cubicBezTo>
                  <a:cubicBezTo>
                    <a:pt x="34" y="10"/>
                    <a:pt x="35" y="10"/>
                    <a:pt x="35" y="11"/>
                  </a:cubicBezTo>
                  <a:lnTo>
                    <a:pt x="35" y="38"/>
                  </a:lnTo>
                  <a:close/>
                  <a:moveTo>
                    <a:pt x="35" y="38"/>
                  </a:moveTo>
                  <a:cubicBezTo>
                    <a:pt x="35" y="38"/>
                    <a:pt x="35" y="38"/>
                    <a:pt x="35" y="38"/>
                  </a:cubicBezTo>
                </a:path>
              </a:pathLst>
            </a:custGeom>
            <a:solidFill>
              <a:schemeClr val="bg1"/>
            </a:solidFill>
            <a:ln>
              <a:solidFill>
                <a:srgbClr val="004A86"/>
              </a:solidFill>
            </a:ln>
          </p:spPr>
          <p:txBody>
            <a:bodyPr anchor="ctr"/>
            <a:lstStyle/>
            <a:p>
              <a:pPr algn="ctr"/>
              <a:endParaRPr/>
            </a:p>
          </p:txBody>
        </p:sp>
        <p:sp>
          <p:nvSpPr>
            <p:cNvPr id="15" name="íṧḻíḋê"/>
            <p:cNvSpPr/>
            <p:nvPr/>
          </p:nvSpPr>
          <p:spPr bwMode="auto">
            <a:xfrm>
              <a:off x="10126" y="8070"/>
              <a:ext cx="752" cy="993"/>
            </a:xfrm>
            <a:custGeom>
              <a:avLst/>
              <a:gdLst>
                <a:gd name="T0" fmla="*/ 35 w 38"/>
                <a:gd name="T1" fmla="*/ 6 h 51"/>
                <a:gd name="T2" fmla="*/ 29 w 38"/>
                <a:gd name="T3" fmla="*/ 6 h 51"/>
                <a:gd name="T4" fmla="*/ 21 w 38"/>
                <a:gd name="T5" fmla="*/ 0 h 51"/>
                <a:gd name="T6" fmla="*/ 18 w 38"/>
                <a:gd name="T7" fmla="*/ 0 h 51"/>
                <a:gd name="T8" fmla="*/ 10 w 38"/>
                <a:gd name="T9" fmla="*/ 6 h 51"/>
                <a:gd name="T10" fmla="*/ 3 w 38"/>
                <a:gd name="T11" fmla="*/ 6 h 51"/>
                <a:gd name="T12" fmla="*/ 0 w 38"/>
                <a:gd name="T13" fmla="*/ 10 h 51"/>
                <a:gd name="T14" fmla="*/ 0 w 38"/>
                <a:gd name="T15" fmla="*/ 48 h 51"/>
                <a:gd name="T16" fmla="*/ 3 w 38"/>
                <a:gd name="T17" fmla="*/ 51 h 51"/>
                <a:gd name="T18" fmla="*/ 35 w 38"/>
                <a:gd name="T19" fmla="*/ 51 h 51"/>
                <a:gd name="T20" fmla="*/ 38 w 38"/>
                <a:gd name="T21" fmla="*/ 48 h 51"/>
                <a:gd name="T22" fmla="*/ 38 w 38"/>
                <a:gd name="T23" fmla="*/ 10 h 51"/>
                <a:gd name="T24" fmla="*/ 35 w 38"/>
                <a:gd name="T25" fmla="*/ 6 h 51"/>
                <a:gd name="T26" fmla="*/ 18 w 38"/>
                <a:gd name="T27" fmla="*/ 3 h 51"/>
                <a:gd name="T28" fmla="*/ 21 w 38"/>
                <a:gd name="T29" fmla="*/ 3 h 51"/>
                <a:gd name="T30" fmla="*/ 25 w 38"/>
                <a:gd name="T31" fmla="*/ 6 h 51"/>
                <a:gd name="T32" fmla="*/ 13 w 38"/>
                <a:gd name="T33" fmla="*/ 6 h 51"/>
                <a:gd name="T34" fmla="*/ 18 w 38"/>
                <a:gd name="T35" fmla="*/ 3 h 51"/>
                <a:gd name="T36" fmla="*/ 35 w 38"/>
                <a:gd name="T37" fmla="*/ 46 h 51"/>
                <a:gd name="T38" fmla="*/ 34 w 38"/>
                <a:gd name="T39" fmla="*/ 48 h 51"/>
                <a:gd name="T40" fmla="*/ 5 w 38"/>
                <a:gd name="T41" fmla="*/ 48 h 51"/>
                <a:gd name="T42" fmla="*/ 3 w 38"/>
                <a:gd name="T43" fmla="*/ 46 h 51"/>
                <a:gd name="T44" fmla="*/ 3 w 38"/>
                <a:gd name="T45" fmla="*/ 42 h 51"/>
                <a:gd name="T46" fmla="*/ 35 w 38"/>
                <a:gd name="T47" fmla="*/ 42 h 51"/>
                <a:gd name="T48" fmla="*/ 35 w 38"/>
                <a:gd name="T49" fmla="*/ 46 h 51"/>
                <a:gd name="T50" fmla="*/ 35 w 38"/>
                <a:gd name="T51" fmla="*/ 38 h 51"/>
                <a:gd name="T52" fmla="*/ 3 w 38"/>
                <a:gd name="T53" fmla="*/ 38 h 51"/>
                <a:gd name="T54" fmla="*/ 3 w 38"/>
                <a:gd name="T55" fmla="*/ 11 h 51"/>
                <a:gd name="T56" fmla="*/ 5 w 38"/>
                <a:gd name="T57" fmla="*/ 10 h 51"/>
                <a:gd name="T58" fmla="*/ 10 w 38"/>
                <a:gd name="T59" fmla="*/ 10 h 51"/>
                <a:gd name="T60" fmla="*/ 10 w 38"/>
                <a:gd name="T61" fmla="*/ 19 h 51"/>
                <a:gd name="T62" fmla="*/ 13 w 38"/>
                <a:gd name="T63" fmla="*/ 19 h 51"/>
                <a:gd name="T64" fmla="*/ 13 w 38"/>
                <a:gd name="T65" fmla="*/ 10 h 51"/>
                <a:gd name="T66" fmla="*/ 26 w 38"/>
                <a:gd name="T67" fmla="*/ 10 h 51"/>
                <a:gd name="T68" fmla="*/ 26 w 38"/>
                <a:gd name="T69" fmla="*/ 19 h 51"/>
                <a:gd name="T70" fmla="*/ 29 w 38"/>
                <a:gd name="T71" fmla="*/ 19 h 51"/>
                <a:gd name="T72" fmla="*/ 29 w 38"/>
                <a:gd name="T73" fmla="*/ 10 h 51"/>
                <a:gd name="T74" fmla="*/ 34 w 38"/>
                <a:gd name="T75" fmla="*/ 10 h 51"/>
                <a:gd name="T76" fmla="*/ 35 w 38"/>
                <a:gd name="T77" fmla="*/ 11 h 51"/>
                <a:gd name="T78" fmla="*/ 35 w 38"/>
                <a:gd name="T79" fmla="*/ 38 h 51"/>
                <a:gd name="T80" fmla="*/ 35 w 38"/>
                <a:gd name="T81" fmla="*/ 38 h 51"/>
                <a:gd name="T82" fmla="*/ 35 w 38"/>
                <a:gd name="T83" fmla="*/ 3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51">
                  <a:moveTo>
                    <a:pt x="35" y="6"/>
                  </a:moveTo>
                  <a:cubicBezTo>
                    <a:pt x="29" y="6"/>
                    <a:pt x="29" y="6"/>
                    <a:pt x="29" y="6"/>
                  </a:cubicBezTo>
                  <a:cubicBezTo>
                    <a:pt x="28" y="3"/>
                    <a:pt x="25" y="0"/>
                    <a:pt x="21" y="0"/>
                  </a:cubicBezTo>
                  <a:cubicBezTo>
                    <a:pt x="18" y="0"/>
                    <a:pt x="18" y="0"/>
                    <a:pt x="18" y="0"/>
                  </a:cubicBezTo>
                  <a:cubicBezTo>
                    <a:pt x="14" y="0"/>
                    <a:pt x="11" y="3"/>
                    <a:pt x="10" y="6"/>
                  </a:cubicBezTo>
                  <a:cubicBezTo>
                    <a:pt x="3" y="6"/>
                    <a:pt x="3" y="6"/>
                    <a:pt x="3" y="6"/>
                  </a:cubicBezTo>
                  <a:cubicBezTo>
                    <a:pt x="1" y="6"/>
                    <a:pt x="0" y="8"/>
                    <a:pt x="0" y="10"/>
                  </a:cubicBezTo>
                  <a:cubicBezTo>
                    <a:pt x="0" y="48"/>
                    <a:pt x="0" y="48"/>
                    <a:pt x="0" y="48"/>
                  </a:cubicBezTo>
                  <a:cubicBezTo>
                    <a:pt x="0" y="50"/>
                    <a:pt x="1" y="51"/>
                    <a:pt x="3" y="51"/>
                  </a:cubicBezTo>
                  <a:cubicBezTo>
                    <a:pt x="35" y="51"/>
                    <a:pt x="35" y="51"/>
                    <a:pt x="35" y="51"/>
                  </a:cubicBezTo>
                  <a:cubicBezTo>
                    <a:pt x="37" y="51"/>
                    <a:pt x="38" y="50"/>
                    <a:pt x="38" y="48"/>
                  </a:cubicBezTo>
                  <a:cubicBezTo>
                    <a:pt x="38" y="10"/>
                    <a:pt x="38" y="10"/>
                    <a:pt x="38" y="10"/>
                  </a:cubicBezTo>
                  <a:cubicBezTo>
                    <a:pt x="38" y="8"/>
                    <a:pt x="37" y="6"/>
                    <a:pt x="35" y="6"/>
                  </a:cubicBezTo>
                  <a:close/>
                  <a:moveTo>
                    <a:pt x="18" y="3"/>
                  </a:moveTo>
                  <a:cubicBezTo>
                    <a:pt x="21" y="3"/>
                    <a:pt x="21" y="3"/>
                    <a:pt x="21" y="3"/>
                  </a:cubicBezTo>
                  <a:cubicBezTo>
                    <a:pt x="23" y="3"/>
                    <a:pt x="25" y="5"/>
                    <a:pt x="25" y="6"/>
                  </a:cubicBezTo>
                  <a:cubicBezTo>
                    <a:pt x="13" y="6"/>
                    <a:pt x="13" y="6"/>
                    <a:pt x="13" y="6"/>
                  </a:cubicBezTo>
                  <a:cubicBezTo>
                    <a:pt x="14" y="5"/>
                    <a:pt x="16" y="3"/>
                    <a:pt x="18" y="3"/>
                  </a:cubicBezTo>
                  <a:close/>
                  <a:moveTo>
                    <a:pt x="35" y="46"/>
                  </a:moveTo>
                  <a:cubicBezTo>
                    <a:pt x="35" y="47"/>
                    <a:pt x="34" y="48"/>
                    <a:pt x="34" y="48"/>
                  </a:cubicBezTo>
                  <a:cubicBezTo>
                    <a:pt x="5" y="48"/>
                    <a:pt x="5" y="48"/>
                    <a:pt x="5" y="48"/>
                  </a:cubicBezTo>
                  <a:cubicBezTo>
                    <a:pt x="4" y="48"/>
                    <a:pt x="3" y="47"/>
                    <a:pt x="3" y="46"/>
                  </a:cubicBezTo>
                  <a:cubicBezTo>
                    <a:pt x="3" y="42"/>
                    <a:pt x="3" y="42"/>
                    <a:pt x="3" y="42"/>
                  </a:cubicBezTo>
                  <a:cubicBezTo>
                    <a:pt x="35" y="42"/>
                    <a:pt x="35" y="42"/>
                    <a:pt x="35" y="42"/>
                  </a:cubicBezTo>
                  <a:lnTo>
                    <a:pt x="35" y="46"/>
                  </a:lnTo>
                  <a:close/>
                  <a:moveTo>
                    <a:pt x="35" y="38"/>
                  </a:moveTo>
                  <a:cubicBezTo>
                    <a:pt x="3" y="38"/>
                    <a:pt x="3" y="38"/>
                    <a:pt x="3" y="38"/>
                  </a:cubicBezTo>
                  <a:cubicBezTo>
                    <a:pt x="3" y="11"/>
                    <a:pt x="3" y="11"/>
                    <a:pt x="3" y="11"/>
                  </a:cubicBezTo>
                  <a:cubicBezTo>
                    <a:pt x="3" y="10"/>
                    <a:pt x="4" y="10"/>
                    <a:pt x="5" y="10"/>
                  </a:cubicBezTo>
                  <a:cubicBezTo>
                    <a:pt x="10" y="10"/>
                    <a:pt x="10" y="10"/>
                    <a:pt x="10" y="10"/>
                  </a:cubicBezTo>
                  <a:cubicBezTo>
                    <a:pt x="10" y="19"/>
                    <a:pt x="10" y="19"/>
                    <a:pt x="10" y="19"/>
                  </a:cubicBezTo>
                  <a:cubicBezTo>
                    <a:pt x="13" y="19"/>
                    <a:pt x="13" y="19"/>
                    <a:pt x="13" y="19"/>
                  </a:cubicBezTo>
                  <a:cubicBezTo>
                    <a:pt x="13" y="10"/>
                    <a:pt x="13" y="10"/>
                    <a:pt x="13" y="10"/>
                  </a:cubicBezTo>
                  <a:cubicBezTo>
                    <a:pt x="26" y="10"/>
                    <a:pt x="26" y="10"/>
                    <a:pt x="26" y="10"/>
                  </a:cubicBezTo>
                  <a:cubicBezTo>
                    <a:pt x="26" y="19"/>
                    <a:pt x="26" y="19"/>
                    <a:pt x="26" y="19"/>
                  </a:cubicBezTo>
                  <a:cubicBezTo>
                    <a:pt x="29" y="19"/>
                    <a:pt x="29" y="19"/>
                    <a:pt x="29" y="19"/>
                  </a:cubicBezTo>
                  <a:cubicBezTo>
                    <a:pt x="29" y="10"/>
                    <a:pt x="29" y="10"/>
                    <a:pt x="29" y="10"/>
                  </a:cubicBezTo>
                  <a:cubicBezTo>
                    <a:pt x="34" y="10"/>
                    <a:pt x="34" y="10"/>
                    <a:pt x="34" y="10"/>
                  </a:cubicBezTo>
                  <a:cubicBezTo>
                    <a:pt x="34" y="10"/>
                    <a:pt x="35" y="10"/>
                    <a:pt x="35" y="11"/>
                  </a:cubicBezTo>
                  <a:lnTo>
                    <a:pt x="35" y="38"/>
                  </a:lnTo>
                  <a:close/>
                  <a:moveTo>
                    <a:pt x="35" y="38"/>
                  </a:moveTo>
                  <a:cubicBezTo>
                    <a:pt x="35" y="38"/>
                    <a:pt x="35" y="38"/>
                    <a:pt x="35" y="38"/>
                  </a:cubicBezTo>
                </a:path>
              </a:pathLst>
            </a:custGeom>
            <a:solidFill>
              <a:schemeClr val="bg1"/>
            </a:solidFill>
            <a:ln>
              <a:solidFill>
                <a:srgbClr val="004A86"/>
              </a:solidFill>
            </a:ln>
          </p:spPr>
          <p:txBody>
            <a:bodyPr anchor="ctr"/>
            <a:lstStyle/>
            <a:p>
              <a:pPr algn="ctr"/>
              <a:endParaRPr/>
            </a:p>
          </p:txBody>
        </p:sp>
        <p:sp>
          <p:nvSpPr>
            <p:cNvPr id="28" name="矩形 27"/>
            <p:cNvSpPr/>
            <p:nvPr/>
          </p:nvSpPr>
          <p:spPr>
            <a:xfrm>
              <a:off x="11443" y="3446"/>
              <a:ext cx="6081" cy="746"/>
            </a:xfrm>
            <a:prstGeom prst="rect">
              <a:avLst/>
            </a:prstGeom>
            <a:ln>
              <a:solidFill>
                <a:srgbClr val="004A86"/>
              </a:solidFill>
            </a:ln>
          </p:spPr>
          <p:txBody>
            <a:bodyPr wrap="square">
              <a:spAutoFit/>
            </a:bodyPr>
            <a:lstStyle/>
            <a:p>
              <a:r>
                <a:rPr lang="en-US" altLang="zh-CN" sz="2000" b="1" dirty="0" smtClean="0">
                  <a:solidFill>
                    <a:srgbClr val="5A86C3"/>
                  </a:solidFill>
                  <a:latin typeface="黑体" panose="02010609060101010101" pitchFamily="49" charset="-122"/>
                  <a:ea typeface="黑体" panose="02010609060101010101" pitchFamily="49" charset="-122"/>
                </a:rPr>
                <a:t>02 </a:t>
              </a:r>
              <a:r>
                <a:rPr lang="zh-CN" altLang="en-US" sz="2000" b="1" dirty="0" smtClean="0">
                  <a:solidFill>
                    <a:srgbClr val="5A86C3"/>
                  </a:solidFill>
                  <a:latin typeface="黑体" panose="02010609060101010101" pitchFamily="49" charset="-122"/>
                  <a:ea typeface="黑体" panose="02010609060101010101" pitchFamily="49" charset="-122"/>
                </a:rPr>
                <a:t>质量评价实施阶段工作要点</a:t>
              </a:r>
              <a:endParaRPr lang="zh-CN" altLang="en-US" sz="2000" b="1" dirty="0">
                <a:solidFill>
                  <a:srgbClr val="5A86C3"/>
                </a:solidFill>
                <a:latin typeface="黑体" panose="02010609060101010101" pitchFamily="49" charset="-122"/>
                <a:ea typeface="黑体" panose="02010609060101010101" pitchFamily="49" charset="-122"/>
              </a:endParaRPr>
            </a:p>
          </p:txBody>
        </p:sp>
        <p:sp>
          <p:nvSpPr>
            <p:cNvPr id="29" name="矩形 28"/>
            <p:cNvSpPr/>
            <p:nvPr/>
          </p:nvSpPr>
          <p:spPr>
            <a:xfrm>
              <a:off x="11443" y="5712"/>
              <a:ext cx="6057" cy="748"/>
            </a:xfrm>
            <a:prstGeom prst="rect">
              <a:avLst/>
            </a:prstGeom>
            <a:ln>
              <a:solidFill>
                <a:srgbClr val="004A86"/>
              </a:solidFill>
            </a:ln>
          </p:spPr>
          <p:txBody>
            <a:bodyPr wrap="square">
              <a:spAutoFit/>
            </a:bodyPr>
            <a:lstStyle/>
            <a:p>
              <a:r>
                <a:rPr lang="en-US" altLang="zh-CN" sz="2000" b="1" dirty="0" smtClean="0">
                  <a:solidFill>
                    <a:srgbClr val="5A86C3"/>
                  </a:solidFill>
                  <a:latin typeface="黑体" panose="02010609060101010101" pitchFamily="49" charset="-122"/>
                  <a:ea typeface="黑体" panose="02010609060101010101" pitchFamily="49" charset="-122"/>
                </a:rPr>
                <a:t>03 </a:t>
              </a:r>
              <a:r>
                <a:rPr lang="zh-CN" altLang="en-US" sz="2000" b="1" dirty="0" smtClean="0">
                  <a:solidFill>
                    <a:srgbClr val="5A86C3"/>
                  </a:solidFill>
                  <a:latin typeface="黑体" panose="02010609060101010101" pitchFamily="49" charset="-122"/>
                  <a:ea typeface="黑体" panose="02010609060101010101" pitchFamily="49" charset="-122"/>
                </a:rPr>
                <a:t>质量评价资料填写规范及要求</a:t>
              </a:r>
              <a:endParaRPr lang="zh-CN" altLang="en-US" sz="2000" b="1" dirty="0">
                <a:solidFill>
                  <a:srgbClr val="5A86C3"/>
                </a:solidFill>
                <a:latin typeface="黑体" panose="02010609060101010101" pitchFamily="49" charset="-122"/>
                <a:ea typeface="黑体" panose="02010609060101010101" pitchFamily="49" charset="-122"/>
              </a:endParaRPr>
            </a:p>
          </p:txBody>
        </p:sp>
        <p:sp>
          <p:nvSpPr>
            <p:cNvPr id="30" name="矩形 29"/>
            <p:cNvSpPr/>
            <p:nvPr/>
          </p:nvSpPr>
          <p:spPr>
            <a:xfrm>
              <a:off x="11443" y="8160"/>
              <a:ext cx="6081" cy="921"/>
            </a:xfrm>
            <a:prstGeom prst="rect">
              <a:avLst/>
            </a:prstGeom>
            <a:ln>
              <a:solidFill>
                <a:srgbClr val="004A86"/>
              </a:solidFill>
            </a:ln>
          </p:spPr>
          <p:txBody>
            <a:bodyPr wrap="square">
              <a:spAutoFit/>
            </a:bodyPr>
            <a:lstStyle/>
            <a:p>
              <a:pPr>
                <a:lnSpc>
                  <a:spcPct val="130000"/>
                </a:lnSpc>
                <a:defRPr/>
              </a:pPr>
              <a:r>
                <a:rPr lang="en-US" altLang="zh-CN" sz="2000" b="1" dirty="0" smtClean="0">
                  <a:solidFill>
                    <a:srgbClr val="5A86C3"/>
                  </a:solidFill>
                  <a:latin typeface="黑体" panose="02010609060101010101" pitchFamily="49" charset="-122"/>
                  <a:ea typeface="黑体" panose="02010609060101010101" pitchFamily="49" charset="-122"/>
                </a:rPr>
                <a:t>04 </a:t>
              </a:r>
              <a:r>
                <a:rPr lang="zh-CN" altLang="en-US" sz="2000" b="1" dirty="0">
                  <a:solidFill>
                    <a:srgbClr val="5A86C3"/>
                  </a:solidFill>
                  <a:latin typeface="黑体" panose="02010609060101010101" pitchFamily="49" charset="-122"/>
                  <a:ea typeface="黑体" panose="02010609060101010101" pitchFamily="49" charset="-122"/>
                </a:rPr>
                <a:t>档案</a:t>
              </a:r>
              <a:r>
                <a:rPr lang="zh-CN" altLang="en-US" sz="2000" b="1" dirty="0" smtClean="0">
                  <a:solidFill>
                    <a:srgbClr val="5A86C3"/>
                  </a:solidFill>
                  <a:latin typeface="黑体" panose="02010609060101010101" pitchFamily="49" charset="-122"/>
                  <a:ea typeface="黑体" panose="02010609060101010101" pitchFamily="49" charset="-122"/>
                </a:rPr>
                <a:t>专业质量评价师考试要点</a:t>
              </a:r>
              <a:endParaRPr lang="zh-CN" altLang="en-US" sz="2000" b="1" dirty="0">
                <a:solidFill>
                  <a:srgbClr val="5A86C3"/>
                </a:solidFill>
                <a:latin typeface="黑体" panose="02010609060101010101" pitchFamily="49" charset="-122"/>
                <a:ea typeface="黑体" panose="02010609060101010101" pitchFamily="49" charset="-122"/>
              </a:endParaRPr>
            </a:p>
          </p:txBody>
        </p:sp>
      </p:grpSp>
      <p:sp>
        <p:nvSpPr>
          <p:cNvPr id="16" name="iṡ1iḑê"/>
          <p:cNvSpPr/>
          <p:nvPr/>
        </p:nvSpPr>
        <p:spPr>
          <a:xfrm>
            <a:off x="7442418" y="1186765"/>
            <a:ext cx="4087482" cy="1009244"/>
          </a:xfrm>
          <a:prstGeom prst="rect">
            <a:avLst/>
          </a:prstGeom>
          <a:noFill/>
          <a:ln w="12700" cap="flat" cmpd="sng" algn="ctr">
            <a:solidFill>
              <a:srgbClr val="004A8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íšľîḍê"/>
          <p:cNvSpPr/>
          <p:nvPr/>
        </p:nvSpPr>
        <p:spPr>
          <a:xfrm>
            <a:off x="6171565" y="1186765"/>
            <a:ext cx="1270853" cy="1009244"/>
          </a:xfrm>
          <a:prstGeom prst="rect">
            <a:avLst/>
          </a:prstGeom>
          <a:solidFill>
            <a:srgbClr val="004A86"/>
          </a:solidFill>
          <a:ln>
            <a:solidFill>
              <a:srgbClr val="004A8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ïṧlíḑê"/>
          <p:cNvSpPr/>
          <p:nvPr/>
        </p:nvSpPr>
        <p:spPr bwMode="auto">
          <a:xfrm>
            <a:off x="6553139" y="1440765"/>
            <a:ext cx="507704" cy="530851"/>
          </a:xfrm>
          <a:custGeom>
            <a:avLst/>
            <a:gdLst>
              <a:gd name="T0" fmla="*/ 35 w 38"/>
              <a:gd name="T1" fmla="*/ 6 h 51"/>
              <a:gd name="T2" fmla="*/ 29 w 38"/>
              <a:gd name="T3" fmla="*/ 6 h 51"/>
              <a:gd name="T4" fmla="*/ 21 w 38"/>
              <a:gd name="T5" fmla="*/ 0 h 51"/>
              <a:gd name="T6" fmla="*/ 18 w 38"/>
              <a:gd name="T7" fmla="*/ 0 h 51"/>
              <a:gd name="T8" fmla="*/ 10 w 38"/>
              <a:gd name="T9" fmla="*/ 6 h 51"/>
              <a:gd name="T10" fmla="*/ 3 w 38"/>
              <a:gd name="T11" fmla="*/ 6 h 51"/>
              <a:gd name="T12" fmla="*/ 0 w 38"/>
              <a:gd name="T13" fmla="*/ 10 h 51"/>
              <a:gd name="T14" fmla="*/ 0 w 38"/>
              <a:gd name="T15" fmla="*/ 48 h 51"/>
              <a:gd name="T16" fmla="*/ 3 w 38"/>
              <a:gd name="T17" fmla="*/ 51 h 51"/>
              <a:gd name="T18" fmla="*/ 35 w 38"/>
              <a:gd name="T19" fmla="*/ 51 h 51"/>
              <a:gd name="T20" fmla="*/ 38 w 38"/>
              <a:gd name="T21" fmla="*/ 48 h 51"/>
              <a:gd name="T22" fmla="*/ 38 w 38"/>
              <a:gd name="T23" fmla="*/ 10 h 51"/>
              <a:gd name="T24" fmla="*/ 35 w 38"/>
              <a:gd name="T25" fmla="*/ 6 h 51"/>
              <a:gd name="T26" fmla="*/ 18 w 38"/>
              <a:gd name="T27" fmla="*/ 3 h 51"/>
              <a:gd name="T28" fmla="*/ 21 w 38"/>
              <a:gd name="T29" fmla="*/ 3 h 51"/>
              <a:gd name="T30" fmla="*/ 25 w 38"/>
              <a:gd name="T31" fmla="*/ 6 h 51"/>
              <a:gd name="T32" fmla="*/ 13 w 38"/>
              <a:gd name="T33" fmla="*/ 6 h 51"/>
              <a:gd name="T34" fmla="*/ 18 w 38"/>
              <a:gd name="T35" fmla="*/ 3 h 51"/>
              <a:gd name="T36" fmla="*/ 35 w 38"/>
              <a:gd name="T37" fmla="*/ 46 h 51"/>
              <a:gd name="T38" fmla="*/ 34 w 38"/>
              <a:gd name="T39" fmla="*/ 48 h 51"/>
              <a:gd name="T40" fmla="*/ 5 w 38"/>
              <a:gd name="T41" fmla="*/ 48 h 51"/>
              <a:gd name="T42" fmla="*/ 3 w 38"/>
              <a:gd name="T43" fmla="*/ 46 h 51"/>
              <a:gd name="T44" fmla="*/ 3 w 38"/>
              <a:gd name="T45" fmla="*/ 42 h 51"/>
              <a:gd name="T46" fmla="*/ 35 w 38"/>
              <a:gd name="T47" fmla="*/ 42 h 51"/>
              <a:gd name="T48" fmla="*/ 35 w 38"/>
              <a:gd name="T49" fmla="*/ 46 h 51"/>
              <a:gd name="T50" fmla="*/ 35 w 38"/>
              <a:gd name="T51" fmla="*/ 38 h 51"/>
              <a:gd name="T52" fmla="*/ 3 w 38"/>
              <a:gd name="T53" fmla="*/ 38 h 51"/>
              <a:gd name="T54" fmla="*/ 3 w 38"/>
              <a:gd name="T55" fmla="*/ 11 h 51"/>
              <a:gd name="T56" fmla="*/ 5 w 38"/>
              <a:gd name="T57" fmla="*/ 10 h 51"/>
              <a:gd name="T58" fmla="*/ 10 w 38"/>
              <a:gd name="T59" fmla="*/ 10 h 51"/>
              <a:gd name="T60" fmla="*/ 10 w 38"/>
              <a:gd name="T61" fmla="*/ 19 h 51"/>
              <a:gd name="T62" fmla="*/ 13 w 38"/>
              <a:gd name="T63" fmla="*/ 19 h 51"/>
              <a:gd name="T64" fmla="*/ 13 w 38"/>
              <a:gd name="T65" fmla="*/ 10 h 51"/>
              <a:gd name="T66" fmla="*/ 26 w 38"/>
              <a:gd name="T67" fmla="*/ 10 h 51"/>
              <a:gd name="T68" fmla="*/ 26 w 38"/>
              <a:gd name="T69" fmla="*/ 19 h 51"/>
              <a:gd name="T70" fmla="*/ 29 w 38"/>
              <a:gd name="T71" fmla="*/ 19 h 51"/>
              <a:gd name="T72" fmla="*/ 29 w 38"/>
              <a:gd name="T73" fmla="*/ 10 h 51"/>
              <a:gd name="T74" fmla="*/ 34 w 38"/>
              <a:gd name="T75" fmla="*/ 10 h 51"/>
              <a:gd name="T76" fmla="*/ 35 w 38"/>
              <a:gd name="T77" fmla="*/ 11 h 51"/>
              <a:gd name="T78" fmla="*/ 35 w 38"/>
              <a:gd name="T79" fmla="*/ 38 h 51"/>
              <a:gd name="T80" fmla="*/ 35 w 38"/>
              <a:gd name="T81" fmla="*/ 38 h 51"/>
              <a:gd name="T82" fmla="*/ 35 w 38"/>
              <a:gd name="T83" fmla="*/ 3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51">
                <a:moveTo>
                  <a:pt x="35" y="6"/>
                </a:moveTo>
                <a:cubicBezTo>
                  <a:pt x="29" y="6"/>
                  <a:pt x="29" y="6"/>
                  <a:pt x="29" y="6"/>
                </a:cubicBezTo>
                <a:cubicBezTo>
                  <a:pt x="28" y="3"/>
                  <a:pt x="25" y="0"/>
                  <a:pt x="21" y="0"/>
                </a:cubicBezTo>
                <a:cubicBezTo>
                  <a:pt x="18" y="0"/>
                  <a:pt x="18" y="0"/>
                  <a:pt x="18" y="0"/>
                </a:cubicBezTo>
                <a:cubicBezTo>
                  <a:pt x="14" y="0"/>
                  <a:pt x="11" y="3"/>
                  <a:pt x="10" y="6"/>
                </a:cubicBezTo>
                <a:cubicBezTo>
                  <a:pt x="3" y="6"/>
                  <a:pt x="3" y="6"/>
                  <a:pt x="3" y="6"/>
                </a:cubicBezTo>
                <a:cubicBezTo>
                  <a:pt x="1" y="6"/>
                  <a:pt x="0" y="8"/>
                  <a:pt x="0" y="10"/>
                </a:cubicBezTo>
                <a:cubicBezTo>
                  <a:pt x="0" y="48"/>
                  <a:pt x="0" y="48"/>
                  <a:pt x="0" y="48"/>
                </a:cubicBezTo>
                <a:cubicBezTo>
                  <a:pt x="0" y="50"/>
                  <a:pt x="1" y="51"/>
                  <a:pt x="3" y="51"/>
                </a:cubicBezTo>
                <a:cubicBezTo>
                  <a:pt x="35" y="51"/>
                  <a:pt x="35" y="51"/>
                  <a:pt x="35" y="51"/>
                </a:cubicBezTo>
                <a:cubicBezTo>
                  <a:pt x="37" y="51"/>
                  <a:pt x="38" y="50"/>
                  <a:pt x="38" y="48"/>
                </a:cubicBezTo>
                <a:cubicBezTo>
                  <a:pt x="38" y="10"/>
                  <a:pt x="38" y="10"/>
                  <a:pt x="38" y="10"/>
                </a:cubicBezTo>
                <a:cubicBezTo>
                  <a:pt x="38" y="8"/>
                  <a:pt x="37" y="6"/>
                  <a:pt x="35" y="6"/>
                </a:cubicBezTo>
                <a:close/>
                <a:moveTo>
                  <a:pt x="18" y="3"/>
                </a:moveTo>
                <a:cubicBezTo>
                  <a:pt x="21" y="3"/>
                  <a:pt x="21" y="3"/>
                  <a:pt x="21" y="3"/>
                </a:cubicBezTo>
                <a:cubicBezTo>
                  <a:pt x="23" y="3"/>
                  <a:pt x="25" y="5"/>
                  <a:pt x="25" y="6"/>
                </a:cubicBezTo>
                <a:cubicBezTo>
                  <a:pt x="13" y="6"/>
                  <a:pt x="13" y="6"/>
                  <a:pt x="13" y="6"/>
                </a:cubicBezTo>
                <a:cubicBezTo>
                  <a:pt x="14" y="5"/>
                  <a:pt x="16" y="3"/>
                  <a:pt x="18" y="3"/>
                </a:cubicBezTo>
                <a:close/>
                <a:moveTo>
                  <a:pt x="35" y="46"/>
                </a:moveTo>
                <a:cubicBezTo>
                  <a:pt x="35" y="47"/>
                  <a:pt x="34" y="48"/>
                  <a:pt x="34" y="48"/>
                </a:cubicBezTo>
                <a:cubicBezTo>
                  <a:pt x="5" y="48"/>
                  <a:pt x="5" y="48"/>
                  <a:pt x="5" y="48"/>
                </a:cubicBezTo>
                <a:cubicBezTo>
                  <a:pt x="4" y="48"/>
                  <a:pt x="3" y="47"/>
                  <a:pt x="3" y="46"/>
                </a:cubicBezTo>
                <a:cubicBezTo>
                  <a:pt x="3" y="42"/>
                  <a:pt x="3" y="42"/>
                  <a:pt x="3" y="42"/>
                </a:cubicBezTo>
                <a:cubicBezTo>
                  <a:pt x="35" y="42"/>
                  <a:pt x="35" y="42"/>
                  <a:pt x="35" y="42"/>
                </a:cubicBezTo>
                <a:lnTo>
                  <a:pt x="35" y="46"/>
                </a:lnTo>
                <a:close/>
                <a:moveTo>
                  <a:pt x="35" y="38"/>
                </a:moveTo>
                <a:cubicBezTo>
                  <a:pt x="3" y="38"/>
                  <a:pt x="3" y="38"/>
                  <a:pt x="3" y="38"/>
                </a:cubicBezTo>
                <a:cubicBezTo>
                  <a:pt x="3" y="11"/>
                  <a:pt x="3" y="11"/>
                  <a:pt x="3" y="11"/>
                </a:cubicBezTo>
                <a:cubicBezTo>
                  <a:pt x="3" y="10"/>
                  <a:pt x="4" y="10"/>
                  <a:pt x="5" y="10"/>
                </a:cubicBezTo>
                <a:cubicBezTo>
                  <a:pt x="10" y="10"/>
                  <a:pt x="10" y="10"/>
                  <a:pt x="10" y="10"/>
                </a:cubicBezTo>
                <a:cubicBezTo>
                  <a:pt x="10" y="19"/>
                  <a:pt x="10" y="19"/>
                  <a:pt x="10" y="19"/>
                </a:cubicBezTo>
                <a:cubicBezTo>
                  <a:pt x="13" y="19"/>
                  <a:pt x="13" y="19"/>
                  <a:pt x="13" y="19"/>
                </a:cubicBezTo>
                <a:cubicBezTo>
                  <a:pt x="13" y="10"/>
                  <a:pt x="13" y="10"/>
                  <a:pt x="13" y="10"/>
                </a:cubicBezTo>
                <a:cubicBezTo>
                  <a:pt x="26" y="10"/>
                  <a:pt x="26" y="10"/>
                  <a:pt x="26" y="10"/>
                </a:cubicBezTo>
                <a:cubicBezTo>
                  <a:pt x="26" y="19"/>
                  <a:pt x="26" y="19"/>
                  <a:pt x="26" y="19"/>
                </a:cubicBezTo>
                <a:cubicBezTo>
                  <a:pt x="29" y="19"/>
                  <a:pt x="29" y="19"/>
                  <a:pt x="29" y="19"/>
                </a:cubicBezTo>
                <a:cubicBezTo>
                  <a:pt x="29" y="10"/>
                  <a:pt x="29" y="10"/>
                  <a:pt x="29" y="10"/>
                </a:cubicBezTo>
                <a:cubicBezTo>
                  <a:pt x="34" y="10"/>
                  <a:pt x="34" y="10"/>
                  <a:pt x="34" y="10"/>
                </a:cubicBezTo>
                <a:cubicBezTo>
                  <a:pt x="34" y="10"/>
                  <a:pt x="35" y="10"/>
                  <a:pt x="35" y="11"/>
                </a:cubicBezTo>
                <a:lnTo>
                  <a:pt x="35" y="38"/>
                </a:lnTo>
                <a:close/>
                <a:moveTo>
                  <a:pt x="35" y="38"/>
                </a:moveTo>
                <a:cubicBezTo>
                  <a:pt x="35" y="38"/>
                  <a:pt x="35" y="38"/>
                  <a:pt x="35" y="38"/>
                </a:cubicBezTo>
              </a:path>
            </a:pathLst>
          </a:custGeom>
          <a:solidFill>
            <a:schemeClr val="bg1"/>
          </a:solidFill>
          <a:ln>
            <a:solidFill>
              <a:srgbClr val="004A86"/>
            </a:solidFill>
          </a:ln>
        </p:spPr>
        <p:txBody>
          <a:bodyPr anchor="ctr"/>
          <a:lstStyle/>
          <a:p>
            <a:pPr algn="ctr"/>
            <a:endParaRPr/>
          </a:p>
        </p:txBody>
      </p:sp>
      <p:sp>
        <p:nvSpPr>
          <p:cNvPr id="20" name="矩形 19"/>
          <p:cNvSpPr/>
          <p:nvPr/>
        </p:nvSpPr>
        <p:spPr>
          <a:xfrm>
            <a:off x="7432095" y="1550865"/>
            <a:ext cx="4109030" cy="400110"/>
          </a:xfrm>
          <a:prstGeom prst="rect">
            <a:avLst/>
          </a:prstGeom>
        </p:spPr>
        <p:txBody>
          <a:bodyPr wrap="square">
            <a:spAutoFit/>
          </a:bodyPr>
          <a:lstStyle/>
          <a:p>
            <a:pPr lvl="0" fontAlgn="base">
              <a:spcBef>
                <a:spcPct val="0"/>
              </a:spcBef>
              <a:spcAft>
                <a:spcPct val="0"/>
              </a:spcAft>
              <a:defRPr/>
            </a:pPr>
            <a:r>
              <a:rPr lang="en-US" altLang="zh-CN" sz="2000" b="1" dirty="0" smtClean="0">
                <a:solidFill>
                  <a:srgbClr val="5A86C3"/>
                </a:solidFill>
                <a:latin typeface="黑体" panose="02010609060101010101" pitchFamily="49" charset="-122"/>
                <a:ea typeface="黑体" panose="02010609060101010101" pitchFamily="49" charset="-122"/>
              </a:rPr>
              <a:t>01 </a:t>
            </a:r>
            <a:r>
              <a:rPr lang="zh-CN" altLang="en-US" sz="2000" b="1" dirty="0" smtClean="0">
                <a:solidFill>
                  <a:srgbClr val="5A86C3"/>
                </a:solidFill>
                <a:latin typeface="黑体" panose="02010609060101010101" pitchFamily="49" charset="-122"/>
                <a:ea typeface="黑体" panose="02010609060101010101" pitchFamily="49" charset="-122"/>
              </a:rPr>
              <a:t>质量评价准备阶段工作要点</a:t>
            </a:r>
            <a:endParaRPr lang="zh-CN" altLang="en-US" sz="2000" b="1" dirty="0">
              <a:solidFill>
                <a:srgbClr val="5A86C3"/>
              </a:solidFill>
              <a:latin typeface="黑体" panose="02010609060101010101" pitchFamily="49" charset="-122"/>
              <a:ea typeface="黑体" panose="02010609060101010101" pitchFamily="49" charset="-122"/>
            </a:endParaRPr>
          </a:p>
        </p:txBody>
      </p:sp>
      <p:grpSp>
        <p:nvGrpSpPr>
          <p:cNvPr id="21" name="组合 20"/>
          <p:cNvGrpSpPr/>
          <p:nvPr/>
        </p:nvGrpSpPr>
        <p:grpSpPr>
          <a:xfrm>
            <a:off x="428592" y="3049032"/>
            <a:ext cx="1526295" cy="2933065"/>
            <a:chOff x="592" y="2544"/>
            <a:chExt cx="2895" cy="5816"/>
          </a:xfrm>
        </p:grpSpPr>
        <p:sp>
          <p:nvSpPr>
            <p:cNvPr id="38" name="MH_Others_3"/>
            <p:cNvSpPr txBox="1"/>
            <p:nvPr>
              <p:custDataLst>
                <p:tags r:id="rId1"/>
              </p:custDataLst>
            </p:nvPr>
          </p:nvSpPr>
          <p:spPr>
            <a:xfrm>
              <a:off x="1227" y="3345"/>
              <a:ext cx="2260" cy="4340"/>
            </a:xfrm>
            <a:prstGeom prst="rect">
              <a:avLst/>
            </a:prstGeom>
            <a:noFill/>
          </p:spPr>
          <p:txBody>
            <a:bodyPr wrap="square" lIns="0" tIns="0" rIns="0" bIns="0" rtlCol="0" anchor="ctr" anchorCtr="0">
              <a:noAutofit/>
            </a:bodyPr>
            <a:lstStyle/>
            <a:p>
              <a:pPr algn="ctr"/>
              <a:r>
                <a:rPr lang="zh-CN" altLang="en-US" sz="6600" dirty="0">
                  <a:solidFill>
                    <a:srgbClr val="004A86"/>
                  </a:solidFill>
                  <a:latin typeface="微软雅黑" panose="020B0503020204020204" pitchFamily="34" charset="-122"/>
                  <a:ea typeface="微软雅黑" panose="020B0503020204020204" pitchFamily="34" charset="-122"/>
                </a:rPr>
                <a:t>目</a:t>
              </a:r>
              <a:endParaRPr lang="en-US" altLang="zh-CN" sz="6600" dirty="0">
                <a:solidFill>
                  <a:srgbClr val="004A86"/>
                </a:solidFill>
                <a:latin typeface="微软雅黑" panose="020B0503020204020204" pitchFamily="34" charset="-122"/>
                <a:ea typeface="微软雅黑" panose="020B0503020204020204" pitchFamily="34" charset="-122"/>
              </a:endParaRPr>
            </a:p>
            <a:p>
              <a:pPr algn="ctr"/>
              <a:r>
                <a:rPr lang="zh-CN" altLang="en-US" sz="6600" dirty="0">
                  <a:solidFill>
                    <a:srgbClr val="004A86"/>
                  </a:solidFill>
                  <a:latin typeface="微软雅黑" panose="020B0503020204020204" pitchFamily="34" charset="-122"/>
                  <a:ea typeface="微软雅黑" panose="020B0503020204020204" pitchFamily="34" charset="-122"/>
                </a:rPr>
                <a:t>录</a:t>
              </a:r>
            </a:p>
          </p:txBody>
        </p:sp>
        <p:sp>
          <p:nvSpPr>
            <p:cNvPr id="39" name="MH_Others_4"/>
            <p:cNvSpPr txBox="1"/>
            <p:nvPr>
              <p:custDataLst>
                <p:tags r:id="rId2"/>
              </p:custDataLst>
            </p:nvPr>
          </p:nvSpPr>
          <p:spPr>
            <a:xfrm rot="5400000">
              <a:off x="-1762" y="4898"/>
              <a:ext cx="5816" cy="1107"/>
            </a:xfrm>
            <a:prstGeom prst="rect">
              <a:avLst/>
            </a:prstGeom>
            <a:noFill/>
          </p:spPr>
          <p:txBody>
            <a:bodyPr wrap="square">
              <a:spAutoFit/>
            </a:bodyPr>
            <a:lstStyle/>
            <a:p>
              <a:pPr algn="ctr">
                <a:defRPr/>
              </a:pPr>
              <a:r>
                <a:rPr lang="en-US" altLang="zh-CN" sz="3200" spc="400" dirty="0">
                  <a:solidFill>
                    <a:srgbClr val="DDDDDD"/>
                  </a:solidFill>
                  <a:latin typeface="微软雅黑" panose="020B0503020204020204" pitchFamily="34" charset="-122"/>
                  <a:ea typeface="微软雅黑" panose="020B0503020204020204" pitchFamily="34" charset="-122"/>
                </a:rPr>
                <a:t>CONTENTS</a:t>
              </a:r>
              <a:endParaRPr lang="zh-CN" altLang="en-US" sz="3200" spc="400" dirty="0">
                <a:solidFill>
                  <a:srgbClr val="DDDDDD"/>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MH_SubTitle_1"/>
          <p:cNvSpPr/>
          <p:nvPr>
            <p:custDataLst>
              <p:tags r:id="rId1"/>
            </p:custDataLst>
          </p:nvPr>
        </p:nvSpPr>
        <p:spPr>
          <a:xfrm>
            <a:off x="5239356" y="1110341"/>
            <a:ext cx="4819045" cy="1006249"/>
          </a:xfrm>
          <a:custGeom>
            <a:avLst/>
            <a:gdLst>
              <a:gd name="connsiteX0" fmla="*/ 520200 w 4004734"/>
              <a:gd name="connsiteY0" fmla="*/ 0 h 1041400"/>
              <a:gd name="connsiteX1" fmla="*/ 1426634 w 4004734"/>
              <a:gd name="connsiteY1" fmla="*/ 0 h 1041400"/>
              <a:gd name="connsiteX2" fmla="*/ 1647267 w 4004734"/>
              <a:gd name="connsiteY2" fmla="*/ 0 h 1041400"/>
              <a:gd name="connsiteX3" fmla="*/ 3484034 w 4004734"/>
              <a:gd name="connsiteY3" fmla="*/ 0 h 1041400"/>
              <a:gd name="connsiteX4" fmla="*/ 4004734 w 4004734"/>
              <a:gd name="connsiteY4" fmla="*/ 520700 h 1041400"/>
              <a:gd name="connsiteX5" fmla="*/ 4004734 w 4004734"/>
              <a:gd name="connsiteY5" fmla="*/ 1041400 h 1041400"/>
              <a:gd name="connsiteX6" fmla="*/ 905934 w 4004734"/>
              <a:gd name="connsiteY6" fmla="*/ 1041400 h 1041400"/>
              <a:gd name="connsiteX7" fmla="*/ 905934 w 4004734"/>
              <a:gd name="connsiteY7" fmla="*/ 1040400 h 1041400"/>
              <a:gd name="connsiteX8" fmla="*/ 520200 w 4004734"/>
              <a:gd name="connsiteY8" fmla="*/ 1040400 h 1041400"/>
              <a:gd name="connsiteX9" fmla="*/ 0 w 4004734"/>
              <a:gd name="connsiteY9" fmla="*/ 520200 h 1041400"/>
              <a:gd name="connsiteX10" fmla="*/ 520200 w 4004734"/>
              <a:gd name="connsiteY10" fmla="*/ 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04734" h="1041400">
                <a:moveTo>
                  <a:pt x="520200" y="0"/>
                </a:moveTo>
                <a:lnTo>
                  <a:pt x="1426634" y="0"/>
                </a:lnTo>
                <a:lnTo>
                  <a:pt x="1647267" y="0"/>
                </a:lnTo>
                <a:lnTo>
                  <a:pt x="3484034" y="0"/>
                </a:lnTo>
                <a:cubicBezTo>
                  <a:pt x="3771609" y="0"/>
                  <a:pt x="4004734" y="233125"/>
                  <a:pt x="4004734" y="520700"/>
                </a:cubicBezTo>
                <a:lnTo>
                  <a:pt x="4004734" y="1041400"/>
                </a:lnTo>
                <a:lnTo>
                  <a:pt x="905934" y="1041400"/>
                </a:lnTo>
                <a:lnTo>
                  <a:pt x="905934" y="1040400"/>
                </a:lnTo>
                <a:lnTo>
                  <a:pt x="520200" y="1040400"/>
                </a:lnTo>
                <a:cubicBezTo>
                  <a:pt x="232901" y="1040400"/>
                  <a:pt x="0" y="807499"/>
                  <a:pt x="0" y="520200"/>
                </a:cubicBezTo>
                <a:cubicBezTo>
                  <a:pt x="0" y="232901"/>
                  <a:pt x="232901" y="0"/>
                  <a:pt x="520200" y="0"/>
                </a:cubicBezTo>
                <a:close/>
              </a:path>
            </a:pathLst>
          </a:custGeom>
          <a:gradFill flip="none" rotWithShape="1">
            <a:gsLst>
              <a:gs pos="10000">
                <a:schemeClr val="accent1"/>
              </a:gs>
              <a:gs pos="0">
                <a:schemeClr val="accent1">
                  <a:lumMod val="75000"/>
                </a:schemeClr>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zh-CN" altLang="en-US" sz="2400" b="1" dirty="0">
                <a:solidFill>
                  <a:schemeClr val="bg1"/>
                </a:solidFill>
                <a:latin typeface="黑体" panose="02010609060101010101" pitchFamily="49" charset="-122"/>
                <a:ea typeface="黑体" panose="02010609060101010101" pitchFamily="49" charset="-122"/>
              </a:rPr>
              <a:t>档案基础管理评价</a:t>
            </a:r>
          </a:p>
        </p:txBody>
      </p:sp>
      <p:sp>
        <p:nvSpPr>
          <p:cNvPr id="24" name="MH_SubTitle_2"/>
          <p:cNvSpPr/>
          <p:nvPr>
            <p:custDataLst>
              <p:tags r:id="rId2"/>
            </p:custDataLst>
          </p:nvPr>
        </p:nvSpPr>
        <p:spPr>
          <a:xfrm flipH="1">
            <a:off x="5239356" y="2686729"/>
            <a:ext cx="4819042" cy="1006249"/>
          </a:xfrm>
          <a:custGeom>
            <a:avLst/>
            <a:gdLst>
              <a:gd name="connsiteX0" fmla="*/ 3484034 w 4004734"/>
              <a:gd name="connsiteY0" fmla="*/ 0 h 1041400"/>
              <a:gd name="connsiteX1" fmla="*/ 3098800 w 4004734"/>
              <a:gd name="connsiteY1" fmla="*/ 0 h 1041400"/>
              <a:gd name="connsiteX2" fmla="*/ 1813078 w 4004734"/>
              <a:gd name="connsiteY2" fmla="*/ 0 h 1041400"/>
              <a:gd name="connsiteX3" fmla="*/ 0 w 4004734"/>
              <a:gd name="connsiteY3" fmla="*/ 0 h 1041400"/>
              <a:gd name="connsiteX4" fmla="*/ 0 w 4004734"/>
              <a:gd name="connsiteY4" fmla="*/ 520700 h 1041400"/>
              <a:gd name="connsiteX5" fmla="*/ 520700 w 4004734"/>
              <a:gd name="connsiteY5" fmla="*/ 1041400 h 1041400"/>
              <a:gd name="connsiteX6" fmla="*/ 1813078 w 4004734"/>
              <a:gd name="connsiteY6" fmla="*/ 1041400 h 1041400"/>
              <a:gd name="connsiteX7" fmla="*/ 2357467 w 4004734"/>
              <a:gd name="connsiteY7" fmla="*/ 1041400 h 1041400"/>
              <a:gd name="connsiteX8" fmla="*/ 2578100 w 4004734"/>
              <a:gd name="connsiteY8" fmla="*/ 1041400 h 1041400"/>
              <a:gd name="connsiteX9" fmla="*/ 3122124 w 4004734"/>
              <a:gd name="connsiteY9" fmla="*/ 1041400 h 1041400"/>
              <a:gd name="connsiteX10" fmla="*/ 4004734 w 4004734"/>
              <a:gd name="connsiteY10" fmla="*/ 1041400 h 1041400"/>
              <a:gd name="connsiteX11" fmla="*/ 4004734 w 4004734"/>
              <a:gd name="connsiteY11" fmla="*/ 520700 h 1041400"/>
              <a:gd name="connsiteX12" fmla="*/ 3484034 w 4004734"/>
              <a:gd name="connsiteY12" fmla="*/ 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04734" h="1041400">
                <a:moveTo>
                  <a:pt x="3484034" y="0"/>
                </a:moveTo>
                <a:lnTo>
                  <a:pt x="3098800" y="0"/>
                </a:lnTo>
                <a:lnTo>
                  <a:pt x="1813078" y="0"/>
                </a:lnTo>
                <a:lnTo>
                  <a:pt x="0" y="0"/>
                </a:lnTo>
                <a:lnTo>
                  <a:pt x="0" y="520700"/>
                </a:lnTo>
                <a:cubicBezTo>
                  <a:pt x="0" y="808275"/>
                  <a:pt x="233125" y="1041400"/>
                  <a:pt x="520700" y="1041400"/>
                </a:cubicBezTo>
                <a:lnTo>
                  <a:pt x="1813078" y="1041400"/>
                </a:lnTo>
                <a:lnTo>
                  <a:pt x="2357467" y="1041400"/>
                </a:lnTo>
                <a:lnTo>
                  <a:pt x="2578100" y="1041400"/>
                </a:lnTo>
                <a:lnTo>
                  <a:pt x="3122124" y="1041400"/>
                </a:lnTo>
                <a:lnTo>
                  <a:pt x="4004734" y="1041400"/>
                </a:lnTo>
                <a:lnTo>
                  <a:pt x="4004734" y="520700"/>
                </a:lnTo>
                <a:cubicBezTo>
                  <a:pt x="4004734" y="233125"/>
                  <a:pt x="3771609" y="0"/>
                  <a:pt x="3484034" y="0"/>
                </a:cubicBezTo>
                <a:close/>
              </a:path>
            </a:pathLst>
          </a:custGeom>
          <a:gradFill flip="none" rotWithShape="1">
            <a:gsLst>
              <a:gs pos="90000">
                <a:schemeClr val="accent1"/>
              </a:gs>
              <a:gs pos="10000">
                <a:schemeClr val="accent1"/>
              </a:gs>
              <a:gs pos="0">
                <a:schemeClr val="accent1">
                  <a:lumMod val="7500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r>
              <a:rPr lang="zh-CN" altLang="en-US" sz="2400" b="1" dirty="0" smtClean="0">
                <a:solidFill>
                  <a:schemeClr val="bg1"/>
                </a:solidFill>
                <a:latin typeface="黑体" panose="02010609060101010101" pitchFamily="49" charset="-122"/>
                <a:ea typeface="黑体" panose="02010609060101010101" pitchFamily="49" charset="-122"/>
              </a:rPr>
              <a:t>       档案归档时间评价</a:t>
            </a:r>
            <a:endParaRPr lang="zh-CN" altLang="en-US" sz="2400" b="1" dirty="0">
              <a:solidFill>
                <a:schemeClr val="bg1"/>
              </a:solidFill>
              <a:latin typeface="黑体" panose="02010609060101010101" pitchFamily="49" charset="-122"/>
              <a:ea typeface="黑体" panose="02010609060101010101" pitchFamily="49" charset="-122"/>
            </a:endParaRPr>
          </a:p>
        </p:txBody>
      </p:sp>
      <p:sp>
        <p:nvSpPr>
          <p:cNvPr id="25" name="MH_SubTitle_3"/>
          <p:cNvSpPr/>
          <p:nvPr>
            <p:custDataLst>
              <p:tags r:id="rId3"/>
            </p:custDataLst>
          </p:nvPr>
        </p:nvSpPr>
        <p:spPr>
          <a:xfrm>
            <a:off x="5239356" y="4255179"/>
            <a:ext cx="4819045" cy="1006249"/>
          </a:xfrm>
          <a:custGeom>
            <a:avLst/>
            <a:gdLst>
              <a:gd name="connsiteX0" fmla="*/ 0 w 4004734"/>
              <a:gd name="connsiteY0" fmla="*/ 0 h 1041400"/>
              <a:gd name="connsiteX1" fmla="*/ 3098800 w 4004734"/>
              <a:gd name="connsiteY1" fmla="*/ 0 h 1041400"/>
              <a:gd name="connsiteX2" fmla="*/ 3098800 w 4004734"/>
              <a:gd name="connsiteY2" fmla="*/ 1000 h 1041400"/>
              <a:gd name="connsiteX3" fmla="*/ 3484534 w 4004734"/>
              <a:gd name="connsiteY3" fmla="*/ 1000 h 1041400"/>
              <a:gd name="connsiteX4" fmla="*/ 4004734 w 4004734"/>
              <a:gd name="connsiteY4" fmla="*/ 521200 h 1041400"/>
              <a:gd name="connsiteX5" fmla="*/ 3484534 w 4004734"/>
              <a:gd name="connsiteY5" fmla="*/ 1041400 h 1041400"/>
              <a:gd name="connsiteX6" fmla="*/ 2578100 w 4004734"/>
              <a:gd name="connsiteY6" fmla="*/ 1041400 h 1041400"/>
              <a:gd name="connsiteX7" fmla="*/ 2357467 w 4004734"/>
              <a:gd name="connsiteY7" fmla="*/ 1041400 h 1041400"/>
              <a:gd name="connsiteX8" fmla="*/ 520700 w 4004734"/>
              <a:gd name="connsiteY8" fmla="*/ 1041400 h 1041400"/>
              <a:gd name="connsiteX9" fmla="*/ 0 w 4004734"/>
              <a:gd name="connsiteY9" fmla="*/ 52070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4734" h="1041400">
                <a:moveTo>
                  <a:pt x="0" y="0"/>
                </a:moveTo>
                <a:lnTo>
                  <a:pt x="3098800" y="0"/>
                </a:lnTo>
                <a:lnTo>
                  <a:pt x="3098800" y="1000"/>
                </a:lnTo>
                <a:lnTo>
                  <a:pt x="3484534" y="1000"/>
                </a:lnTo>
                <a:cubicBezTo>
                  <a:pt x="3771833" y="1000"/>
                  <a:pt x="4004734" y="233901"/>
                  <a:pt x="4004734" y="521200"/>
                </a:cubicBezTo>
                <a:cubicBezTo>
                  <a:pt x="4004734" y="808499"/>
                  <a:pt x="3771833" y="1041400"/>
                  <a:pt x="3484534" y="1041400"/>
                </a:cubicBezTo>
                <a:lnTo>
                  <a:pt x="2578100" y="1041400"/>
                </a:lnTo>
                <a:lnTo>
                  <a:pt x="2357467" y="1041400"/>
                </a:lnTo>
                <a:lnTo>
                  <a:pt x="520700" y="1041400"/>
                </a:lnTo>
                <a:cubicBezTo>
                  <a:pt x="233125" y="1041400"/>
                  <a:pt x="0" y="808275"/>
                  <a:pt x="0" y="520700"/>
                </a:cubicBezTo>
                <a:close/>
              </a:path>
            </a:pathLst>
          </a:custGeom>
          <a:gradFill flip="none" rotWithShape="1">
            <a:gsLst>
              <a:gs pos="10000">
                <a:schemeClr val="accent1"/>
              </a:gs>
              <a:gs pos="0">
                <a:schemeClr val="accent1">
                  <a:lumMod val="75000"/>
                </a:schemeClr>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r>
              <a:rPr lang="zh-CN" altLang="en-US" sz="2400" b="1" dirty="0" smtClean="0">
                <a:solidFill>
                  <a:schemeClr val="bg1"/>
                </a:solidFill>
                <a:latin typeface="黑体" panose="02010609060101010101" pitchFamily="49" charset="-122"/>
                <a:ea typeface="黑体" panose="02010609060101010101" pitchFamily="49" charset="-122"/>
              </a:rPr>
              <a:t>       档案归档范围评价</a:t>
            </a:r>
            <a:endParaRPr lang="zh-CN" altLang="en-US" sz="2400" b="1" dirty="0">
              <a:solidFill>
                <a:schemeClr val="bg1"/>
              </a:solidFill>
              <a:latin typeface="黑体" panose="02010609060101010101" pitchFamily="49" charset="-122"/>
              <a:ea typeface="黑体" panose="02010609060101010101" pitchFamily="49" charset="-122"/>
            </a:endParaRPr>
          </a:p>
        </p:txBody>
      </p:sp>
      <p:sp>
        <p:nvSpPr>
          <p:cNvPr id="26" name="MH_Other_1"/>
          <p:cNvSpPr/>
          <p:nvPr>
            <p:custDataLst>
              <p:tags r:id="rId4"/>
            </p:custDataLst>
          </p:nvPr>
        </p:nvSpPr>
        <p:spPr>
          <a:xfrm rot="2700000">
            <a:off x="9364206" y="1709216"/>
            <a:ext cx="1385126" cy="1479140"/>
          </a:xfrm>
          <a:custGeom>
            <a:avLst/>
            <a:gdLst>
              <a:gd name="connsiteX0" fmla="*/ 0 w 1433027"/>
              <a:gd name="connsiteY0" fmla="*/ 0 h 1496621"/>
              <a:gd name="connsiteX1" fmla="*/ 1091464 w 1433027"/>
              <a:gd name="connsiteY1" fmla="*/ 0 h 1496621"/>
              <a:gd name="connsiteX2" fmla="*/ 1433027 w 1433027"/>
              <a:gd name="connsiteY2" fmla="*/ 341563 h 1496621"/>
              <a:gd name="connsiteX3" fmla="*/ 1433027 w 1433027"/>
              <a:gd name="connsiteY3" fmla="*/ 1496621 h 1496621"/>
              <a:gd name="connsiteX4" fmla="*/ 1406978 w 1433027"/>
              <a:gd name="connsiteY4" fmla="*/ 1408722 h 1496621"/>
              <a:gd name="connsiteX5" fmla="*/ 1292595 w 1433027"/>
              <a:gd name="connsiteY5" fmla="*/ 1236472 h 1496621"/>
              <a:gd name="connsiteX6" fmla="*/ 924405 w 1433027"/>
              <a:gd name="connsiteY6" fmla="*/ 868281 h 1496621"/>
              <a:gd name="connsiteX7" fmla="*/ 922719 w 1433027"/>
              <a:gd name="connsiteY7" fmla="*/ 869967 h 1496621"/>
              <a:gd name="connsiteX8" fmla="*/ 535072 w 1433027"/>
              <a:gd name="connsiteY8" fmla="*/ 482320 h 1496621"/>
              <a:gd name="connsiteX9" fmla="*/ 536758 w 1433027"/>
              <a:gd name="connsiteY9" fmla="*/ 480634 h 1496621"/>
              <a:gd name="connsiteX10" fmla="*/ 168567 w 1433027"/>
              <a:gd name="connsiteY10" fmla="*/ 112444 h 1496621"/>
              <a:gd name="connsiteX11" fmla="*/ 86883 w 1433027"/>
              <a:gd name="connsiteY11" fmla="*/ 45721 h 1496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3027" h="1496621">
                <a:moveTo>
                  <a:pt x="0" y="0"/>
                </a:moveTo>
                <a:lnTo>
                  <a:pt x="1091464" y="0"/>
                </a:lnTo>
                <a:cubicBezTo>
                  <a:pt x="1280104" y="0"/>
                  <a:pt x="1433027" y="152923"/>
                  <a:pt x="1433027" y="341563"/>
                </a:cubicBezTo>
                <a:lnTo>
                  <a:pt x="1433027" y="1496621"/>
                </a:lnTo>
                <a:lnTo>
                  <a:pt x="1406978" y="1408722"/>
                </a:lnTo>
                <a:cubicBezTo>
                  <a:pt x="1381559" y="1346041"/>
                  <a:pt x="1343432" y="1287308"/>
                  <a:pt x="1292595" y="1236472"/>
                </a:cubicBezTo>
                <a:lnTo>
                  <a:pt x="924405" y="868281"/>
                </a:lnTo>
                <a:lnTo>
                  <a:pt x="922719" y="869967"/>
                </a:lnTo>
                <a:lnTo>
                  <a:pt x="535072" y="482320"/>
                </a:lnTo>
                <a:lnTo>
                  <a:pt x="536758" y="480634"/>
                </a:lnTo>
                <a:lnTo>
                  <a:pt x="168567" y="112444"/>
                </a:lnTo>
                <a:cubicBezTo>
                  <a:pt x="143149" y="87025"/>
                  <a:pt x="115756" y="64784"/>
                  <a:pt x="86883" y="45721"/>
                </a:cubicBezTo>
                <a:close/>
              </a:path>
            </a:pathLst>
          </a:custGeom>
          <a:gradFill flip="none" rotWithShape="1">
            <a:gsLst>
              <a:gs pos="61900">
                <a:sysClr val="window" lastClr="FFFFFF">
                  <a:lumMod val="85000"/>
                </a:sysClr>
              </a:gs>
              <a:gs pos="41000">
                <a:sysClr val="window" lastClr="FFFFFF">
                  <a:lumMod val="95000"/>
                </a:sysClr>
              </a:gs>
              <a:gs pos="0">
                <a:sysClr val="window" lastClr="FFFFFF">
                  <a:lumMod val="75000"/>
                </a:sysClr>
              </a:gs>
              <a:gs pos="100000">
                <a:sysClr val="window" lastClr="FFFFFF">
                  <a:lumMod val="75000"/>
                </a:sysClr>
              </a:gs>
            </a:gsLst>
            <a:lin ang="2700000" scaled="1"/>
            <a:tileRect/>
          </a:gradFill>
          <a:ln w="12700" cap="flat" cmpd="sng" algn="ctr">
            <a:noFill/>
            <a:prstDash val="solid"/>
            <a:miter lim="800000"/>
          </a:ln>
          <a:effectLst>
            <a:outerShdw blurRad="50800" dist="38100" dir="10800000" algn="r" rotWithShape="0">
              <a:sysClr val="window" lastClr="FFFFFF">
                <a:lumMod val="50000"/>
                <a:alpha val="40000"/>
              </a:sysClr>
            </a:outerShdw>
          </a:effectLst>
        </p:spPr>
        <p:txBody>
          <a:bodyPr anchor="ctr"/>
          <a:lstStyle/>
          <a:p>
            <a:pPr algn="ctr">
              <a:defRPr/>
            </a:pPr>
            <a:endParaRPr lang="zh-CN" altLang="en-US" kern="0">
              <a:solidFill>
                <a:prstClr val="white"/>
              </a:solidFill>
              <a:cs typeface="+mn-ea"/>
              <a:sym typeface="+mn-lt"/>
            </a:endParaRPr>
          </a:p>
        </p:txBody>
      </p:sp>
      <p:sp>
        <p:nvSpPr>
          <p:cNvPr id="28" name="MH_Other_1"/>
          <p:cNvSpPr/>
          <p:nvPr>
            <p:custDataLst>
              <p:tags r:id="rId5"/>
            </p:custDataLst>
          </p:nvPr>
        </p:nvSpPr>
        <p:spPr>
          <a:xfrm rot="2700000">
            <a:off x="9086668" y="4565994"/>
            <a:ext cx="1446938" cy="1498501"/>
          </a:xfrm>
          <a:custGeom>
            <a:avLst/>
            <a:gdLst>
              <a:gd name="connsiteX0" fmla="*/ 0 w 1433027"/>
              <a:gd name="connsiteY0" fmla="*/ 0 h 1496621"/>
              <a:gd name="connsiteX1" fmla="*/ 1091464 w 1433027"/>
              <a:gd name="connsiteY1" fmla="*/ 0 h 1496621"/>
              <a:gd name="connsiteX2" fmla="*/ 1433027 w 1433027"/>
              <a:gd name="connsiteY2" fmla="*/ 341563 h 1496621"/>
              <a:gd name="connsiteX3" fmla="*/ 1433027 w 1433027"/>
              <a:gd name="connsiteY3" fmla="*/ 1496621 h 1496621"/>
              <a:gd name="connsiteX4" fmla="*/ 1406978 w 1433027"/>
              <a:gd name="connsiteY4" fmla="*/ 1408722 h 1496621"/>
              <a:gd name="connsiteX5" fmla="*/ 1292595 w 1433027"/>
              <a:gd name="connsiteY5" fmla="*/ 1236472 h 1496621"/>
              <a:gd name="connsiteX6" fmla="*/ 924405 w 1433027"/>
              <a:gd name="connsiteY6" fmla="*/ 868281 h 1496621"/>
              <a:gd name="connsiteX7" fmla="*/ 922719 w 1433027"/>
              <a:gd name="connsiteY7" fmla="*/ 869967 h 1496621"/>
              <a:gd name="connsiteX8" fmla="*/ 535072 w 1433027"/>
              <a:gd name="connsiteY8" fmla="*/ 482320 h 1496621"/>
              <a:gd name="connsiteX9" fmla="*/ 536758 w 1433027"/>
              <a:gd name="connsiteY9" fmla="*/ 480634 h 1496621"/>
              <a:gd name="connsiteX10" fmla="*/ 168567 w 1433027"/>
              <a:gd name="connsiteY10" fmla="*/ 112444 h 1496621"/>
              <a:gd name="connsiteX11" fmla="*/ 86883 w 1433027"/>
              <a:gd name="connsiteY11" fmla="*/ 45721 h 1496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3027" h="1496621">
                <a:moveTo>
                  <a:pt x="0" y="0"/>
                </a:moveTo>
                <a:lnTo>
                  <a:pt x="1091464" y="0"/>
                </a:lnTo>
                <a:cubicBezTo>
                  <a:pt x="1280104" y="0"/>
                  <a:pt x="1433027" y="152923"/>
                  <a:pt x="1433027" y="341563"/>
                </a:cubicBezTo>
                <a:lnTo>
                  <a:pt x="1433027" y="1496621"/>
                </a:lnTo>
                <a:lnTo>
                  <a:pt x="1406978" y="1408722"/>
                </a:lnTo>
                <a:cubicBezTo>
                  <a:pt x="1381559" y="1346041"/>
                  <a:pt x="1343432" y="1287308"/>
                  <a:pt x="1292595" y="1236472"/>
                </a:cubicBezTo>
                <a:lnTo>
                  <a:pt x="924405" y="868281"/>
                </a:lnTo>
                <a:lnTo>
                  <a:pt x="922719" y="869967"/>
                </a:lnTo>
                <a:lnTo>
                  <a:pt x="535072" y="482320"/>
                </a:lnTo>
                <a:lnTo>
                  <a:pt x="536758" y="480634"/>
                </a:lnTo>
                <a:lnTo>
                  <a:pt x="168567" y="112444"/>
                </a:lnTo>
                <a:cubicBezTo>
                  <a:pt x="143149" y="87025"/>
                  <a:pt x="115756" y="64784"/>
                  <a:pt x="86883" y="45721"/>
                </a:cubicBezTo>
                <a:close/>
              </a:path>
            </a:pathLst>
          </a:custGeom>
          <a:gradFill flip="none" rotWithShape="1">
            <a:gsLst>
              <a:gs pos="61900">
                <a:sysClr val="window" lastClr="FFFFFF">
                  <a:lumMod val="85000"/>
                </a:sysClr>
              </a:gs>
              <a:gs pos="41000">
                <a:sysClr val="window" lastClr="FFFFFF">
                  <a:lumMod val="95000"/>
                </a:sysClr>
              </a:gs>
              <a:gs pos="0">
                <a:sysClr val="window" lastClr="FFFFFF">
                  <a:lumMod val="75000"/>
                </a:sysClr>
              </a:gs>
              <a:gs pos="100000">
                <a:sysClr val="window" lastClr="FFFFFF">
                  <a:lumMod val="75000"/>
                </a:sysClr>
              </a:gs>
            </a:gsLst>
            <a:lin ang="2700000" scaled="1"/>
            <a:tileRect/>
          </a:gradFill>
          <a:ln w="12700" cap="flat" cmpd="sng" algn="ctr">
            <a:noFill/>
            <a:prstDash val="solid"/>
            <a:miter lim="800000"/>
          </a:ln>
          <a:effectLst>
            <a:outerShdw blurRad="50800" dist="38100" dir="10800000" algn="r" rotWithShape="0">
              <a:sysClr val="window" lastClr="FFFFFF">
                <a:lumMod val="50000"/>
                <a:alpha val="40000"/>
              </a:sysClr>
            </a:outerShdw>
          </a:effectLst>
        </p:spPr>
        <p:txBody>
          <a:bodyPr anchor="ctr"/>
          <a:lstStyle/>
          <a:p>
            <a:pPr algn="ctr">
              <a:defRPr/>
            </a:pPr>
            <a:endParaRPr lang="zh-CN" altLang="en-US" kern="0">
              <a:solidFill>
                <a:prstClr val="white"/>
              </a:solidFill>
              <a:cs typeface="+mn-ea"/>
              <a:sym typeface="+mn-lt"/>
            </a:endParaRPr>
          </a:p>
        </p:txBody>
      </p:sp>
      <p:sp>
        <p:nvSpPr>
          <p:cNvPr id="35" name="MH_SubTitle_2"/>
          <p:cNvSpPr/>
          <p:nvPr>
            <p:custDataLst>
              <p:tags r:id="rId6"/>
            </p:custDataLst>
          </p:nvPr>
        </p:nvSpPr>
        <p:spPr>
          <a:xfrm flipH="1">
            <a:off x="5239356" y="5586002"/>
            <a:ext cx="4550942" cy="1006249"/>
          </a:xfrm>
          <a:custGeom>
            <a:avLst/>
            <a:gdLst>
              <a:gd name="connsiteX0" fmla="*/ 3484034 w 4004734"/>
              <a:gd name="connsiteY0" fmla="*/ 0 h 1041400"/>
              <a:gd name="connsiteX1" fmla="*/ 3098800 w 4004734"/>
              <a:gd name="connsiteY1" fmla="*/ 0 h 1041400"/>
              <a:gd name="connsiteX2" fmla="*/ 1813078 w 4004734"/>
              <a:gd name="connsiteY2" fmla="*/ 0 h 1041400"/>
              <a:gd name="connsiteX3" fmla="*/ 0 w 4004734"/>
              <a:gd name="connsiteY3" fmla="*/ 0 h 1041400"/>
              <a:gd name="connsiteX4" fmla="*/ 0 w 4004734"/>
              <a:gd name="connsiteY4" fmla="*/ 520700 h 1041400"/>
              <a:gd name="connsiteX5" fmla="*/ 520700 w 4004734"/>
              <a:gd name="connsiteY5" fmla="*/ 1041400 h 1041400"/>
              <a:gd name="connsiteX6" fmla="*/ 1813078 w 4004734"/>
              <a:gd name="connsiteY6" fmla="*/ 1041400 h 1041400"/>
              <a:gd name="connsiteX7" fmla="*/ 2357467 w 4004734"/>
              <a:gd name="connsiteY7" fmla="*/ 1041400 h 1041400"/>
              <a:gd name="connsiteX8" fmla="*/ 2578100 w 4004734"/>
              <a:gd name="connsiteY8" fmla="*/ 1041400 h 1041400"/>
              <a:gd name="connsiteX9" fmla="*/ 3122124 w 4004734"/>
              <a:gd name="connsiteY9" fmla="*/ 1041400 h 1041400"/>
              <a:gd name="connsiteX10" fmla="*/ 4004734 w 4004734"/>
              <a:gd name="connsiteY10" fmla="*/ 1041400 h 1041400"/>
              <a:gd name="connsiteX11" fmla="*/ 4004734 w 4004734"/>
              <a:gd name="connsiteY11" fmla="*/ 520700 h 1041400"/>
              <a:gd name="connsiteX12" fmla="*/ 3484034 w 4004734"/>
              <a:gd name="connsiteY12" fmla="*/ 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04734" h="1041400">
                <a:moveTo>
                  <a:pt x="3484034" y="0"/>
                </a:moveTo>
                <a:lnTo>
                  <a:pt x="3098800" y="0"/>
                </a:lnTo>
                <a:lnTo>
                  <a:pt x="1813078" y="0"/>
                </a:lnTo>
                <a:lnTo>
                  <a:pt x="0" y="0"/>
                </a:lnTo>
                <a:lnTo>
                  <a:pt x="0" y="520700"/>
                </a:lnTo>
                <a:cubicBezTo>
                  <a:pt x="0" y="808275"/>
                  <a:pt x="233125" y="1041400"/>
                  <a:pt x="520700" y="1041400"/>
                </a:cubicBezTo>
                <a:lnTo>
                  <a:pt x="1813078" y="1041400"/>
                </a:lnTo>
                <a:lnTo>
                  <a:pt x="2357467" y="1041400"/>
                </a:lnTo>
                <a:lnTo>
                  <a:pt x="2578100" y="1041400"/>
                </a:lnTo>
                <a:lnTo>
                  <a:pt x="3122124" y="1041400"/>
                </a:lnTo>
                <a:lnTo>
                  <a:pt x="4004734" y="1041400"/>
                </a:lnTo>
                <a:lnTo>
                  <a:pt x="4004734" y="520700"/>
                </a:lnTo>
                <a:cubicBezTo>
                  <a:pt x="4004734" y="233125"/>
                  <a:pt x="3771609" y="0"/>
                  <a:pt x="3484034" y="0"/>
                </a:cubicBezTo>
                <a:close/>
              </a:path>
            </a:pathLst>
          </a:custGeom>
          <a:gradFill flip="none" rotWithShape="1">
            <a:gsLst>
              <a:gs pos="90000">
                <a:schemeClr val="accent1"/>
              </a:gs>
              <a:gs pos="10000">
                <a:schemeClr val="accent1"/>
              </a:gs>
              <a:gs pos="0">
                <a:schemeClr val="accent1">
                  <a:lumMod val="7500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r>
              <a:rPr lang="zh-CN" altLang="en-US" sz="2400" b="1" dirty="0" smtClean="0">
                <a:solidFill>
                  <a:schemeClr val="bg1"/>
                </a:solidFill>
                <a:latin typeface="黑体" panose="02010609060101010101" pitchFamily="49" charset="-122"/>
                <a:ea typeface="黑体" panose="02010609060101010101" pitchFamily="49" charset="-122"/>
              </a:rPr>
              <a:t>       档案案卷质量评价</a:t>
            </a:r>
            <a:endParaRPr lang="zh-CN" altLang="en-US" sz="2400" b="1" dirty="0">
              <a:solidFill>
                <a:schemeClr val="bg1"/>
              </a:solidFill>
              <a:latin typeface="黑体" panose="02010609060101010101" pitchFamily="49" charset="-122"/>
              <a:ea typeface="黑体" panose="02010609060101010101" pitchFamily="49" charset="-122"/>
            </a:endParaRPr>
          </a:p>
        </p:txBody>
      </p:sp>
      <p:sp>
        <p:nvSpPr>
          <p:cNvPr id="11" name="文本框 10"/>
          <p:cNvSpPr txBox="1"/>
          <p:nvPr/>
        </p:nvSpPr>
        <p:spPr>
          <a:xfrm>
            <a:off x="646759" y="1328896"/>
            <a:ext cx="3871913" cy="657225"/>
          </a:xfrm>
          <a:prstGeom prst="rect">
            <a:avLst/>
          </a:prstGeom>
          <a:solidFill>
            <a:schemeClr val="tx2">
              <a:lumMod val="60000"/>
              <a:lumOff val="40000"/>
            </a:schemeClr>
          </a:solidFill>
        </p:spPr>
        <p:txBody>
          <a:bodyPr wrap="square" rtlCol="0">
            <a:spAutoFit/>
          </a:bodyPr>
          <a:lstStyle/>
          <a:p>
            <a:endParaRPr lang="zh-CN" altLang="en-US" dirty="0"/>
          </a:p>
        </p:txBody>
      </p:sp>
      <p:sp>
        <p:nvSpPr>
          <p:cNvPr id="10" name="文本框 1">
            <a:extLst>
              <a:ext uri="{FF2B5EF4-FFF2-40B4-BE49-F238E27FC236}">
                <a16:creationId xmlns:a16="http://schemas.microsoft.com/office/drawing/2014/main" xmlns="" id="{DB2A5A56-8682-40B7-87BA-8445F06CF34D}"/>
              </a:ext>
            </a:extLst>
          </p:cNvPr>
          <p:cNvSpPr txBox="1">
            <a:spLocks noChangeArrowheads="1"/>
          </p:cNvSpPr>
          <p:nvPr>
            <p:custDataLst>
              <p:tags r:id="rId7"/>
            </p:custDataLst>
          </p:nvPr>
        </p:nvSpPr>
        <p:spPr bwMode="auto">
          <a:xfrm>
            <a:off x="222884" y="1300322"/>
            <a:ext cx="38576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3600" b="1" dirty="0" smtClean="0">
                <a:solidFill>
                  <a:schemeClr val="bg1"/>
                </a:solidFill>
                <a:latin typeface="微软雅黑" panose="020B0503020204020204" pitchFamily="34" charset="-122"/>
                <a:ea typeface="微软雅黑" panose="020B0503020204020204" pitchFamily="34" charset="-122"/>
              </a:rPr>
              <a:t>内 容 大 纲</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MH_Other_2"/>
          <p:cNvSpPr/>
          <p:nvPr>
            <p:custDataLst>
              <p:tags r:id="rId8"/>
            </p:custDataLst>
          </p:nvPr>
        </p:nvSpPr>
        <p:spPr>
          <a:xfrm rot="18900000" flipH="1">
            <a:off x="4597307" y="3283077"/>
            <a:ext cx="1416398" cy="1446482"/>
          </a:xfrm>
          <a:custGeom>
            <a:avLst/>
            <a:gdLst>
              <a:gd name="connsiteX0" fmla="*/ 0 w 1433027"/>
              <a:gd name="connsiteY0" fmla="*/ 0 h 1496621"/>
              <a:gd name="connsiteX1" fmla="*/ 1091464 w 1433027"/>
              <a:gd name="connsiteY1" fmla="*/ 0 h 1496621"/>
              <a:gd name="connsiteX2" fmla="*/ 1433027 w 1433027"/>
              <a:gd name="connsiteY2" fmla="*/ 341563 h 1496621"/>
              <a:gd name="connsiteX3" fmla="*/ 1433027 w 1433027"/>
              <a:gd name="connsiteY3" fmla="*/ 1496621 h 1496621"/>
              <a:gd name="connsiteX4" fmla="*/ 1406978 w 1433027"/>
              <a:gd name="connsiteY4" fmla="*/ 1408722 h 1496621"/>
              <a:gd name="connsiteX5" fmla="*/ 1292595 w 1433027"/>
              <a:gd name="connsiteY5" fmla="*/ 1236472 h 1496621"/>
              <a:gd name="connsiteX6" fmla="*/ 924405 w 1433027"/>
              <a:gd name="connsiteY6" fmla="*/ 868281 h 1496621"/>
              <a:gd name="connsiteX7" fmla="*/ 922719 w 1433027"/>
              <a:gd name="connsiteY7" fmla="*/ 869967 h 1496621"/>
              <a:gd name="connsiteX8" fmla="*/ 535072 w 1433027"/>
              <a:gd name="connsiteY8" fmla="*/ 482320 h 1496621"/>
              <a:gd name="connsiteX9" fmla="*/ 536758 w 1433027"/>
              <a:gd name="connsiteY9" fmla="*/ 480634 h 1496621"/>
              <a:gd name="connsiteX10" fmla="*/ 168567 w 1433027"/>
              <a:gd name="connsiteY10" fmla="*/ 112444 h 1496621"/>
              <a:gd name="connsiteX11" fmla="*/ 86883 w 1433027"/>
              <a:gd name="connsiteY11" fmla="*/ 45721 h 1496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3027" h="1496621">
                <a:moveTo>
                  <a:pt x="0" y="0"/>
                </a:moveTo>
                <a:lnTo>
                  <a:pt x="1091464" y="0"/>
                </a:lnTo>
                <a:cubicBezTo>
                  <a:pt x="1280104" y="0"/>
                  <a:pt x="1433027" y="152923"/>
                  <a:pt x="1433027" y="341563"/>
                </a:cubicBezTo>
                <a:lnTo>
                  <a:pt x="1433027" y="1496621"/>
                </a:lnTo>
                <a:lnTo>
                  <a:pt x="1406978" y="1408722"/>
                </a:lnTo>
                <a:cubicBezTo>
                  <a:pt x="1381559" y="1346041"/>
                  <a:pt x="1343432" y="1287308"/>
                  <a:pt x="1292595" y="1236472"/>
                </a:cubicBezTo>
                <a:lnTo>
                  <a:pt x="924405" y="868281"/>
                </a:lnTo>
                <a:lnTo>
                  <a:pt x="922719" y="869967"/>
                </a:lnTo>
                <a:lnTo>
                  <a:pt x="535072" y="482320"/>
                </a:lnTo>
                <a:lnTo>
                  <a:pt x="536758" y="480634"/>
                </a:lnTo>
                <a:lnTo>
                  <a:pt x="168567" y="112444"/>
                </a:lnTo>
                <a:cubicBezTo>
                  <a:pt x="143149" y="87025"/>
                  <a:pt x="115756" y="64784"/>
                  <a:pt x="86883" y="45721"/>
                </a:cubicBezTo>
                <a:close/>
              </a:path>
            </a:pathLst>
          </a:custGeom>
          <a:gradFill flip="none" rotWithShape="1">
            <a:gsLst>
              <a:gs pos="61900">
                <a:sysClr val="window" lastClr="FFFFFF">
                  <a:lumMod val="85000"/>
                </a:sysClr>
              </a:gs>
              <a:gs pos="41000">
                <a:sysClr val="window" lastClr="FFFFFF">
                  <a:lumMod val="95000"/>
                </a:sysClr>
              </a:gs>
              <a:gs pos="0">
                <a:sysClr val="window" lastClr="FFFFFF">
                  <a:lumMod val="75000"/>
                </a:sysClr>
              </a:gs>
              <a:gs pos="100000">
                <a:sysClr val="window" lastClr="FFFFFF">
                  <a:lumMod val="75000"/>
                </a:sysClr>
              </a:gs>
            </a:gsLst>
            <a:lin ang="2700000" scaled="1"/>
            <a:tileRect/>
          </a:gradFill>
          <a:ln w="12700" cap="flat" cmpd="sng" algn="ctr">
            <a:noFill/>
            <a:prstDash val="solid"/>
            <a:miter lim="800000"/>
          </a:ln>
          <a:effectLst>
            <a:outerShdw blurRad="50800" dist="38100" algn="l" rotWithShape="0">
              <a:sysClr val="window" lastClr="FFFFFF">
                <a:lumMod val="50000"/>
                <a:alpha val="40000"/>
              </a:sysClr>
            </a:outerShdw>
          </a:effectLst>
        </p:spPr>
        <p:txBody>
          <a:bodyPr anchor="ctr"/>
          <a:lstStyle/>
          <a:p>
            <a:pPr algn="ctr">
              <a:defRPr/>
            </a:pPr>
            <a:endParaRPr lang="zh-CN" altLang="en-US" kern="0">
              <a:solidFill>
                <a:prstClr val="white"/>
              </a:solidFill>
              <a:cs typeface="+mn-ea"/>
              <a:sym typeface="+mn-lt"/>
            </a:endParaRPr>
          </a:p>
        </p:txBody>
      </p:sp>
      <p:sp>
        <p:nvSpPr>
          <p:cNvPr id="37" name="六边形 36">
            <a:extLst>
              <a:ext uri="{FF2B5EF4-FFF2-40B4-BE49-F238E27FC236}">
                <a16:creationId xmlns:a16="http://schemas.microsoft.com/office/drawing/2014/main" xmlns="" id="{9DFD268B-BA5E-43CA-86CB-8E75791DBC7E}"/>
              </a:ext>
            </a:extLst>
          </p:cNvPr>
          <p:cNvSpPr/>
          <p:nvPr>
            <p:custDataLst>
              <p:tags r:id="rId9"/>
            </p:custDataLst>
          </p:nvPr>
        </p:nvSpPr>
        <p:spPr bwMode="auto">
          <a:xfrm>
            <a:off x="5355587" y="1300322"/>
            <a:ext cx="726581" cy="612534"/>
          </a:xfrm>
          <a:prstGeom prst="hexagon">
            <a:avLst/>
          </a:prstGeom>
          <a:solidFill>
            <a:srgbClr val="FFFFFF"/>
          </a:solidFill>
          <a:ln w="12700" cap="flat" cmpd="sng" algn="ctr">
            <a:noFill/>
            <a:prstDash val="solid"/>
            <a:miter lim="800000"/>
          </a:ln>
          <a:effectLst>
            <a:innerShdw blurRad="63500" dist="63500" dir="12000000">
              <a:prstClr val="black">
                <a:alpha val="20000"/>
              </a:prstClr>
            </a:innerShdw>
          </a:effectLst>
        </p:spPr>
        <p:txBody>
          <a:bodyPr lIns="0" tIns="0" rIns="0" bIns="0" anchor="ctr"/>
          <a:lstStyle/>
          <a:p>
            <a:pPr algn="ctr">
              <a:defRPr/>
            </a:pPr>
            <a:r>
              <a:rPr lang="en-US" altLang="zh-CN" sz="2000" kern="0" dirty="0">
                <a:solidFill>
                  <a:srgbClr val="4D4D4D"/>
                </a:solidFill>
                <a:latin typeface="Arial Rounded MT Bold" panose="020F0704030504030204" pitchFamily="34" charset="0"/>
              </a:rPr>
              <a:t>01</a:t>
            </a:r>
            <a:endParaRPr lang="zh-CN" altLang="en-US" sz="2000" kern="0" dirty="0">
              <a:solidFill>
                <a:srgbClr val="4D4D4D"/>
              </a:solidFill>
              <a:latin typeface="Arial Rounded MT Bold" panose="020F0704030504030204" pitchFamily="34" charset="0"/>
            </a:endParaRPr>
          </a:p>
        </p:txBody>
      </p:sp>
      <p:sp>
        <p:nvSpPr>
          <p:cNvPr id="38" name="六边形 37">
            <a:extLst>
              <a:ext uri="{FF2B5EF4-FFF2-40B4-BE49-F238E27FC236}">
                <a16:creationId xmlns:a16="http://schemas.microsoft.com/office/drawing/2014/main" xmlns="" id="{09AFE499-9C55-4851-9CF2-2101FE669FED}"/>
              </a:ext>
            </a:extLst>
          </p:cNvPr>
          <p:cNvSpPr/>
          <p:nvPr>
            <p:custDataLst>
              <p:tags r:id="rId10"/>
            </p:custDataLst>
          </p:nvPr>
        </p:nvSpPr>
        <p:spPr bwMode="auto">
          <a:xfrm>
            <a:off x="5355587" y="2908191"/>
            <a:ext cx="726581" cy="612534"/>
          </a:xfrm>
          <a:prstGeom prst="hexagon">
            <a:avLst/>
          </a:prstGeom>
          <a:solidFill>
            <a:srgbClr val="FFFFFF"/>
          </a:solidFill>
          <a:ln w="12700" cap="flat" cmpd="sng" algn="ctr">
            <a:noFill/>
            <a:prstDash val="solid"/>
            <a:miter lim="800000"/>
          </a:ln>
          <a:effectLst>
            <a:innerShdw blurRad="63500" dist="63500" dir="12000000">
              <a:prstClr val="black">
                <a:alpha val="20000"/>
              </a:prstClr>
            </a:innerShdw>
          </a:effectLst>
        </p:spPr>
        <p:txBody>
          <a:bodyPr lIns="0" tIns="0" rIns="0" bIns="0" anchor="ctr"/>
          <a:lstStyle/>
          <a:p>
            <a:pPr algn="ctr">
              <a:defRPr/>
            </a:pPr>
            <a:r>
              <a:rPr lang="en-US" altLang="zh-CN" sz="2000" kern="0" dirty="0">
                <a:solidFill>
                  <a:srgbClr val="4D4D4D"/>
                </a:solidFill>
                <a:latin typeface="Arial Rounded MT Bold" panose="020F0704030504030204" pitchFamily="34" charset="0"/>
              </a:rPr>
              <a:t>02</a:t>
            </a:r>
            <a:endParaRPr lang="zh-CN" altLang="en-US" sz="2000" kern="0" dirty="0">
              <a:solidFill>
                <a:srgbClr val="4D4D4D"/>
              </a:solidFill>
              <a:latin typeface="Arial Rounded MT Bold" panose="020F0704030504030204" pitchFamily="34" charset="0"/>
            </a:endParaRPr>
          </a:p>
        </p:txBody>
      </p:sp>
      <p:sp>
        <p:nvSpPr>
          <p:cNvPr id="39" name="六边形 38">
            <a:extLst>
              <a:ext uri="{FF2B5EF4-FFF2-40B4-BE49-F238E27FC236}">
                <a16:creationId xmlns:a16="http://schemas.microsoft.com/office/drawing/2014/main" xmlns="" id="{5CBA8B9E-F74C-48BA-9103-9DDEDDB6ACE9}"/>
              </a:ext>
            </a:extLst>
          </p:cNvPr>
          <p:cNvSpPr/>
          <p:nvPr>
            <p:custDataLst>
              <p:tags r:id="rId11"/>
            </p:custDataLst>
          </p:nvPr>
        </p:nvSpPr>
        <p:spPr bwMode="auto">
          <a:xfrm>
            <a:off x="5355587" y="4371836"/>
            <a:ext cx="726581" cy="612534"/>
          </a:xfrm>
          <a:prstGeom prst="hexagon">
            <a:avLst/>
          </a:prstGeom>
          <a:solidFill>
            <a:srgbClr val="FFFFFF"/>
          </a:solidFill>
          <a:ln w="12700" cap="flat" cmpd="sng" algn="ctr">
            <a:noFill/>
            <a:prstDash val="solid"/>
            <a:miter lim="800000"/>
          </a:ln>
          <a:effectLst>
            <a:innerShdw blurRad="63500" dist="63500" dir="12000000">
              <a:prstClr val="black">
                <a:alpha val="20000"/>
              </a:prstClr>
            </a:innerShdw>
          </a:effectLst>
        </p:spPr>
        <p:txBody>
          <a:bodyPr lIns="0" tIns="0" rIns="0" bIns="0" anchor="ctr"/>
          <a:lstStyle/>
          <a:p>
            <a:pPr algn="ctr">
              <a:defRPr/>
            </a:pPr>
            <a:r>
              <a:rPr lang="en-US" altLang="zh-CN" sz="2000" kern="0" dirty="0">
                <a:solidFill>
                  <a:srgbClr val="4D4D4D"/>
                </a:solidFill>
                <a:latin typeface="Arial Rounded MT Bold" panose="020F0704030504030204" pitchFamily="34" charset="0"/>
              </a:rPr>
              <a:t>03</a:t>
            </a:r>
            <a:endParaRPr lang="zh-CN" altLang="en-US" sz="2000" kern="0" dirty="0">
              <a:solidFill>
                <a:srgbClr val="4D4D4D"/>
              </a:solidFill>
              <a:latin typeface="Arial Rounded MT Bold" panose="020F0704030504030204" pitchFamily="34" charset="0"/>
            </a:endParaRPr>
          </a:p>
        </p:txBody>
      </p:sp>
      <p:sp>
        <p:nvSpPr>
          <p:cNvPr id="40" name="六边形 39">
            <a:extLst>
              <a:ext uri="{FF2B5EF4-FFF2-40B4-BE49-F238E27FC236}">
                <a16:creationId xmlns:a16="http://schemas.microsoft.com/office/drawing/2014/main" xmlns="" id="{8A60415F-6420-4E31-B0CC-8A2808A95F6D}"/>
              </a:ext>
            </a:extLst>
          </p:cNvPr>
          <p:cNvSpPr/>
          <p:nvPr>
            <p:custDataLst>
              <p:tags r:id="rId12"/>
            </p:custDataLst>
          </p:nvPr>
        </p:nvSpPr>
        <p:spPr bwMode="auto">
          <a:xfrm>
            <a:off x="5355587" y="5798468"/>
            <a:ext cx="726581" cy="612534"/>
          </a:xfrm>
          <a:prstGeom prst="hexagon">
            <a:avLst/>
          </a:prstGeom>
          <a:solidFill>
            <a:srgbClr val="FFFFFF"/>
          </a:solidFill>
          <a:ln w="12700" cap="flat" cmpd="sng" algn="ctr">
            <a:noFill/>
            <a:prstDash val="solid"/>
            <a:miter lim="800000"/>
          </a:ln>
          <a:effectLst>
            <a:innerShdw blurRad="63500" dist="63500" dir="12000000">
              <a:prstClr val="black">
                <a:alpha val="20000"/>
              </a:prstClr>
            </a:innerShdw>
          </a:effectLst>
        </p:spPr>
        <p:txBody>
          <a:bodyPr lIns="0" tIns="0" rIns="0" bIns="0" anchor="ctr"/>
          <a:lstStyle/>
          <a:p>
            <a:pPr algn="ctr">
              <a:defRPr/>
            </a:pPr>
            <a:r>
              <a:rPr lang="en-US" altLang="zh-CN" sz="2000" kern="0" dirty="0">
                <a:solidFill>
                  <a:srgbClr val="4D4D4D"/>
                </a:solidFill>
                <a:latin typeface="Arial Rounded MT Bold" panose="020F0704030504030204" pitchFamily="34" charset="0"/>
              </a:rPr>
              <a:t>04</a:t>
            </a:r>
            <a:endParaRPr lang="zh-CN" altLang="en-US" sz="2000" kern="0" dirty="0">
              <a:solidFill>
                <a:srgbClr val="4D4D4D"/>
              </a:solidFill>
              <a:latin typeface="Arial Rounded MT Bold" panose="020F0704030504030204" pitchFamily="34" charset="0"/>
            </a:endParaRPr>
          </a:p>
        </p:txBody>
      </p:sp>
    </p:spTree>
    <p:extLst>
      <p:ext uri="{BB962C8B-B14F-4D97-AF65-F5344CB8AC3E}">
        <p14:creationId xmlns:p14="http://schemas.microsoft.com/office/powerpoint/2010/main" val="1927614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1000"/>
                                        <p:tgtEl>
                                          <p:spTgt spid="35"/>
                                        </p:tgtEl>
                                      </p:cBhvr>
                                    </p:animEffect>
                                    <p:anim calcmode="lin" valueType="num">
                                      <p:cBhvr>
                                        <p:cTn id="33" dur="1000" fill="hold"/>
                                        <p:tgtEl>
                                          <p:spTgt spid="35"/>
                                        </p:tgtEl>
                                        <p:attrNameLst>
                                          <p:attrName>ppt_x</p:attrName>
                                        </p:attrNameLst>
                                      </p:cBhvr>
                                      <p:tavLst>
                                        <p:tav tm="0">
                                          <p:val>
                                            <p:strVal val="#ppt_x"/>
                                          </p:val>
                                        </p:tav>
                                        <p:tav tm="100000">
                                          <p:val>
                                            <p:strVal val="#ppt_x"/>
                                          </p:val>
                                        </p:tav>
                                      </p:tavLst>
                                    </p:anim>
                                    <p:anim calcmode="lin" valueType="num">
                                      <p:cBhvr>
                                        <p:cTn id="3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8" grpId="0" animBg="1"/>
      <p:bldP spid="3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1"/>
            </p:custDataLst>
          </p:nvPr>
        </p:nvSpPr>
        <p:spPr>
          <a:xfrm>
            <a:off x="8395064" y="2875133"/>
            <a:ext cx="2272937" cy="780159"/>
          </a:xfrm>
          <a:custGeom>
            <a:avLst/>
            <a:gdLst>
              <a:gd name="connsiteX0" fmla="*/ 0 w 2272937"/>
              <a:gd name="connsiteY0" fmla="*/ 478971 h 478971"/>
              <a:gd name="connsiteX1" fmla="*/ 2272937 w 2272937"/>
              <a:gd name="connsiteY1" fmla="*/ 478971 h 478971"/>
              <a:gd name="connsiteX2" fmla="*/ 2272937 w 2272937"/>
              <a:gd name="connsiteY2" fmla="*/ 0 h 478971"/>
              <a:gd name="connsiteX3" fmla="*/ 1271452 w 2272937"/>
              <a:gd name="connsiteY3" fmla="*/ 0 h 478971"/>
              <a:gd name="connsiteX4" fmla="*/ 17417 w 2272937"/>
              <a:gd name="connsiteY4" fmla="*/ 0 h 478971"/>
              <a:gd name="connsiteX5" fmla="*/ 0 w 2272937"/>
              <a:gd name="connsiteY5" fmla="*/ 478971 h 47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937" h="478971">
                <a:moveTo>
                  <a:pt x="0" y="478971"/>
                </a:moveTo>
                <a:lnTo>
                  <a:pt x="2272937" y="478971"/>
                </a:lnTo>
                <a:lnTo>
                  <a:pt x="2272937" y="0"/>
                </a:lnTo>
                <a:lnTo>
                  <a:pt x="1271452" y="0"/>
                </a:lnTo>
                <a:lnTo>
                  <a:pt x="17417" y="0"/>
                </a:lnTo>
                <a:lnTo>
                  <a:pt x="0" y="478971"/>
                </a:lnTo>
                <a:close/>
              </a:path>
            </a:pathLst>
          </a:custGeom>
          <a:solidFill>
            <a:schemeClr val="accent4">
              <a:lumMod val="40000"/>
              <a:lumOff val="6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幼圆"/>
            </a:endParaRPr>
          </a:p>
        </p:txBody>
      </p:sp>
      <p:sp>
        <p:nvSpPr>
          <p:cNvPr id="3" name="矩形 2"/>
          <p:cNvSpPr/>
          <p:nvPr>
            <p:custDataLst>
              <p:tags r:id="rId2"/>
            </p:custDataLst>
          </p:nvPr>
        </p:nvSpPr>
        <p:spPr>
          <a:xfrm>
            <a:off x="1524000" y="2610725"/>
            <a:ext cx="8125098" cy="818398"/>
          </a:xfrm>
          <a:prstGeom prst="rect">
            <a:avLst/>
          </a:prstGeom>
          <a:solidFill>
            <a:schemeClr val="accent1">
              <a:lumMod val="75000"/>
            </a:schemeClr>
          </a:solidFill>
          <a:ln w="12700" cap="flat" cmpd="sng" algn="ctr">
            <a:noFill/>
            <a:prstDash val="solid"/>
            <a:miter lim="800000"/>
          </a:ln>
          <a:effectLst/>
        </p:spPr>
        <p:txBody>
          <a:bodyPr lIns="1800000" rtlCol="0" anchor="ctr">
            <a:normAutofit/>
          </a:bodyPr>
          <a:lstStyle/>
          <a:p>
            <a:pPr algn="ctr"/>
            <a:r>
              <a:rPr lang="zh-CN" altLang="en-US" sz="3600" b="1" dirty="0" smtClean="0">
                <a:solidFill>
                  <a:schemeClr val="bg1"/>
                </a:solidFill>
                <a:latin typeface="黑体" panose="02010609060101010101" pitchFamily="49" charset="-122"/>
                <a:ea typeface="黑体" panose="02010609060101010101" pitchFamily="49" charset="-122"/>
              </a:rPr>
              <a:t>档案基础管理评价</a:t>
            </a:r>
            <a:endParaRPr lang="zh-CN" altLang="en-US" sz="3600" b="1" dirty="0">
              <a:solidFill>
                <a:schemeClr val="bg1"/>
              </a:solidFill>
              <a:latin typeface="黑体" panose="02010609060101010101" pitchFamily="49" charset="-122"/>
              <a:ea typeface="黑体" panose="02010609060101010101" pitchFamily="49" charset="-122"/>
            </a:endParaRPr>
          </a:p>
        </p:txBody>
      </p:sp>
      <p:sp>
        <p:nvSpPr>
          <p:cNvPr id="4" name="任意多边形 3"/>
          <p:cNvSpPr/>
          <p:nvPr>
            <p:custDataLst>
              <p:tags r:id="rId3"/>
            </p:custDataLst>
          </p:nvPr>
        </p:nvSpPr>
        <p:spPr>
          <a:xfrm>
            <a:off x="8360230" y="3429131"/>
            <a:ext cx="1306285" cy="226633"/>
          </a:xfrm>
          <a:custGeom>
            <a:avLst/>
            <a:gdLst>
              <a:gd name="connsiteX0" fmla="*/ 0 w 1306285"/>
              <a:gd name="connsiteY0" fmla="*/ 0 h 156754"/>
              <a:gd name="connsiteX1" fmla="*/ 1306285 w 1306285"/>
              <a:gd name="connsiteY1" fmla="*/ 0 h 156754"/>
              <a:gd name="connsiteX2" fmla="*/ 17417 w 1306285"/>
              <a:gd name="connsiteY2" fmla="*/ 156754 h 156754"/>
              <a:gd name="connsiteX3" fmla="*/ 0 w 1306285"/>
              <a:gd name="connsiteY3" fmla="*/ 0 h 156754"/>
            </a:gdLst>
            <a:ahLst/>
            <a:cxnLst>
              <a:cxn ang="0">
                <a:pos x="connsiteX0" y="connsiteY0"/>
              </a:cxn>
              <a:cxn ang="0">
                <a:pos x="connsiteX1" y="connsiteY1"/>
              </a:cxn>
              <a:cxn ang="0">
                <a:pos x="connsiteX2" y="connsiteY2"/>
              </a:cxn>
              <a:cxn ang="0">
                <a:pos x="connsiteX3" y="connsiteY3"/>
              </a:cxn>
            </a:cxnLst>
            <a:rect l="l" t="t" r="r" b="b"/>
            <a:pathLst>
              <a:path w="1306285" h="156754">
                <a:moveTo>
                  <a:pt x="0" y="0"/>
                </a:moveTo>
                <a:lnTo>
                  <a:pt x="1306285" y="0"/>
                </a:lnTo>
                <a:lnTo>
                  <a:pt x="17417" y="156754"/>
                </a:lnTo>
                <a:lnTo>
                  <a:pt x="0" y="0"/>
                </a:lnTo>
                <a:close/>
              </a:path>
            </a:pathLst>
          </a:custGeom>
          <a:solidFill>
            <a:srgbClr val="002060"/>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幼圆"/>
            </a:endParaRPr>
          </a:p>
        </p:txBody>
      </p:sp>
      <p:grpSp>
        <p:nvGrpSpPr>
          <p:cNvPr id="33" name="组合 32"/>
          <p:cNvGrpSpPr/>
          <p:nvPr/>
        </p:nvGrpSpPr>
        <p:grpSpPr>
          <a:xfrm>
            <a:off x="1180011" y="1465880"/>
            <a:ext cx="2961594" cy="2903518"/>
            <a:chOff x="304800" y="673100"/>
            <a:chExt cx="4000500" cy="4000500"/>
          </a:xfrm>
          <a:effectLst>
            <a:outerShdw blurRad="444500" dist="254000" dir="684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sp>
          <p:nvSpPr>
            <p:cNvPr id="35" name="椭圆 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grpSp>
      <p:sp>
        <p:nvSpPr>
          <p:cNvPr id="6" name="文本占位符 4"/>
          <p:cNvSpPr txBox="1">
            <a:spLocks/>
          </p:cNvSpPr>
          <p:nvPr>
            <p:custDataLst>
              <p:tags r:id="rId4"/>
            </p:custDataLst>
          </p:nvPr>
        </p:nvSpPr>
        <p:spPr>
          <a:xfrm>
            <a:off x="1549581" y="913994"/>
            <a:ext cx="1568089" cy="3509963"/>
          </a:xfrm>
          <a:prstGeom prst="rect">
            <a:avLst/>
          </a:prstGeom>
        </p:spPr>
        <p:txBody>
          <a:bodyPr vert="horz" lIns="91440" tIns="45720" rIns="91440" bIns="45720" rtlCol="0">
            <a:noAutofit/>
          </a:bodyPr>
          <a:lstStyle>
            <a:lvl1pPr marL="0" indent="0" algn="just" defTabSz="914400" rtl="0" eaLnBrk="1" latinLnBrk="0" hangingPunct="1">
              <a:lnSpc>
                <a:spcPct val="110000"/>
              </a:lnSpc>
              <a:spcBef>
                <a:spcPts val="1800"/>
              </a:spcBef>
              <a:spcAft>
                <a:spcPts val="0"/>
              </a:spcAft>
              <a:buClr>
                <a:schemeClr val="accent1">
                  <a:lumMod val="50000"/>
                </a:schemeClr>
              </a:buClr>
              <a:buSzPct val="60000"/>
              <a:buFont typeface="Wingdings" panose="05000000000000000000" pitchFamily="2" charset="2"/>
              <a:buNone/>
              <a:defRPr sz="23900" i="1" kern="1200" baseline="0">
                <a:ln w="19050">
                  <a:solidFill>
                    <a:schemeClr val="bg1"/>
                  </a:solidFill>
                </a:ln>
                <a:solidFill>
                  <a:schemeClr val="accent1"/>
                </a:solidFill>
                <a:latin typeface="Baskerville Old Face" panose="02020602080505020303" pitchFamily="18" charset="0"/>
                <a:ea typeface="华文中宋" panose="02010600040101010101" pitchFamily="2" charset="-122"/>
                <a:cs typeface="+mn-cs"/>
              </a:defRPr>
            </a:lvl1pPr>
            <a:lvl2pPr marL="357188" indent="-357188"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76AA30">
                  <a:lumMod val="50000"/>
                </a:srgbClr>
              </a:buClr>
              <a:defRPr/>
            </a:pPr>
            <a:r>
              <a:rPr lang="en-US" altLang="zh-CN" dirty="0" smtClean="0">
                <a:ln w="19050">
                  <a:solidFill>
                    <a:srgbClr val="FFFFFF"/>
                  </a:solidFill>
                </a:ln>
                <a:solidFill>
                  <a:schemeClr val="tx2">
                    <a:lumMod val="60000"/>
                    <a:lumOff val="40000"/>
                  </a:schemeClr>
                </a:solidFill>
              </a:rPr>
              <a:t>1</a:t>
            </a:r>
            <a:endParaRPr lang="zh-CN" altLang="en-US" dirty="0">
              <a:ln w="19050">
                <a:solidFill>
                  <a:srgbClr val="FFFFFF"/>
                </a:solidFill>
              </a:ln>
              <a:solidFill>
                <a:schemeClr val="tx2">
                  <a:lumMod val="60000"/>
                  <a:lumOff val="40000"/>
                </a:schemeClr>
              </a:solidFill>
            </a:endParaRPr>
          </a:p>
        </p:txBody>
      </p:sp>
    </p:spTree>
    <p:extLst>
      <p:ext uri="{BB962C8B-B14F-4D97-AF65-F5344CB8AC3E}">
        <p14:creationId xmlns:p14="http://schemas.microsoft.com/office/powerpoint/2010/main" val="38690211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180573"/>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基础管理评价内容一</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1" y="2293288"/>
            <a:ext cx="12190363" cy="4524315"/>
          </a:xfrm>
          <a:prstGeom prst="rect">
            <a:avLst/>
          </a:prstGeom>
          <a:solidFill>
            <a:schemeClr val="accent1">
              <a:lumMod val="60000"/>
              <a:lumOff val="40000"/>
            </a:schemeClr>
          </a:solidFill>
        </p:spPr>
        <p:txBody>
          <a:bodyPr wrap="square">
            <a:spAutoFit/>
          </a:bodyPr>
          <a:lstStyle/>
          <a:p>
            <a:r>
              <a:rPr lang="en-US" altLang="zh-CN" sz="3600" dirty="0">
                <a:latin typeface="黑体" panose="02010609060101010101" pitchFamily="49" charset="-122"/>
                <a:ea typeface="黑体" panose="02010609060101010101" pitchFamily="49" charset="-122"/>
              </a:rPr>
              <a:t> </a:t>
            </a:r>
            <a:r>
              <a:rPr lang="en-US" altLang="zh-CN" sz="3600" dirty="0" smtClean="0">
                <a:latin typeface="黑体" panose="02010609060101010101" pitchFamily="49" charset="-122"/>
                <a:ea typeface="黑体" panose="02010609060101010101" pitchFamily="49" charset="-122"/>
              </a:rPr>
              <a:t>   </a:t>
            </a:r>
            <a:r>
              <a:rPr lang="zh-CN" altLang="zh-CN" sz="3600" dirty="0" smtClean="0">
                <a:latin typeface="黑体" panose="02010609060101010101" pitchFamily="49" charset="-122"/>
                <a:ea typeface="黑体" panose="02010609060101010101" pitchFamily="49" charset="-122"/>
              </a:rPr>
              <a:t>健全项目档案</a:t>
            </a:r>
            <a:r>
              <a:rPr lang="zh-CN" altLang="zh-CN" sz="3600" dirty="0">
                <a:latin typeface="黑体" panose="02010609060101010101" pitchFamily="49" charset="-122"/>
                <a:ea typeface="黑体" panose="02010609060101010101" pitchFamily="49" charset="-122"/>
              </a:rPr>
              <a:t>工作制度，建立管理体系和工作程序</a:t>
            </a:r>
            <a:r>
              <a:rPr lang="zh-CN" altLang="zh-CN" sz="3600" dirty="0" smtClean="0">
                <a:latin typeface="黑体" panose="02010609060101010101" pitchFamily="49" charset="-122"/>
                <a:ea typeface="黑体" panose="02010609060101010101" pitchFamily="49" charset="-122"/>
              </a:rPr>
              <a:t>。</a:t>
            </a:r>
            <a:r>
              <a:rPr lang="en-US" altLang="zh-CN" sz="3600" dirty="0" smtClean="0">
                <a:latin typeface="黑体" panose="02010609060101010101" pitchFamily="49" charset="-122"/>
                <a:ea typeface="黑体" panose="02010609060101010101" pitchFamily="49" charset="-122"/>
              </a:rPr>
              <a:t>            </a:t>
            </a:r>
            <a:r>
              <a:rPr lang="zh-CN" altLang="en-US" sz="3600" dirty="0">
                <a:latin typeface="黑体" panose="02010609060101010101" pitchFamily="49" charset="-122"/>
                <a:ea typeface="黑体" panose="02010609060101010101" pitchFamily="49" charset="-122"/>
              </a:rPr>
              <a:t> </a:t>
            </a:r>
            <a:r>
              <a:rPr lang="zh-CN" altLang="en-US" sz="3600" dirty="0" smtClean="0">
                <a:latin typeface="黑体" panose="02010609060101010101" pitchFamily="49" charset="-122"/>
                <a:ea typeface="黑体" panose="02010609060101010101" pitchFamily="49" charset="-122"/>
              </a:rPr>
              <a:t> </a:t>
            </a:r>
            <a:endParaRPr lang="en-US" altLang="zh-CN" sz="3600" dirty="0" smtClean="0">
              <a:latin typeface="黑体" panose="02010609060101010101" pitchFamily="49" charset="-122"/>
              <a:ea typeface="黑体" panose="02010609060101010101" pitchFamily="49" charset="-122"/>
            </a:endParaRPr>
          </a:p>
          <a:p>
            <a:endParaRPr lang="en-US" altLang="zh-CN" sz="3600" dirty="0">
              <a:latin typeface="黑体" panose="02010609060101010101" pitchFamily="49" charset="-122"/>
              <a:ea typeface="黑体" panose="02010609060101010101" pitchFamily="49" charset="-122"/>
            </a:endParaRPr>
          </a:p>
          <a:p>
            <a:r>
              <a:rPr lang="en-US" altLang="zh-CN" sz="3600" dirty="0" smtClean="0">
                <a:latin typeface="黑体" panose="02010609060101010101" pitchFamily="49" charset="-122"/>
                <a:ea typeface="黑体" panose="02010609060101010101" pitchFamily="49" charset="-122"/>
              </a:rPr>
              <a:t>    </a:t>
            </a:r>
            <a:r>
              <a:rPr lang="zh-CN" altLang="en-US" sz="3600" dirty="0" smtClean="0">
                <a:latin typeface="黑体" panose="02010609060101010101" pitchFamily="49" charset="-122"/>
                <a:ea typeface="黑体" panose="02010609060101010101" pitchFamily="49" charset="-122"/>
              </a:rPr>
              <a:t>评价标准：</a:t>
            </a:r>
            <a:endParaRPr lang="en-US" altLang="zh-CN" sz="3600" dirty="0" smtClean="0">
              <a:latin typeface="黑体" panose="02010609060101010101" pitchFamily="49" charset="-122"/>
              <a:ea typeface="黑体" panose="02010609060101010101" pitchFamily="49" charset="-122"/>
            </a:endParaRPr>
          </a:p>
          <a:p>
            <a:endParaRPr lang="en-US" altLang="zh-CN" sz="3600" dirty="0">
              <a:latin typeface="黑体" panose="02010609060101010101" pitchFamily="49" charset="-122"/>
              <a:ea typeface="黑体" panose="02010609060101010101" pitchFamily="49" charset="-122"/>
            </a:endParaRPr>
          </a:p>
          <a:p>
            <a:endParaRPr lang="en-US" altLang="zh-CN" sz="3600" dirty="0" smtClean="0">
              <a:latin typeface="黑体" panose="02010609060101010101" pitchFamily="49" charset="-122"/>
              <a:ea typeface="黑体" panose="02010609060101010101" pitchFamily="49" charset="-122"/>
            </a:endParaRPr>
          </a:p>
          <a:p>
            <a:endParaRPr lang="en-US" altLang="zh-CN" sz="3600" dirty="0">
              <a:latin typeface="黑体" panose="02010609060101010101" pitchFamily="49" charset="-122"/>
              <a:ea typeface="黑体" panose="02010609060101010101" pitchFamily="49" charset="-122"/>
            </a:endParaRPr>
          </a:p>
          <a:p>
            <a:endParaRPr lang="en-US" altLang="zh-CN" sz="3600" dirty="0" smtClean="0">
              <a:latin typeface="黑体" panose="02010609060101010101" pitchFamily="49" charset="-122"/>
              <a:ea typeface="黑体" panose="02010609060101010101" pitchFamily="49" charset="-122"/>
            </a:endParaRPr>
          </a:p>
          <a:p>
            <a:endParaRPr lang="en-US" altLang="zh-CN" sz="3600" dirty="0"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0069888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5" y="868603"/>
            <a:ext cx="12171313" cy="923330"/>
          </a:xfrm>
          <a:prstGeom prst="rect">
            <a:avLst/>
          </a:prstGeom>
          <a:solidFill>
            <a:schemeClr val="accent4">
              <a:lumMod val="40000"/>
              <a:lumOff val="60000"/>
            </a:schemeClr>
          </a:solidFill>
        </p:spPr>
        <p:txBody>
          <a:bodyPr wrap="square">
            <a:spAutoFit/>
          </a:bodyPr>
          <a:lstStyle/>
          <a:p>
            <a:pPr>
              <a:lnSpc>
                <a:spcPct val="150000"/>
              </a:lnSpc>
            </a:pPr>
            <a:r>
              <a:rPr lang="zh-CN" altLang="en-US" sz="3600" b="1" dirty="0" smtClean="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36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62090"/>
            <a:ext cx="12150628" cy="5139869"/>
          </a:xfrm>
          <a:prstGeom prst="rect">
            <a:avLst/>
          </a:prstGeom>
          <a:solidFill>
            <a:schemeClr val="accent1">
              <a:lumMod val="60000"/>
              <a:lumOff val="40000"/>
            </a:schemeClr>
          </a:solidFill>
        </p:spPr>
        <p:txBody>
          <a:bodyPr wrap="square">
            <a:spAutoFit/>
          </a:bodyPr>
          <a:lstStyle/>
          <a:p>
            <a:pPr algn="ctr"/>
            <a:r>
              <a:rPr lang="en-US" altLang="zh-CN" sz="2800" b="1" dirty="0" smtClean="0"/>
              <a:t>《</a:t>
            </a:r>
            <a:r>
              <a:rPr lang="zh-CN" altLang="en-US" sz="2800" b="1" dirty="0"/>
              <a:t>建设项目档案管理规范</a:t>
            </a:r>
            <a:r>
              <a:rPr lang="en-US" altLang="zh-CN" sz="2800" b="1" dirty="0" smtClean="0"/>
              <a:t>》DA/T28-2018</a:t>
            </a:r>
            <a:endParaRPr lang="en-US" altLang="zh-CN" sz="2800" b="1" dirty="0"/>
          </a:p>
          <a:p>
            <a:pPr>
              <a:lnSpc>
                <a:spcPts val="4000"/>
              </a:lnSpc>
            </a:pPr>
            <a:r>
              <a:rPr lang="en-US" altLang="zh-CN" sz="2400" dirty="0" smtClean="0">
                <a:latin typeface="黑体" panose="02010609060101010101" pitchFamily="49" charset="-122"/>
                <a:ea typeface="黑体" panose="02010609060101010101" pitchFamily="49" charset="-122"/>
              </a:rPr>
              <a:t>    6 </a:t>
            </a:r>
            <a:r>
              <a:rPr lang="zh-CN" altLang="en-US" sz="2400" dirty="0" smtClean="0">
                <a:latin typeface="黑体" panose="02010609060101010101" pitchFamily="49" charset="-122"/>
                <a:ea typeface="黑体" panose="02010609060101010101" pitchFamily="49" charset="-122"/>
              </a:rPr>
              <a:t>制度规范建设</a:t>
            </a:r>
          </a:p>
          <a:p>
            <a:pPr>
              <a:lnSpc>
                <a:spcPts val="4000"/>
              </a:lnSpc>
            </a:pPr>
            <a:r>
              <a:rPr lang="en-US" altLang="zh-CN" sz="2400" dirty="0" smtClean="0">
                <a:latin typeface="黑体" panose="02010609060101010101" pitchFamily="49" charset="-122"/>
                <a:ea typeface="黑体" panose="02010609060101010101" pitchFamily="49" charset="-122"/>
              </a:rPr>
              <a:t>    </a:t>
            </a:r>
            <a:r>
              <a:rPr lang="en-US" altLang="zh-CN" sz="2400" dirty="0">
                <a:latin typeface="黑体" panose="02010609060101010101" pitchFamily="49" charset="-122"/>
                <a:ea typeface="黑体" panose="02010609060101010101" pitchFamily="49" charset="-122"/>
              </a:rPr>
              <a:t>6.1 </a:t>
            </a:r>
            <a:r>
              <a:rPr lang="zh-CN" altLang="zh-CN" sz="2400" dirty="0">
                <a:latin typeface="黑体" panose="02010609060101010101" pitchFamily="49" charset="-122"/>
                <a:ea typeface="黑体" panose="02010609060101010101" pitchFamily="49" charset="-122"/>
              </a:rPr>
              <a:t>建设单位制度规范体系</a:t>
            </a:r>
            <a:r>
              <a:rPr lang="zh-CN" altLang="zh-CN" sz="2400" dirty="0" smtClean="0">
                <a:latin typeface="黑体" panose="02010609060101010101" pitchFamily="49" charset="-122"/>
                <a:ea typeface="黑体" panose="02010609060101010101" pitchFamily="49" charset="-122"/>
              </a:rPr>
              <a:t>要求</a:t>
            </a:r>
            <a:endParaRPr lang="en-US" altLang="zh-CN" sz="2400" dirty="0" smtClean="0">
              <a:latin typeface="黑体" panose="02010609060101010101" pitchFamily="49" charset="-122"/>
              <a:ea typeface="黑体" panose="02010609060101010101" pitchFamily="49" charset="-122"/>
            </a:endParaRPr>
          </a:p>
          <a:p>
            <a:pPr>
              <a:lnSpc>
                <a:spcPts val="4000"/>
              </a:lnSpc>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项目</a:t>
            </a:r>
            <a:r>
              <a:rPr lang="zh-CN" altLang="zh-CN" sz="2400" dirty="0">
                <a:latin typeface="黑体" panose="02010609060101010101" pitchFamily="49" charset="-122"/>
                <a:ea typeface="黑体" panose="02010609060101010101" pitchFamily="49" charset="-122"/>
              </a:rPr>
              <a:t>开工前，建设单位应遵循相关法律法规，规章制度和标准规范，按照职责明确、流程清晰、措施有效、要求具体的原则，建立覆盖项目各类文件、档案的管理制度和业务规范体系。</a:t>
            </a:r>
          </a:p>
          <a:p>
            <a:pPr>
              <a:lnSpc>
                <a:spcPts val="4000"/>
              </a:lnSpc>
            </a:pPr>
            <a:r>
              <a:rPr lang="en-US" altLang="zh-CN" sz="2400" dirty="0" smtClean="0">
                <a:latin typeface="黑体" panose="02010609060101010101" pitchFamily="49" charset="-122"/>
                <a:ea typeface="黑体" panose="02010609060101010101" pitchFamily="49" charset="-122"/>
              </a:rPr>
              <a:t>    6.2 </a:t>
            </a:r>
            <a:r>
              <a:rPr lang="zh-CN" altLang="zh-CN" sz="2400" dirty="0">
                <a:latin typeface="黑体" panose="02010609060101010101" pitchFamily="49" charset="-122"/>
                <a:ea typeface="黑体" panose="02010609060101010101" pitchFamily="49" charset="-122"/>
              </a:rPr>
              <a:t>项目文件管理业务规范内容</a:t>
            </a:r>
          </a:p>
          <a:p>
            <a:pPr>
              <a:lnSpc>
                <a:spcPts val="4000"/>
              </a:lnSpc>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项目</a:t>
            </a:r>
            <a:r>
              <a:rPr lang="zh-CN" altLang="zh-CN" sz="2400" dirty="0">
                <a:latin typeface="黑体" panose="02010609060101010101" pitchFamily="49" charset="-122"/>
                <a:ea typeface="黑体" panose="02010609060101010101" pitchFamily="49" charset="-122"/>
              </a:rPr>
              <a:t>文件管理业务规范中应包含但不限于下列内容；</a:t>
            </a:r>
          </a:p>
          <a:p>
            <a:pPr lvl="0">
              <a:lnSpc>
                <a:spcPts val="4000"/>
              </a:lnSpc>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项目</a:t>
            </a:r>
            <a:r>
              <a:rPr lang="zh-CN" altLang="zh-CN" sz="2400" dirty="0">
                <a:latin typeface="黑体" panose="02010609060101010101" pitchFamily="49" charset="-122"/>
                <a:ea typeface="黑体" panose="02010609060101010101" pitchFamily="49" charset="-122"/>
              </a:rPr>
              <a:t>文件管理业务流程、文件格式、编号、归档要求等；</a:t>
            </a:r>
          </a:p>
          <a:p>
            <a:pPr lvl="0">
              <a:lnSpc>
                <a:spcPts val="4000"/>
              </a:lnSpc>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竣工图</a:t>
            </a:r>
            <a:r>
              <a:rPr lang="zh-CN" altLang="zh-CN" sz="2400" dirty="0">
                <a:latin typeface="黑体" panose="02010609060101010101" pitchFamily="49" charset="-122"/>
                <a:ea typeface="黑体" panose="02010609060101010101" pitchFamily="49" charset="-122"/>
              </a:rPr>
              <a:t>的编制单位、编制要求、审查流程和责任等</a:t>
            </a:r>
            <a:r>
              <a:rPr lang="zh-CN" altLang="zh-CN" sz="2400" dirty="0" smtClean="0">
                <a:latin typeface="黑体" panose="02010609060101010101" pitchFamily="49" charset="-122"/>
                <a:ea typeface="黑体" panose="02010609060101010101" pitchFamily="49" charset="-122"/>
              </a:rPr>
              <a:t>；</a:t>
            </a:r>
            <a:endParaRPr lang="zh-CN" altLang="zh-CN"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5059539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5" y="868603"/>
            <a:ext cx="12171313" cy="923330"/>
          </a:xfrm>
          <a:prstGeom prst="rect">
            <a:avLst/>
          </a:prstGeom>
          <a:solidFill>
            <a:schemeClr val="accent4">
              <a:lumMod val="40000"/>
              <a:lumOff val="60000"/>
            </a:schemeClr>
          </a:solidFill>
        </p:spPr>
        <p:txBody>
          <a:bodyPr wrap="square">
            <a:spAutoFit/>
          </a:bodyPr>
          <a:lstStyle/>
          <a:p>
            <a:pPr>
              <a:lnSpc>
                <a:spcPct val="150000"/>
              </a:lnSpc>
            </a:pPr>
            <a:r>
              <a:rPr lang="zh-CN" altLang="en-US" sz="3600" b="1" dirty="0" smtClean="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36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62090"/>
            <a:ext cx="12150628" cy="5221942"/>
          </a:xfrm>
          <a:prstGeom prst="rect">
            <a:avLst/>
          </a:prstGeom>
          <a:solidFill>
            <a:schemeClr val="accent1">
              <a:lumMod val="60000"/>
              <a:lumOff val="40000"/>
            </a:schemeClr>
          </a:solidFill>
        </p:spPr>
        <p:txBody>
          <a:bodyPr wrap="square">
            <a:spAutoFit/>
          </a:bodyPr>
          <a:lstStyle/>
          <a:p>
            <a:pPr lvl="0">
              <a:lnSpc>
                <a:spcPts val="4000"/>
              </a:lnSpc>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照片</a:t>
            </a:r>
            <a:r>
              <a:rPr lang="zh-CN" altLang="zh-CN" sz="2400" dirty="0">
                <a:latin typeface="黑体" panose="02010609060101010101" pitchFamily="49" charset="-122"/>
                <a:ea typeface="黑体" panose="02010609060101010101" pitchFamily="49" charset="-122"/>
              </a:rPr>
              <a:t>和音视频文件摄录的责任主体、阶段、节点、部位、内容、技术参数、归档要求等。</a:t>
            </a:r>
          </a:p>
          <a:p>
            <a:pPr>
              <a:lnSpc>
                <a:spcPts val="4000"/>
              </a:lnSpc>
            </a:pPr>
            <a:r>
              <a:rPr lang="en-US" altLang="zh-CN" sz="2400" dirty="0" smtClean="0">
                <a:latin typeface="黑体" panose="02010609060101010101" pitchFamily="49" charset="-122"/>
                <a:ea typeface="黑体" panose="02010609060101010101" pitchFamily="49" charset="-122"/>
              </a:rPr>
              <a:t>    6.3 </a:t>
            </a:r>
            <a:r>
              <a:rPr lang="zh-CN" altLang="zh-CN" sz="2400" dirty="0">
                <a:latin typeface="黑体" panose="02010609060101010101" pitchFamily="49" charset="-122"/>
                <a:ea typeface="黑体" panose="02010609060101010101" pitchFamily="49" charset="-122"/>
              </a:rPr>
              <a:t>档案管理业务规范内容</a:t>
            </a:r>
          </a:p>
          <a:p>
            <a:pPr>
              <a:lnSpc>
                <a:spcPts val="4000"/>
              </a:lnSpc>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建设单位</a:t>
            </a:r>
            <a:r>
              <a:rPr lang="zh-CN" altLang="zh-CN" sz="2400" dirty="0">
                <a:latin typeface="黑体" panose="02010609060101010101" pitchFamily="49" charset="-122"/>
                <a:ea typeface="黑体" panose="02010609060101010101" pitchFamily="49" charset="-122"/>
              </a:rPr>
              <a:t>档案管理业务规范中应包含但不限于下列内容：</a:t>
            </a:r>
          </a:p>
          <a:p>
            <a:pPr lvl="0">
              <a:lnSpc>
                <a:spcPts val="4000"/>
              </a:lnSpc>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项目</a:t>
            </a:r>
            <a:r>
              <a:rPr lang="zh-CN" altLang="zh-CN" sz="2400" dirty="0">
                <a:latin typeface="黑体" panose="02010609060101010101" pitchFamily="49" charset="-122"/>
                <a:ea typeface="黑体" panose="02010609060101010101" pitchFamily="49" charset="-122"/>
              </a:rPr>
              <a:t>档案管理办法；</a:t>
            </a:r>
          </a:p>
          <a:p>
            <a:pPr lvl="0">
              <a:lnSpc>
                <a:spcPts val="4000"/>
              </a:lnSpc>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档案</a:t>
            </a:r>
            <a:r>
              <a:rPr lang="zh-CN" altLang="zh-CN" sz="2400" dirty="0">
                <a:latin typeface="黑体" panose="02010609060101010101" pitchFamily="49" charset="-122"/>
                <a:ea typeface="黑体" panose="02010609060101010101" pitchFamily="49" charset="-122"/>
              </a:rPr>
              <a:t>分类方案；</a:t>
            </a:r>
          </a:p>
          <a:p>
            <a:pPr lvl="0">
              <a:lnSpc>
                <a:spcPts val="4000"/>
              </a:lnSpc>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归档</a:t>
            </a:r>
            <a:r>
              <a:rPr lang="zh-CN" altLang="zh-CN" sz="2400" dirty="0">
                <a:latin typeface="黑体" panose="02010609060101010101" pitchFamily="49" charset="-122"/>
                <a:ea typeface="黑体" panose="02010609060101010101" pitchFamily="49" charset="-122"/>
              </a:rPr>
              <a:t>范围和档案保管期限表；</a:t>
            </a:r>
          </a:p>
          <a:p>
            <a:pPr lvl="0">
              <a:lnSpc>
                <a:spcPts val="4000"/>
              </a:lnSpc>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整理</a:t>
            </a:r>
            <a:r>
              <a:rPr lang="zh-CN" altLang="zh-CN" sz="2400" dirty="0">
                <a:latin typeface="黑体" panose="02010609060101010101" pitchFamily="49" charset="-122"/>
                <a:ea typeface="黑体" panose="02010609060101010101" pitchFamily="49" charset="-122"/>
              </a:rPr>
              <a:t>编目细则。</a:t>
            </a:r>
          </a:p>
          <a:p>
            <a:pPr>
              <a:lnSpc>
                <a:spcPts val="4000"/>
              </a:lnSpc>
            </a:pPr>
            <a:r>
              <a:rPr lang="en-US" altLang="zh-CN" sz="2400" dirty="0" smtClean="0">
                <a:latin typeface="黑体" panose="02010609060101010101" pitchFamily="49" charset="-122"/>
                <a:ea typeface="黑体" panose="02010609060101010101" pitchFamily="49" charset="-122"/>
              </a:rPr>
              <a:t>    6.4 </a:t>
            </a:r>
            <a:r>
              <a:rPr lang="zh-CN" altLang="zh-CN" sz="2400" dirty="0">
                <a:latin typeface="黑体" panose="02010609060101010101" pitchFamily="49" charset="-122"/>
                <a:ea typeface="黑体" panose="02010609060101010101" pitchFamily="49" charset="-122"/>
              </a:rPr>
              <a:t>纳入项目管理制度规范</a:t>
            </a:r>
          </a:p>
          <a:p>
            <a:pPr>
              <a:lnSpc>
                <a:spcPts val="4000"/>
              </a:lnSpc>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建设单位</a:t>
            </a:r>
            <a:r>
              <a:rPr lang="zh-CN" altLang="zh-CN" sz="2400" dirty="0">
                <a:latin typeface="黑体" panose="02010609060101010101" pitchFamily="49" charset="-122"/>
                <a:ea typeface="黑体" panose="02010609060101010101" pitchFamily="49" charset="-122"/>
              </a:rPr>
              <a:t>在项目管理相关制度、规范中应提出档案管理的要求</a:t>
            </a:r>
            <a:r>
              <a:rPr lang="zh-CN" altLang="zh-CN" sz="2400" dirty="0" smtClean="0">
                <a:latin typeface="黑体" panose="02010609060101010101" pitchFamily="49" charset="-122"/>
                <a:ea typeface="黑体" panose="02010609060101010101" pitchFamily="49" charset="-122"/>
              </a:rPr>
              <a:t>。</a:t>
            </a:r>
            <a:endParaRPr lang="zh-CN" altLang="zh-CN"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6325415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5" y="868603"/>
            <a:ext cx="12171313" cy="923330"/>
          </a:xfrm>
          <a:prstGeom prst="rect">
            <a:avLst/>
          </a:prstGeom>
          <a:solidFill>
            <a:schemeClr val="accent4">
              <a:lumMod val="40000"/>
              <a:lumOff val="60000"/>
            </a:schemeClr>
          </a:solidFill>
        </p:spPr>
        <p:txBody>
          <a:bodyPr wrap="square">
            <a:spAutoFit/>
          </a:bodyPr>
          <a:lstStyle/>
          <a:p>
            <a:pPr>
              <a:lnSpc>
                <a:spcPct val="150000"/>
              </a:lnSpc>
            </a:pPr>
            <a:r>
              <a:rPr lang="zh-CN" altLang="en-US" sz="3600" b="1" dirty="0" smtClean="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36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62090"/>
            <a:ext cx="12150628" cy="5221942"/>
          </a:xfrm>
          <a:prstGeom prst="rect">
            <a:avLst/>
          </a:prstGeom>
          <a:solidFill>
            <a:schemeClr val="accent1">
              <a:lumMod val="60000"/>
              <a:lumOff val="40000"/>
            </a:schemeClr>
          </a:solidFill>
        </p:spPr>
        <p:txBody>
          <a:bodyPr wrap="square">
            <a:spAutoFit/>
          </a:bodyPr>
          <a:lstStyle/>
          <a:p>
            <a:pPr lvl="0">
              <a:lnSpc>
                <a:spcPts val="4000"/>
              </a:lnSpc>
            </a:pPr>
            <a:r>
              <a:rPr lang="en-US" altLang="zh-CN" sz="2400" dirty="0" smtClean="0">
                <a:latin typeface="黑体" panose="02010609060101010101" pitchFamily="49" charset="-122"/>
                <a:ea typeface="黑体" panose="02010609060101010101" pitchFamily="49" charset="-122"/>
              </a:rPr>
              <a:t>    6.5 </a:t>
            </a:r>
            <a:r>
              <a:rPr lang="zh-CN" altLang="zh-CN" sz="2400" dirty="0">
                <a:latin typeface="黑体" panose="02010609060101010101" pitchFamily="49" charset="-122"/>
                <a:ea typeface="黑体" panose="02010609060101010101" pitchFamily="49" charset="-122"/>
              </a:rPr>
              <a:t>参建单位制度规范体系要求</a:t>
            </a:r>
          </a:p>
          <a:p>
            <a:pPr>
              <a:lnSpc>
                <a:spcPts val="4000"/>
              </a:lnSpc>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参</a:t>
            </a:r>
            <a:r>
              <a:rPr lang="zh-CN" altLang="zh-CN" sz="2400" dirty="0">
                <a:latin typeface="黑体" panose="02010609060101010101" pitchFamily="49" charset="-122"/>
                <a:ea typeface="黑体" panose="02010609060101010101" pitchFamily="49" charset="-122"/>
              </a:rPr>
              <a:t>建单位项目部应制定与建设单位的要求相适应的项目文件管理制度和业务规范。</a:t>
            </a:r>
          </a:p>
          <a:p>
            <a:pPr>
              <a:lnSpc>
                <a:spcPts val="4000"/>
              </a:lnSpc>
            </a:pPr>
            <a:r>
              <a:rPr lang="en-US" altLang="zh-CN" sz="2400" dirty="0" smtClean="0">
                <a:latin typeface="黑体" panose="02010609060101010101" pitchFamily="49" charset="-122"/>
                <a:ea typeface="黑体" panose="02010609060101010101" pitchFamily="49" charset="-122"/>
              </a:rPr>
              <a:t>    6.6 </a:t>
            </a:r>
            <a:r>
              <a:rPr lang="zh-CN" altLang="zh-CN" sz="2400" dirty="0">
                <a:latin typeface="黑体" panose="02010609060101010101" pitchFamily="49" charset="-122"/>
                <a:ea typeface="黑体" panose="02010609060101010101" pitchFamily="49" charset="-122"/>
              </a:rPr>
              <a:t>修订完善要求</a:t>
            </a:r>
          </a:p>
          <a:p>
            <a:pPr>
              <a:lnSpc>
                <a:spcPts val="4000"/>
              </a:lnSpc>
            </a:pP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建设单位</a:t>
            </a:r>
            <a:r>
              <a:rPr lang="zh-CN" altLang="zh-CN" sz="2400" dirty="0">
                <a:latin typeface="黑体" panose="02010609060101010101" pitchFamily="49" charset="-122"/>
                <a:ea typeface="黑体" panose="02010609060101010101" pitchFamily="49" charset="-122"/>
              </a:rPr>
              <a:t>和参建单位应适时对管理制度和业务规范进行修订完善</a:t>
            </a:r>
            <a:r>
              <a:rPr lang="zh-CN" altLang="zh-CN"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a:lnSpc>
                <a:spcPts val="4000"/>
              </a:lnSpc>
            </a:pPr>
            <a:endParaRPr lang="en-US" altLang="zh-CN" sz="2400" dirty="0">
              <a:latin typeface="黑体" panose="02010609060101010101" pitchFamily="49" charset="-122"/>
              <a:ea typeface="黑体" panose="02010609060101010101" pitchFamily="49" charset="-122"/>
            </a:endParaRPr>
          </a:p>
          <a:p>
            <a:pPr>
              <a:lnSpc>
                <a:spcPts val="4000"/>
              </a:lnSpc>
            </a:pPr>
            <a:endParaRPr lang="en-US" altLang="zh-CN" sz="2400" dirty="0" smtClean="0">
              <a:latin typeface="黑体" panose="02010609060101010101" pitchFamily="49" charset="-122"/>
              <a:ea typeface="黑体" panose="02010609060101010101" pitchFamily="49" charset="-122"/>
            </a:endParaRPr>
          </a:p>
          <a:p>
            <a:pPr>
              <a:lnSpc>
                <a:spcPts val="4000"/>
              </a:lnSpc>
            </a:pPr>
            <a:endParaRPr lang="en-US" altLang="zh-CN" sz="2400" dirty="0">
              <a:latin typeface="黑体" panose="02010609060101010101" pitchFamily="49" charset="-122"/>
              <a:ea typeface="黑体" panose="02010609060101010101" pitchFamily="49" charset="-122"/>
            </a:endParaRPr>
          </a:p>
          <a:p>
            <a:pPr>
              <a:lnSpc>
                <a:spcPts val="4000"/>
              </a:lnSpc>
            </a:pPr>
            <a:endParaRPr lang="en-US" altLang="zh-CN" sz="2400" dirty="0" smtClean="0">
              <a:latin typeface="黑体" panose="02010609060101010101" pitchFamily="49" charset="-122"/>
              <a:ea typeface="黑体" panose="02010609060101010101" pitchFamily="49" charset="-122"/>
            </a:endParaRPr>
          </a:p>
          <a:p>
            <a:pPr>
              <a:lnSpc>
                <a:spcPts val="4000"/>
              </a:lnSpc>
            </a:pPr>
            <a:endParaRPr lang="en-US" altLang="zh-CN" sz="2400" dirty="0">
              <a:latin typeface="黑体" panose="02010609060101010101" pitchFamily="49" charset="-122"/>
              <a:ea typeface="黑体" panose="02010609060101010101" pitchFamily="49" charset="-122"/>
            </a:endParaRPr>
          </a:p>
          <a:p>
            <a:pPr>
              <a:lnSpc>
                <a:spcPts val="4000"/>
              </a:lnSpc>
            </a:pPr>
            <a:r>
              <a:rPr lang="en-US" altLang="zh-CN" sz="2400" dirty="0" smtClean="0">
                <a:latin typeface="黑体" panose="02010609060101010101" pitchFamily="49" charset="-122"/>
                <a:ea typeface="黑体" panose="02010609060101010101" pitchFamily="49" charset="-122"/>
              </a:rPr>
              <a:t> </a:t>
            </a:r>
            <a:endParaRPr lang="zh-CN" altLang="en-US" sz="24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975777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5" y="868603"/>
            <a:ext cx="12171313" cy="923330"/>
          </a:xfrm>
          <a:prstGeom prst="rect">
            <a:avLst/>
          </a:prstGeom>
          <a:solidFill>
            <a:schemeClr val="accent4">
              <a:lumMod val="40000"/>
              <a:lumOff val="60000"/>
            </a:schemeClr>
          </a:solidFill>
        </p:spPr>
        <p:txBody>
          <a:bodyPr wrap="square">
            <a:spAutoFit/>
          </a:bodyPr>
          <a:lstStyle/>
          <a:p>
            <a:pPr>
              <a:lnSpc>
                <a:spcPct val="150000"/>
              </a:lnSpc>
            </a:pPr>
            <a:r>
              <a:rPr lang="zh-CN" altLang="en-US" sz="3600" b="1" dirty="0" smtClean="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36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62090"/>
            <a:ext cx="12150628" cy="5816977"/>
          </a:xfrm>
          <a:prstGeom prst="rect">
            <a:avLst/>
          </a:prstGeom>
          <a:solidFill>
            <a:schemeClr val="accent1">
              <a:lumMod val="60000"/>
              <a:lumOff val="40000"/>
            </a:schemeClr>
          </a:solidFill>
        </p:spPr>
        <p:txBody>
          <a:bodyPr wrap="square">
            <a:spAutoFit/>
          </a:bodyPr>
          <a:lstStyle/>
          <a:p>
            <a:pPr algn="ctr">
              <a:lnSpc>
                <a:spcPct val="150000"/>
              </a:lnSpc>
              <a:spcAft>
                <a:spcPts val="0"/>
              </a:spcAft>
            </a:pPr>
            <a:r>
              <a:rPr lang="zh-CN" altLang="zh-CN" sz="2800" b="1" dirty="0">
                <a:latin typeface="黑体" panose="02010609060101010101" pitchFamily="49" charset="-122"/>
                <a:ea typeface="黑体" panose="02010609060101010101" pitchFamily="49" charset="-122"/>
              </a:rPr>
              <a:t>《重大建设项目档案验收办法》档发﹝</a:t>
            </a:r>
            <a:r>
              <a:rPr lang="en-US" altLang="zh-CN" sz="2800" b="1" dirty="0">
                <a:latin typeface="黑体" panose="02010609060101010101" pitchFamily="49" charset="-122"/>
                <a:ea typeface="黑体" panose="02010609060101010101" pitchFamily="49" charset="-122"/>
              </a:rPr>
              <a:t>2006</a:t>
            </a:r>
            <a:r>
              <a:rPr lang="zh-CN" altLang="zh-CN"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2</a:t>
            </a:r>
            <a:r>
              <a:rPr lang="zh-CN" altLang="zh-CN" sz="2800" b="1" dirty="0" smtClean="0">
                <a:latin typeface="黑体" panose="02010609060101010101" pitchFamily="49" charset="-122"/>
                <a:ea typeface="黑体" panose="02010609060101010101" pitchFamily="49" charset="-122"/>
              </a:rPr>
              <a:t>号</a:t>
            </a:r>
            <a:endParaRPr lang="en-US" altLang="zh-CN" sz="2800" b="1" dirty="0" smtClean="0">
              <a:latin typeface="黑体" panose="02010609060101010101" pitchFamily="49" charset="-122"/>
              <a:ea typeface="黑体" panose="02010609060101010101" pitchFamily="49" charset="-122"/>
            </a:endParaRPr>
          </a:p>
          <a:p>
            <a:pPr algn="ctr">
              <a:lnSpc>
                <a:spcPct val="150000"/>
              </a:lnSpc>
              <a:spcAft>
                <a:spcPts val="0"/>
              </a:spcAft>
            </a:pPr>
            <a:r>
              <a:rPr lang="zh-CN" altLang="zh-CN" sz="2800" b="1" dirty="0" smtClean="0">
                <a:latin typeface="黑体" panose="02010609060101010101" pitchFamily="49" charset="-122"/>
                <a:ea typeface="黑体" panose="02010609060101010101" pitchFamily="49" charset="-122"/>
              </a:rPr>
              <a:t>附件</a:t>
            </a:r>
            <a:r>
              <a:rPr lang="en-US" altLang="zh-CN" sz="2800" b="1" dirty="0" smtClean="0">
                <a:latin typeface="黑体" panose="02010609060101010101" pitchFamily="49" charset="-122"/>
                <a:ea typeface="黑体" panose="02010609060101010101" pitchFamily="49" charset="-122"/>
              </a:rPr>
              <a:t>2</a:t>
            </a:r>
            <a:r>
              <a:rPr lang="zh-CN" altLang="zh-CN" sz="2800" dirty="0">
                <a:latin typeface="黑体" panose="02010609060101010101" pitchFamily="49" charset="-122"/>
                <a:ea typeface="黑体" panose="02010609060101010101" pitchFamily="49" charset="-122"/>
              </a:rPr>
              <a:t>《重大建设项目档案验收内容及要求》</a:t>
            </a:r>
            <a:endParaRPr lang="zh-CN" altLang="zh-CN" sz="2800" b="1" dirty="0">
              <a:latin typeface="黑体" panose="02010609060101010101" pitchFamily="49" charset="-122"/>
              <a:ea typeface="黑体" panose="02010609060101010101" pitchFamily="49" charset="-122"/>
            </a:endParaRPr>
          </a:p>
          <a:p>
            <a:pPr>
              <a:lnSpc>
                <a:spcPct val="150000"/>
              </a:lnSpc>
              <a:spcAft>
                <a:spcPts val="0"/>
              </a:spcAft>
            </a:pPr>
            <a:r>
              <a:rPr lang="en-US" altLang="zh-CN" sz="2400" dirty="0" smtClean="0">
                <a:latin typeface="黑体" panose="02010609060101010101" pitchFamily="49" charset="-122"/>
                <a:ea typeface="黑体" panose="02010609060101010101" pitchFamily="49" charset="-122"/>
              </a:rPr>
              <a:t>    </a:t>
            </a:r>
            <a:r>
              <a:rPr lang="zh-CN" altLang="en-US" sz="2400" dirty="0" smtClean="0">
                <a:latin typeface="黑体" panose="02010609060101010101" pitchFamily="49" charset="-122"/>
                <a:ea typeface="黑体" panose="02010609060101010101" pitchFamily="49" charset="-122"/>
              </a:rPr>
              <a:t>一、</a:t>
            </a:r>
            <a:r>
              <a:rPr lang="zh-CN" altLang="zh-CN" sz="2400" dirty="0" smtClean="0">
                <a:latin typeface="黑体" panose="02010609060101010101" pitchFamily="49" charset="-122"/>
                <a:ea typeface="黑体" panose="02010609060101010101" pitchFamily="49" charset="-122"/>
              </a:rPr>
              <a:t>项目</a:t>
            </a:r>
            <a:r>
              <a:rPr lang="zh-CN" altLang="zh-CN" sz="2400" dirty="0">
                <a:latin typeface="黑体" panose="02010609060101010101" pitchFamily="49" charset="-122"/>
                <a:ea typeface="黑体" panose="02010609060101010101" pitchFamily="49" charset="-122"/>
              </a:rPr>
              <a:t>档案的基础管理工作</a:t>
            </a:r>
          </a:p>
          <a:p>
            <a:pPr>
              <a:lnSpc>
                <a:spcPct val="150000"/>
              </a:lnSpc>
              <a:spcAft>
                <a:spcPts val="0"/>
              </a:spcAft>
            </a:pPr>
            <a:r>
              <a:rPr lang="en-US" altLang="zh-CN" sz="2400" dirty="0" smtClean="0">
                <a:latin typeface="黑体" panose="02010609060101010101" pitchFamily="49" charset="-122"/>
                <a:ea typeface="黑体" panose="02010609060101010101" pitchFamily="49" charset="-122"/>
              </a:rPr>
              <a:t>    1.</a:t>
            </a:r>
            <a:r>
              <a:rPr lang="zh-CN" altLang="zh-CN" sz="2400" dirty="0" smtClean="0">
                <a:latin typeface="黑体" panose="02010609060101010101" pitchFamily="49" charset="-122"/>
                <a:ea typeface="黑体" panose="02010609060101010101" pitchFamily="49" charset="-122"/>
              </a:rPr>
              <a:t>项目</a:t>
            </a:r>
            <a:r>
              <a:rPr lang="zh-CN" altLang="zh-CN" sz="2400" dirty="0">
                <a:latin typeface="黑体" panose="02010609060101010101" pitchFamily="49" charset="-122"/>
                <a:ea typeface="黑体" panose="02010609060101010101" pitchFamily="49" charset="-122"/>
              </a:rPr>
              <a:t>建设单位（法人）认真执行国家档案工作法律法规，建立健全项目档案工作各项规章制度，建立了切合实际的项目档案工作的管理体制和工作程序。</a:t>
            </a:r>
          </a:p>
          <a:p>
            <a:pPr lvl="0">
              <a:lnSpc>
                <a:spcPct val="150000"/>
              </a:lnSpc>
            </a:pPr>
            <a:r>
              <a:rPr lang="en-US" altLang="zh-CN" sz="2400" dirty="0" smtClean="0">
                <a:latin typeface="黑体" panose="02010609060101010101" pitchFamily="49" charset="-122"/>
                <a:ea typeface="黑体" panose="02010609060101010101" pitchFamily="49" charset="-122"/>
              </a:rPr>
              <a:t>    2.</a:t>
            </a:r>
            <a:r>
              <a:rPr lang="zh-CN" altLang="zh-CN" sz="2400" dirty="0" smtClean="0">
                <a:latin typeface="黑体" panose="02010609060101010101" pitchFamily="49" charset="-122"/>
                <a:ea typeface="黑体" panose="02010609060101010101" pitchFamily="49" charset="-122"/>
              </a:rPr>
              <a:t>项目</a:t>
            </a:r>
            <a:r>
              <a:rPr lang="zh-CN" altLang="zh-CN" sz="2400" dirty="0">
                <a:latin typeface="黑体" panose="02010609060101010101" pitchFamily="49" charset="-122"/>
                <a:ea typeface="黑体" panose="02010609060101010101" pitchFamily="49" charset="-122"/>
              </a:rPr>
              <a:t>建设单位（法人）对项目档案工作实行统一管理，对本单位各部门和设计、施工、监理等参建单位进行有效的监督、指导，确保项目档案工作与项目建设同步进行</a:t>
            </a:r>
            <a:r>
              <a:rPr lang="zh-CN" altLang="zh-CN"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lvl="0">
              <a:lnSpc>
                <a:spcPct val="150000"/>
              </a:lnSpc>
            </a:pPr>
            <a:r>
              <a:rPr lang="en-US" altLang="zh-CN" sz="2400" dirty="0" smtClean="0">
                <a:latin typeface="黑体" panose="02010609060101010101" pitchFamily="49" charset="-122"/>
                <a:ea typeface="黑体" panose="02010609060101010101" pitchFamily="49" charset="-122"/>
              </a:rPr>
              <a:t>    3.</a:t>
            </a:r>
            <a:r>
              <a:rPr lang="zh-CN" altLang="zh-CN" sz="2400" dirty="0" smtClean="0">
                <a:latin typeface="黑体" panose="02010609060101010101" pitchFamily="49" charset="-122"/>
                <a:ea typeface="黑体" panose="02010609060101010101" pitchFamily="49" charset="-122"/>
              </a:rPr>
              <a:t>项目</a:t>
            </a:r>
            <a:r>
              <a:rPr lang="zh-CN" altLang="zh-CN" sz="2400" dirty="0">
                <a:latin typeface="黑体" panose="02010609060101010101" pitchFamily="49" charset="-122"/>
                <a:ea typeface="黑体" panose="02010609060101010101" pitchFamily="49" charset="-122"/>
              </a:rPr>
              <a:t>档案工作实行领导负责制，确定了负责项目档案工作的领导和部门，实行了各部门和有关人员档案工作责任制，并采取了有效的考核措施</a:t>
            </a:r>
            <a:r>
              <a:rPr lang="zh-CN" altLang="zh-CN"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marL="514350" lvl="0" indent="-514350">
              <a:lnSpc>
                <a:spcPct val="150000"/>
              </a:lnSpc>
              <a:buFont typeface="+mj-lt"/>
              <a:buAutoNum type="arabicPeriod"/>
            </a:pPr>
            <a:endParaRPr lang="zh-CN" altLang="en-US" sz="24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5792172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Text_1"/>
          <p:cNvSpPr/>
          <p:nvPr>
            <p:custDataLst>
              <p:tags r:id="rId1"/>
            </p:custDataLst>
          </p:nvPr>
        </p:nvSpPr>
        <p:spPr>
          <a:xfrm>
            <a:off x="478542" y="1219200"/>
            <a:ext cx="5620823" cy="4968875"/>
          </a:xfrm>
          <a:prstGeom prst="rect">
            <a:avLst/>
          </a:prstGeom>
          <a:solidFill>
            <a:srgbClr val="AEACD9"/>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rmAutofit/>
          </a:bodyPr>
          <a:lstStyle/>
          <a:p>
            <a:pPr marL="514350" indent="-514350">
              <a:lnSpc>
                <a:spcPct val="150000"/>
              </a:lnSpc>
              <a:buFont typeface="+mj-lt"/>
              <a:buAutoNum type="arabicPeriod"/>
            </a:pPr>
            <a:r>
              <a:rPr lang="zh-CN" altLang="en-US" sz="2800" b="1" dirty="0" smtClean="0">
                <a:solidFill>
                  <a:schemeClr val="bg1"/>
                </a:solidFill>
                <a:latin typeface="黑体" panose="02010609060101010101" pitchFamily="49" charset="-122"/>
                <a:ea typeface="黑体" panose="02010609060101010101" pitchFamily="49" charset="-122"/>
              </a:rPr>
              <a:t>法律</a:t>
            </a:r>
            <a:r>
              <a:rPr lang="zh-CN" altLang="en-US" sz="2800" b="1" dirty="0">
                <a:solidFill>
                  <a:schemeClr val="bg1"/>
                </a:solidFill>
                <a:latin typeface="黑体" panose="02010609060101010101" pitchFamily="49" charset="-122"/>
                <a:ea typeface="黑体" panose="02010609060101010101" pitchFamily="49" charset="-122"/>
              </a:rPr>
              <a:t>、法规清单</a:t>
            </a:r>
            <a:endParaRPr lang="en-US" altLang="zh-CN" sz="2800" b="1" dirty="0">
              <a:solidFill>
                <a:schemeClr val="bg1"/>
              </a:solidFill>
              <a:latin typeface="黑体" panose="02010609060101010101" pitchFamily="49" charset="-122"/>
              <a:ea typeface="黑体" panose="02010609060101010101" pitchFamily="49" charset="-122"/>
            </a:endParaRPr>
          </a:p>
          <a:p>
            <a:pPr marL="514350" indent="-514350">
              <a:lnSpc>
                <a:spcPct val="150000"/>
              </a:lnSpc>
              <a:buFont typeface="+mj-lt"/>
              <a:buAutoNum type="arabicPeriod"/>
            </a:pPr>
            <a:r>
              <a:rPr lang="zh-CN" altLang="en-US" sz="2800" b="1" dirty="0">
                <a:solidFill>
                  <a:schemeClr val="bg1"/>
                </a:solidFill>
                <a:latin typeface="黑体" panose="02010609060101010101" pitchFamily="49" charset="-122"/>
                <a:ea typeface="黑体" panose="02010609060101010101" pitchFamily="49" charset="-122"/>
              </a:rPr>
              <a:t>相关程序、细则、制度等</a:t>
            </a:r>
            <a:endParaRPr lang="en-US" altLang="zh-CN" sz="2800" b="1" dirty="0">
              <a:solidFill>
                <a:schemeClr val="bg1"/>
              </a:solidFill>
              <a:latin typeface="黑体" panose="02010609060101010101" pitchFamily="49" charset="-122"/>
              <a:ea typeface="黑体" panose="02010609060101010101" pitchFamily="49" charset="-122"/>
            </a:endParaRPr>
          </a:p>
          <a:p>
            <a:pPr marL="514350" indent="-514350">
              <a:lnSpc>
                <a:spcPct val="150000"/>
              </a:lnSpc>
              <a:buFont typeface="+mj-lt"/>
              <a:buAutoNum type="arabicPeriod"/>
            </a:pPr>
            <a:r>
              <a:rPr lang="zh-CN" altLang="en-US" sz="2800" b="1" dirty="0" smtClean="0">
                <a:solidFill>
                  <a:schemeClr val="bg1"/>
                </a:solidFill>
                <a:latin typeface="黑体" panose="02010609060101010101" pitchFamily="49" charset="-122"/>
                <a:ea typeface="黑体" panose="02010609060101010101" pitchFamily="49" charset="-122"/>
              </a:rPr>
              <a:t>档案管理组织机构、管理网络</a:t>
            </a:r>
            <a:endParaRPr lang="en-US" altLang="zh-CN" sz="2800" b="1" dirty="0">
              <a:solidFill>
                <a:schemeClr val="bg1"/>
              </a:solidFill>
              <a:latin typeface="黑体" panose="02010609060101010101" pitchFamily="49" charset="-122"/>
              <a:ea typeface="黑体" panose="02010609060101010101" pitchFamily="49" charset="-122"/>
            </a:endParaRPr>
          </a:p>
        </p:txBody>
      </p:sp>
      <p:sp>
        <p:nvSpPr>
          <p:cNvPr id="3" name="MH_Other_1"/>
          <p:cNvSpPr/>
          <p:nvPr>
            <p:custDataLst>
              <p:tags r:id="rId2"/>
            </p:custDataLst>
          </p:nvPr>
        </p:nvSpPr>
        <p:spPr>
          <a:xfrm rot="19181880">
            <a:off x="3809815" y="79660"/>
            <a:ext cx="1237916"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2"/>
          <p:cNvSpPr/>
          <p:nvPr>
            <p:custDataLst>
              <p:tags r:id="rId3"/>
            </p:custDataLst>
          </p:nvPr>
        </p:nvSpPr>
        <p:spPr>
          <a:xfrm>
            <a:off x="3046570" y="807090"/>
            <a:ext cx="3134013" cy="1547314"/>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92D050"/>
              </a:solidFill>
            </a:endParaRPr>
          </a:p>
        </p:txBody>
      </p:sp>
      <p:sp>
        <p:nvSpPr>
          <p:cNvPr id="5" name="MH_Text_2"/>
          <p:cNvSpPr/>
          <p:nvPr>
            <p:custDataLst>
              <p:tags r:id="rId4"/>
            </p:custDataLst>
          </p:nvPr>
        </p:nvSpPr>
        <p:spPr>
          <a:xfrm>
            <a:off x="6495287" y="1219200"/>
            <a:ext cx="5410963" cy="496887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rmAutofit fontScale="40000" lnSpcReduction="20000"/>
          </a:bodyPr>
          <a:lstStyle/>
          <a:p>
            <a:pPr>
              <a:lnSpc>
                <a:spcPct val="150000"/>
              </a:lnSpc>
            </a:pPr>
            <a:r>
              <a:rPr lang="zh-CN" altLang="en-US" sz="8400" b="1" dirty="0" smtClean="0">
                <a:latin typeface="黑体" panose="02010609060101010101" pitchFamily="49" charset="-122"/>
                <a:ea typeface="黑体" panose="02010609060101010101" pitchFamily="49" charset="-122"/>
              </a:rPr>
              <a:t>一档</a:t>
            </a:r>
            <a:endParaRPr lang="en-US" altLang="zh-CN" sz="8400" b="1" dirty="0" smtClean="0">
              <a:latin typeface="黑体" panose="02010609060101010101" pitchFamily="49" charset="-122"/>
              <a:ea typeface="黑体" panose="02010609060101010101" pitchFamily="49" charset="-122"/>
            </a:endParaRPr>
          </a:p>
          <a:p>
            <a:pPr>
              <a:lnSpc>
                <a:spcPct val="150000"/>
              </a:lnSpc>
            </a:pPr>
            <a:r>
              <a:rPr lang="zh-CN" altLang="zh-CN" sz="8800" dirty="0">
                <a:latin typeface="黑体" panose="02010609060101010101" pitchFamily="49" charset="-122"/>
                <a:ea typeface="黑体" panose="02010609060101010101" pitchFamily="49" charset="-122"/>
              </a:rPr>
              <a:t>完全满足评价标准为一档取</a:t>
            </a:r>
            <a:r>
              <a:rPr lang="en-US" altLang="zh-CN" sz="8800" dirty="0">
                <a:latin typeface="黑体" panose="02010609060101010101" pitchFamily="49" charset="-122"/>
                <a:ea typeface="黑体" panose="02010609060101010101" pitchFamily="49" charset="-122"/>
              </a:rPr>
              <a:t>100%</a:t>
            </a:r>
            <a:r>
              <a:rPr lang="zh-CN" altLang="zh-CN" sz="8800" dirty="0">
                <a:latin typeface="黑体" panose="02010609060101010101" pitchFamily="49" charset="-122"/>
                <a:ea typeface="黑体" panose="02010609060101010101" pitchFamily="49" charset="-122"/>
              </a:rPr>
              <a:t>的标准分值</a:t>
            </a:r>
            <a:r>
              <a:rPr lang="zh-CN" altLang="en-US" sz="8800" dirty="0">
                <a:latin typeface="黑体" panose="02010609060101010101" pitchFamily="49" charset="-122"/>
                <a:ea typeface="黑体" panose="02010609060101010101" pitchFamily="49" charset="-122"/>
              </a:rPr>
              <a:t>；</a:t>
            </a:r>
            <a:endParaRPr lang="en-US" altLang="zh-CN" sz="8800" dirty="0">
              <a:latin typeface="黑体" panose="02010609060101010101" pitchFamily="49" charset="-122"/>
              <a:ea typeface="黑体" panose="02010609060101010101" pitchFamily="49" charset="-122"/>
            </a:endParaRPr>
          </a:p>
          <a:p>
            <a:pPr>
              <a:lnSpc>
                <a:spcPct val="150000"/>
              </a:lnSpc>
            </a:pPr>
            <a:r>
              <a:rPr lang="zh-CN" altLang="en-US" sz="8400" b="1" dirty="0" smtClean="0">
                <a:latin typeface="黑体" panose="02010609060101010101" pitchFamily="49" charset="-122"/>
                <a:ea typeface="黑体" panose="02010609060101010101" pitchFamily="49" charset="-122"/>
              </a:rPr>
              <a:t>二档</a:t>
            </a:r>
            <a:endParaRPr lang="en-US" altLang="zh-CN" sz="8400" b="1" dirty="0" smtClean="0">
              <a:latin typeface="黑体" panose="02010609060101010101" pitchFamily="49" charset="-122"/>
              <a:ea typeface="黑体" panose="02010609060101010101" pitchFamily="49" charset="-122"/>
            </a:endParaRPr>
          </a:p>
          <a:p>
            <a:pPr>
              <a:lnSpc>
                <a:spcPct val="150000"/>
              </a:lnSpc>
            </a:pPr>
            <a:r>
              <a:rPr lang="zh-CN" altLang="zh-CN" sz="8000" dirty="0">
                <a:latin typeface="黑体" panose="02010609060101010101" pitchFamily="49" charset="-122"/>
                <a:ea typeface="黑体" panose="02010609060101010101" pitchFamily="49" charset="-122"/>
              </a:rPr>
              <a:t>不能完全满足评价标准为二档取</a:t>
            </a:r>
            <a:r>
              <a:rPr lang="en-US" altLang="zh-CN" sz="8000" dirty="0">
                <a:latin typeface="黑体" panose="02010609060101010101" pitchFamily="49" charset="-122"/>
                <a:ea typeface="黑体" panose="02010609060101010101" pitchFamily="49" charset="-122"/>
              </a:rPr>
              <a:t>70%</a:t>
            </a:r>
            <a:r>
              <a:rPr lang="zh-CN" altLang="zh-CN" sz="8000" dirty="0">
                <a:latin typeface="黑体" panose="02010609060101010101" pitchFamily="49" charset="-122"/>
                <a:ea typeface="黑体" panose="02010609060101010101" pitchFamily="49" charset="-122"/>
              </a:rPr>
              <a:t>的标准分值。</a:t>
            </a:r>
            <a:endParaRPr lang="zh-CN" altLang="en-US" sz="8000" dirty="0">
              <a:solidFill>
                <a:srgbClr val="0070C0"/>
              </a:solidFill>
              <a:latin typeface="黑体" panose="02010609060101010101" pitchFamily="49" charset="-122"/>
              <a:ea typeface="黑体" panose="02010609060101010101" pitchFamily="49" charset="-122"/>
            </a:endParaRPr>
          </a:p>
          <a:p>
            <a:pPr marL="457200" indent="-457200">
              <a:lnSpc>
                <a:spcPct val="150000"/>
              </a:lnSpc>
              <a:buFont typeface="Wingdings" panose="05000000000000000000" pitchFamily="2" charset="2"/>
              <a:buChar char="u"/>
            </a:pPr>
            <a:endParaRPr lang="en-US" altLang="zh-CN" sz="1600" dirty="0">
              <a:solidFill>
                <a:srgbClr val="FFFFFF"/>
              </a:solidFill>
              <a:latin typeface="微软雅黑" panose="020B0503020204020204" pitchFamily="34" charset="-122"/>
              <a:ea typeface="微软雅黑" panose="020B0503020204020204" pitchFamily="34" charset="-122"/>
            </a:endParaRPr>
          </a:p>
        </p:txBody>
      </p:sp>
      <p:sp>
        <p:nvSpPr>
          <p:cNvPr id="6" name="MH_Other_3"/>
          <p:cNvSpPr/>
          <p:nvPr>
            <p:custDataLst>
              <p:tags r:id="rId5"/>
            </p:custDataLst>
          </p:nvPr>
        </p:nvSpPr>
        <p:spPr>
          <a:xfrm rot="19181880">
            <a:off x="9260609" y="66364"/>
            <a:ext cx="1237918"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4"/>
          <p:cNvSpPr/>
          <p:nvPr>
            <p:custDataLst>
              <p:tags r:id="rId6"/>
            </p:custDataLst>
          </p:nvPr>
        </p:nvSpPr>
        <p:spPr>
          <a:xfrm>
            <a:off x="8607987" y="837702"/>
            <a:ext cx="3333527" cy="1696448"/>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02B4EC"/>
              </a:solidFill>
            </a:endParaRPr>
          </a:p>
        </p:txBody>
      </p:sp>
      <p:sp>
        <p:nvSpPr>
          <p:cNvPr id="8" name="MH_SubTitle_1"/>
          <p:cNvSpPr txBox="1">
            <a:spLocks noChangeArrowheads="1"/>
          </p:cNvSpPr>
          <p:nvPr>
            <p:custDataLst>
              <p:tags r:id="rId7"/>
            </p:custDataLst>
          </p:nvPr>
        </p:nvSpPr>
        <p:spPr bwMode="auto">
          <a:xfrm>
            <a:off x="478542" y="3456661"/>
            <a:ext cx="3998208" cy="63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300" dirty="0" smtClean="0">
                <a:solidFill>
                  <a:srgbClr val="FFFFFF"/>
                </a:solidFill>
                <a:latin typeface="微软雅黑" panose="020B0503020204020204" pitchFamily="34" charset="-122"/>
                <a:ea typeface="微软雅黑" panose="020B0503020204020204" pitchFamily="34" charset="-122"/>
              </a:rPr>
              <a:t>检查方法</a:t>
            </a:r>
            <a:r>
              <a:rPr lang="en-US" altLang="zh-CN" sz="2800" b="1" spc="300" dirty="0" smtClean="0">
                <a:solidFill>
                  <a:srgbClr val="FFFFFF"/>
                </a:solidFill>
                <a:latin typeface="微软雅黑" panose="020B0503020204020204" pitchFamily="34" charset="-122"/>
                <a:ea typeface="微软雅黑" panose="020B0503020204020204" pitchFamily="34" charset="-122"/>
              </a:rPr>
              <a:t>—</a:t>
            </a:r>
            <a:r>
              <a:rPr lang="zh-CN" altLang="en-US" sz="2800" b="1" spc="300" dirty="0" smtClean="0">
                <a:solidFill>
                  <a:srgbClr val="FFFFFF"/>
                </a:solidFill>
                <a:latin typeface="微软雅黑" panose="020B0503020204020204" pitchFamily="34" charset="-122"/>
                <a:ea typeface="微软雅黑" panose="020B0503020204020204" pitchFamily="34" charset="-122"/>
              </a:rPr>
              <a:t>文件查看</a:t>
            </a:r>
            <a:endParaRPr lang="zh-CN" altLang="en-US" sz="2800" b="1" spc="300" dirty="0">
              <a:solidFill>
                <a:srgbClr val="FFFFFF"/>
              </a:solidFill>
              <a:latin typeface="微软雅黑" panose="020B0503020204020204" pitchFamily="34" charset="-122"/>
              <a:ea typeface="微软雅黑" panose="020B0503020204020204" pitchFamily="34" charset="-122"/>
            </a:endParaRPr>
          </a:p>
        </p:txBody>
      </p:sp>
      <p:sp>
        <p:nvSpPr>
          <p:cNvPr id="9" name="MH_SubTitle_2"/>
          <p:cNvSpPr txBox="1">
            <a:spLocks noChangeArrowheads="1"/>
          </p:cNvSpPr>
          <p:nvPr>
            <p:custDataLst>
              <p:tags r:id="rId8"/>
            </p:custDataLst>
          </p:nvPr>
        </p:nvSpPr>
        <p:spPr bwMode="auto">
          <a:xfrm>
            <a:off x="6495287" y="1219201"/>
            <a:ext cx="3505963"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600" dirty="0">
                <a:solidFill>
                  <a:srgbClr val="FFFFFF"/>
                </a:solidFill>
                <a:latin typeface="微软雅黑" panose="020B0503020204020204" pitchFamily="34" charset="-122"/>
                <a:ea typeface="微软雅黑" panose="020B0503020204020204" pitchFamily="34" charset="-122"/>
              </a:rPr>
              <a:t>评价结论</a:t>
            </a:r>
            <a:endParaRPr lang="en-US" altLang="zh-CN" sz="2800" b="1" spc="600" dirty="0">
              <a:solidFill>
                <a:srgbClr val="FFFFFF"/>
              </a:solidFill>
              <a:latin typeface="微软雅黑" panose="020B0503020204020204" pitchFamily="34" charset="-122"/>
              <a:ea typeface="微软雅黑" panose="020B0503020204020204" pitchFamily="34" charset="-122"/>
            </a:endParaRPr>
          </a:p>
        </p:txBody>
      </p:sp>
      <p:grpSp>
        <p:nvGrpSpPr>
          <p:cNvPr id="12"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9"/>
            </p:custDataLst>
          </p:nvPr>
        </p:nvGrpSpPr>
        <p:grpSpPr bwMode="auto">
          <a:xfrm>
            <a:off x="4729064" y="936168"/>
            <a:ext cx="846059" cy="846058"/>
            <a:chOff x="3337" y="1657"/>
            <a:chExt cx="1007" cy="1007"/>
          </a:xfrm>
        </p:grpSpPr>
        <p:sp>
          <p:nvSpPr>
            <p:cNvPr id="13" name="PA-任意多边形 5">
              <a:extLst>
                <a:ext uri="{FF2B5EF4-FFF2-40B4-BE49-F238E27FC236}">
                  <a16:creationId xmlns:a16="http://schemas.microsoft.com/office/drawing/2014/main" xmlns="" id="{71218458-4C10-4A82-BE82-19E525D9FF8D}"/>
                </a:ext>
              </a:extLst>
            </p:cNvPr>
            <p:cNvSpPr>
              <a:spLocks/>
            </p:cNvSpPr>
            <p:nvPr>
              <p:custDataLst>
                <p:tags r:id="rId14"/>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PA-矩形 6">
              <a:extLst>
                <a:ext uri="{FF2B5EF4-FFF2-40B4-BE49-F238E27FC236}">
                  <a16:creationId xmlns:a16="http://schemas.microsoft.com/office/drawing/2014/main" xmlns="" id="{008277D4-CB6B-4FE4-B47F-46A0D681598A}"/>
                </a:ext>
              </a:extLst>
            </p:cNvPr>
            <p:cNvSpPr>
              <a:spLocks noChangeArrowheads="1"/>
            </p:cNvSpPr>
            <p:nvPr>
              <p:custDataLst>
                <p:tags r:id="rId15"/>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PA-任意多边形 7">
              <a:extLst>
                <a:ext uri="{FF2B5EF4-FFF2-40B4-BE49-F238E27FC236}">
                  <a16:creationId xmlns:a16="http://schemas.microsoft.com/office/drawing/2014/main" xmlns="" id="{0D34EA9F-F533-47D8-97FD-DC09968D7E8C}"/>
                </a:ext>
              </a:extLst>
            </p:cNvPr>
            <p:cNvSpPr>
              <a:spLocks noEditPoints="1"/>
            </p:cNvSpPr>
            <p:nvPr>
              <p:custDataLst>
                <p:tags r:id="rId16"/>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7"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10"/>
            </p:custDataLst>
          </p:nvPr>
        </p:nvGrpSpPr>
        <p:grpSpPr bwMode="auto">
          <a:xfrm>
            <a:off x="10767914" y="1088568"/>
            <a:ext cx="846059" cy="846058"/>
            <a:chOff x="3337" y="1657"/>
            <a:chExt cx="1007" cy="1007"/>
          </a:xfrm>
        </p:grpSpPr>
        <p:sp>
          <p:nvSpPr>
            <p:cNvPr id="28" name="PA-任意多边形 5">
              <a:extLst>
                <a:ext uri="{FF2B5EF4-FFF2-40B4-BE49-F238E27FC236}">
                  <a16:creationId xmlns:a16="http://schemas.microsoft.com/office/drawing/2014/main" xmlns="" id="{71218458-4C10-4A82-BE82-19E525D9FF8D}"/>
                </a:ext>
              </a:extLst>
            </p:cNvPr>
            <p:cNvSpPr>
              <a:spLocks/>
            </p:cNvSpPr>
            <p:nvPr>
              <p:custDataLst>
                <p:tags r:id="rId11"/>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PA-矩形 6">
              <a:extLst>
                <a:ext uri="{FF2B5EF4-FFF2-40B4-BE49-F238E27FC236}">
                  <a16:creationId xmlns:a16="http://schemas.microsoft.com/office/drawing/2014/main" xmlns="" id="{008277D4-CB6B-4FE4-B47F-46A0D681598A}"/>
                </a:ext>
              </a:extLst>
            </p:cNvPr>
            <p:cNvSpPr>
              <a:spLocks noChangeArrowheads="1"/>
            </p:cNvSpPr>
            <p:nvPr>
              <p:custDataLst>
                <p:tags r:id="rId12"/>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PA-任意多边形 7">
              <a:extLst>
                <a:ext uri="{FF2B5EF4-FFF2-40B4-BE49-F238E27FC236}">
                  <a16:creationId xmlns:a16="http://schemas.microsoft.com/office/drawing/2014/main" xmlns="" id="{0D34EA9F-F533-47D8-97FD-DC09968D7E8C}"/>
                </a:ext>
              </a:extLst>
            </p:cNvPr>
            <p:cNvSpPr>
              <a:spLocks noEditPoints="1"/>
            </p:cNvSpPr>
            <p:nvPr>
              <p:custDataLst>
                <p:tags r:id="rId13"/>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41074128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180573"/>
            <a:ext cx="12171313" cy="1015663"/>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基础管理评价内容二</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1635" y="2293289"/>
            <a:ext cx="12191998" cy="6555641"/>
          </a:xfrm>
          <a:prstGeom prst="rect">
            <a:avLst/>
          </a:prstGeom>
          <a:solidFill>
            <a:schemeClr val="accent1">
              <a:lumMod val="60000"/>
              <a:lumOff val="40000"/>
            </a:schemeClr>
          </a:solidFill>
        </p:spPr>
        <p:txBody>
          <a:bodyPr wrap="square">
            <a:spAutoFit/>
          </a:bodyPr>
          <a:lstStyle/>
          <a:p>
            <a:pPr lvl="0">
              <a:lnSpc>
                <a:spcPct val="150000"/>
              </a:lnSpc>
            </a:pPr>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项目</a:t>
            </a:r>
            <a:r>
              <a:rPr lang="zh-CN" altLang="zh-CN" sz="4000" dirty="0">
                <a:latin typeface="黑体" panose="02010609060101010101" pitchFamily="49" charset="-122"/>
                <a:ea typeface="黑体" panose="02010609060101010101" pitchFamily="49" charset="-122"/>
              </a:rPr>
              <a:t>档案工作应</a:t>
            </a:r>
            <a:r>
              <a:rPr lang="zh-CN" altLang="zh-CN" sz="4000" dirty="0" smtClean="0">
                <a:latin typeface="黑体" panose="02010609060101010101" pitchFamily="49" charset="-122"/>
                <a:ea typeface="黑体" panose="02010609060101010101" pitchFamily="49" charset="-122"/>
              </a:rPr>
              <a:t>统一管理。</a:t>
            </a:r>
            <a:r>
              <a:rPr lang="zh-CN" altLang="zh-CN" sz="4000" dirty="0">
                <a:latin typeface="黑体" panose="02010609060101010101" pitchFamily="49" charset="-122"/>
                <a:ea typeface="黑体" panose="02010609060101010101" pitchFamily="49" charset="-122"/>
              </a:rPr>
              <a:t>建设单位</a:t>
            </a:r>
            <a:r>
              <a:rPr lang="zh-CN" altLang="zh-CN" sz="4000" dirty="0" smtClean="0">
                <a:latin typeface="黑体" panose="02010609060101010101" pitchFamily="49" charset="-122"/>
                <a:ea typeface="黑体" panose="02010609060101010101" pitchFamily="49" charset="-122"/>
              </a:rPr>
              <a:t>应对参</a:t>
            </a:r>
            <a:r>
              <a:rPr lang="zh-CN" altLang="zh-CN" sz="4000" dirty="0">
                <a:latin typeface="黑体" panose="02010609060101010101" pitchFamily="49" charset="-122"/>
                <a:ea typeface="黑体" panose="02010609060101010101" pitchFamily="49" charset="-122"/>
              </a:rPr>
              <a:t>建单位进行业务监督、指导，项目档案工作与项目建设同步进行</a:t>
            </a:r>
            <a:r>
              <a:rPr lang="zh-CN" altLang="en-US" sz="4000" dirty="0" smtClean="0">
                <a:latin typeface="黑体" panose="02010609060101010101" pitchFamily="49" charset="-122"/>
                <a:ea typeface="黑体" panose="02010609060101010101" pitchFamily="49" charset="-122"/>
              </a:rPr>
              <a:t>。</a:t>
            </a:r>
            <a:endParaRPr lang="en-US" altLang="zh-CN" sz="4000" dirty="0" smtClean="0">
              <a:latin typeface="黑体" panose="02010609060101010101" pitchFamily="49" charset="-122"/>
              <a:ea typeface="黑体" panose="02010609060101010101" pitchFamily="49" charset="-122"/>
            </a:endParaRPr>
          </a:p>
          <a:p>
            <a:pPr lvl="0">
              <a:lnSpc>
                <a:spcPct val="150000"/>
              </a:lnSpc>
            </a:pPr>
            <a:r>
              <a:rPr lang="en-US" altLang="zh-CN" sz="4000" dirty="0">
                <a:latin typeface="黑体" panose="02010609060101010101" pitchFamily="49" charset="-122"/>
                <a:ea typeface="黑体" panose="02010609060101010101" pitchFamily="49" charset="-122"/>
              </a:rPr>
              <a:t> </a:t>
            </a:r>
            <a:r>
              <a:rPr lang="en-US" altLang="zh-CN" sz="4000" dirty="0" smtClean="0">
                <a:latin typeface="黑体" panose="02010609060101010101" pitchFamily="49" charset="-122"/>
                <a:ea typeface="黑体" panose="02010609060101010101" pitchFamily="49" charset="-122"/>
              </a:rPr>
              <a:t>   </a:t>
            </a:r>
            <a:r>
              <a:rPr lang="zh-CN" altLang="en-US" sz="4000" dirty="0" smtClean="0">
                <a:latin typeface="黑体" panose="02010609060101010101" pitchFamily="49" charset="-122"/>
                <a:ea typeface="黑体" panose="02010609060101010101" pitchFamily="49" charset="-122"/>
              </a:rPr>
              <a:t>评价标准：</a:t>
            </a:r>
            <a:endParaRPr lang="en-US" altLang="zh-CN" sz="4000" dirty="0" smtClean="0">
              <a:latin typeface="黑体" panose="02010609060101010101" pitchFamily="49" charset="-122"/>
              <a:ea typeface="黑体" panose="02010609060101010101" pitchFamily="49" charset="-122"/>
            </a:endParaRPr>
          </a:p>
          <a:p>
            <a:pPr lvl="0">
              <a:lnSpc>
                <a:spcPct val="150000"/>
              </a:lnSpc>
            </a:pPr>
            <a:endParaRPr lang="en-US" altLang="zh-CN" sz="4000" dirty="0" smtClean="0">
              <a:latin typeface="黑体" panose="02010609060101010101" pitchFamily="49" charset="-122"/>
              <a:ea typeface="黑体" panose="02010609060101010101" pitchFamily="49" charset="-122"/>
            </a:endParaRPr>
          </a:p>
          <a:p>
            <a:pPr lvl="0">
              <a:lnSpc>
                <a:spcPct val="150000"/>
              </a:lnSpc>
            </a:pPr>
            <a:endParaRPr lang="en-US" altLang="zh-CN" sz="4000" dirty="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4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61017579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890426"/>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761818"/>
            <a:ext cx="12190362" cy="5170646"/>
          </a:xfrm>
          <a:prstGeom prst="rect">
            <a:avLst/>
          </a:prstGeom>
          <a:solidFill>
            <a:schemeClr val="accent1">
              <a:lumMod val="60000"/>
              <a:lumOff val="40000"/>
            </a:schemeClr>
          </a:solidFill>
        </p:spPr>
        <p:txBody>
          <a:bodyPr wrap="square">
            <a:spAutoFit/>
          </a:bodyPr>
          <a:lstStyle/>
          <a:p>
            <a:pPr lvl="0">
              <a:lnSpc>
                <a:spcPct val="150000"/>
              </a:lnSpc>
            </a:pPr>
            <a:r>
              <a:rPr lang="en-US" altLang="zh-CN" sz="4000" dirty="0">
                <a:latin typeface="黑体" panose="02010609060101010101" pitchFamily="49" charset="-122"/>
                <a:ea typeface="黑体" panose="02010609060101010101" pitchFamily="49" charset="-122"/>
              </a:rPr>
              <a:t> </a:t>
            </a:r>
            <a:r>
              <a:rPr lang="en-US" altLang="zh-CN" sz="4000" dirty="0" smtClean="0">
                <a:latin typeface="黑体" panose="02010609060101010101" pitchFamily="49" charset="-122"/>
                <a:ea typeface="黑体" panose="02010609060101010101" pitchFamily="49" charset="-122"/>
              </a:rPr>
              <a:t>   </a:t>
            </a:r>
            <a:r>
              <a:rPr lang="zh-CN" altLang="zh-CN" sz="3600" dirty="0" smtClean="0">
                <a:latin typeface="黑体" panose="02010609060101010101" pitchFamily="49" charset="-122"/>
                <a:ea typeface="黑体" panose="02010609060101010101" pitchFamily="49" charset="-122"/>
              </a:rPr>
              <a:t>《建设项目档案管理规范》</a:t>
            </a:r>
            <a:r>
              <a:rPr lang="en-US" altLang="zh-CN" sz="3600" dirty="0" smtClean="0">
                <a:latin typeface="黑体" panose="02010609060101010101" pitchFamily="49" charset="-122"/>
                <a:ea typeface="黑体" panose="02010609060101010101" pitchFamily="49" charset="-122"/>
              </a:rPr>
              <a:t>DA/T28-2018</a:t>
            </a:r>
            <a:r>
              <a:rPr lang="en-US" altLang="zh-CN" sz="3600" dirty="0">
                <a:latin typeface="黑体" panose="02010609060101010101" pitchFamily="49" charset="-122"/>
                <a:ea typeface="黑体" panose="02010609060101010101" pitchFamily="49" charset="-122"/>
              </a:rPr>
              <a:t/>
            </a:r>
            <a:br>
              <a:rPr lang="en-US" altLang="zh-CN" sz="3600" dirty="0">
                <a:latin typeface="黑体" panose="02010609060101010101" pitchFamily="49" charset="-122"/>
                <a:ea typeface="黑体" panose="02010609060101010101" pitchFamily="49" charset="-122"/>
              </a:rPr>
            </a:br>
            <a:r>
              <a:rPr lang="en-US" altLang="zh-CN" sz="3600" dirty="0" smtClean="0">
                <a:latin typeface="黑体" panose="02010609060101010101" pitchFamily="49" charset="-122"/>
                <a:ea typeface="黑体" panose="02010609060101010101" pitchFamily="49" charset="-122"/>
              </a:rPr>
              <a:t>    4.1 </a:t>
            </a:r>
            <a:r>
              <a:rPr lang="zh-CN" altLang="zh-CN" sz="3600" dirty="0">
                <a:latin typeface="黑体" panose="02010609060101010101" pitchFamily="49" charset="-122"/>
                <a:ea typeface="黑体" panose="02010609060101010101" pitchFamily="49" charset="-122"/>
              </a:rPr>
              <a:t>建设单位对项目档案工作负总责，实行统一管理、统一制度、统一标准。</a:t>
            </a:r>
            <a:r>
              <a:rPr lang="en-US" altLang="zh-CN" sz="3600" dirty="0">
                <a:latin typeface="黑体" panose="02010609060101010101" pitchFamily="49" charset="-122"/>
                <a:ea typeface="黑体" panose="02010609060101010101" pitchFamily="49" charset="-122"/>
              </a:rPr>
              <a:t/>
            </a:r>
            <a:br>
              <a:rPr lang="en-US" altLang="zh-CN" sz="3600" dirty="0">
                <a:latin typeface="黑体" panose="02010609060101010101" pitchFamily="49" charset="-122"/>
                <a:ea typeface="黑体" panose="02010609060101010101" pitchFamily="49" charset="-122"/>
              </a:rPr>
            </a:br>
            <a:r>
              <a:rPr lang="en-US" altLang="zh-CN" sz="3600" dirty="0" smtClean="0">
                <a:latin typeface="黑体" panose="02010609060101010101" pitchFamily="49" charset="-122"/>
                <a:ea typeface="黑体" panose="02010609060101010101" pitchFamily="49" charset="-122"/>
              </a:rPr>
              <a:t>    4.3 </a:t>
            </a:r>
            <a:r>
              <a:rPr lang="zh-CN" altLang="zh-CN" sz="3600" dirty="0">
                <a:latin typeface="黑体" panose="02010609060101010101" pitchFamily="49" charset="-122"/>
                <a:ea typeface="黑体" panose="02010609060101010101" pitchFamily="49" charset="-122"/>
              </a:rPr>
              <a:t>项目档案工作应融入项目建设，与项目建设管理同步，纳入项目建设计划、质量保证体系、项目管理程序、合同管理和岗位责任制</a:t>
            </a:r>
            <a:r>
              <a:rPr lang="zh-CN" altLang="zh-CN" sz="3600" dirty="0" smtClean="0">
                <a:latin typeface="黑体" panose="02010609060101010101" pitchFamily="49" charset="-122"/>
                <a:ea typeface="黑体" panose="02010609060101010101" pitchFamily="49" charset="-122"/>
              </a:rPr>
              <a:t>。</a:t>
            </a:r>
            <a:endParaRPr lang="en-US" altLang="zh-CN" sz="3600" dirty="0"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554849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MH_SubTitle_1"/>
          <p:cNvSpPr/>
          <p:nvPr>
            <p:custDataLst>
              <p:tags r:id="rId1"/>
            </p:custDataLst>
          </p:nvPr>
        </p:nvSpPr>
        <p:spPr>
          <a:xfrm>
            <a:off x="5239356" y="1488411"/>
            <a:ext cx="4819045" cy="1492182"/>
          </a:xfrm>
          <a:custGeom>
            <a:avLst/>
            <a:gdLst>
              <a:gd name="connsiteX0" fmla="*/ 520200 w 4004734"/>
              <a:gd name="connsiteY0" fmla="*/ 0 h 1041400"/>
              <a:gd name="connsiteX1" fmla="*/ 1426634 w 4004734"/>
              <a:gd name="connsiteY1" fmla="*/ 0 h 1041400"/>
              <a:gd name="connsiteX2" fmla="*/ 1647267 w 4004734"/>
              <a:gd name="connsiteY2" fmla="*/ 0 h 1041400"/>
              <a:gd name="connsiteX3" fmla="*/ 3484034 w 4004734"/>
              <a:gd name="connsiteY3" fmla="*/ 0 h 1041400"/>
              <a:gd name="connsiteX4" fmla="*/ 4004734 w 4004734"/>
              <a:gd name="connsiteY4" fmla="*/ 520700 h 1041400"/>
              <a:gd name="connsiteX5" fmla="*/ 4004734 w 4004734"/>
              <a:gd name="connsiteY5" fmla="*/ 1041400 h 1041400"/>
              <a:gd name="connsiteX6" fmla="*/ 905934 w 4004734"/>
              <a:gd name="connsiteY6" fmla="*/ 1041400 h 1041400"/>
              <a:gd name="connsiteX7" fmla="*/ 905934 w 4004734"/>
              <a:gd name="connsiteY7" fmla="*/ 1040400 h 1041400"/>
              <a:gd name="connsiteX8" fmla="*/ 520200 w 4004734"/>
              <a:gd name="connsiteY8" fmla="*/ 1040400 h 1041400"/>
              <a:gd name="connsiteX9" fmla="*/ 0 w 4004734"/>
              <a:gd name="connsiteY9" fmla="*/ 520200 h 1041400"/>
              <a:gd name="connsiteX10" fmla="*/ 520200 w 4004734"/>
              <a:gd name="connsiteY10" fmla="*/ 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04734" h="1041400">
                <a:moveTo>
                  <a:pt x="520200" y="0"/>
                </a:moveTo>
                <a:lnTo>
                  <a:pt x="1426634" y="0"/>
                </a:lnTo>
                <a:lnTo>
                  <a:pt x="1647267" y="0"/>
                </a:lnTo>
                <a:lnTo>
                  <a:pt x="3484034" y="0"/>
                </a:lnTo>
                <a:cubicBezTo>
                  <a:pt x="3771609" y="0"/>
                  <a:pt x="4004734" y="233125"/>
                  <a:pt x="4004734" y="520700"/>
                </a:cubicBezTo>
                <a:lnTo>
                  <a:pt x="4004734" y="1041400"/>
                </a:lnTo>
                <a:lnTo>
                  <a:pt x="905934" y="1041400"/>
                </a:lnTo>
                <a:lnTo>
                  <a:pt x="905934" y="1040400"/>
                </a:lnTo>
                <a:lnTo>
                  <a:pt x="520200" y="1040400"/>
                </a:lnTo>
                <a:cubicBezTo>
                  <a:pt x="232901" y="1040400"/>
                  <a:pt x="0" y="807499"/>
                  <a:pt x="0" y="520200"/>
                </a:cubicBezTo>
                <a:cubicBezTo>
                  <a:pt x="0" y="232901"/>
                  <a:pt x="232901" y="0"/>
                  <a:pt x="520200" y="0"/>
                </a:cubicBezTo>
                <a:close/>
              </a:path>
            </a:pathLst>
          </a:custGeom>
          <a:gradFill flip="none" rotWithShape="1">
            <a:gsLst>
              <a:gs pos="10000">
                <a:schemeClr val="accent1"/>
              </a:gs>
              <a:gs pos="0">
                <a:schemeClr val="accent1">
                  <a:lumMod val="75000"/>
                </a:schemeClr>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r>
              <a:rPr lang="zh-CN" altLang="en-US" sz="2400" b="1" dirty="0" smtClean="0">
                <a:solidFill>
                  <a:schemeClr val="bg1"/>
                </a:solidFill>
                <a:latin typeface="黑体" panose="02010609060101010101" pitchFamily="49" charset="-122"/>
                <a:ea typeface="黑体" panose="02010609060101010101" pitchFamily="49" charset="-122"/>
              </a:rPr>
              <a:t>      </a:t>
            </a:r>
            <a:r>
              <a:rPr lang="en-US" altLang="zh-CN" sz="2400" b="1" dirty="0" smtClean="0">
                <a:solidFill>
                  <a:schemeClr val="bg1"/>
                </a:solidFill>
                <a:latin typeface="黑体" panose="02010609060101010101" pitchFamily="49" charset="-122"/>
                <a:ea typeface="黑体" panose="02010609060101010101" pitchFamily="49" charset="-122"/>
              </a:rPr>
              <a:t>《</a:t>
            </a:r>
            <a:r>
              <a:rPr lang="zh-CN" altLang="en-US" sz="2400" b="1" dirty="0" smtClean="0">
                <a:solidFill>
                  <a:schemeClr val="bg1"/>
                </a:solidFill>
                <a:latin typeface="黑体" panose="02010609060101010101" pitchFamily="49" charset="-122"/>
                <a:ea typeface="黑体" panose="02010609060101010101" pitchFamily="49" charset="-122"/>
              </a:rPr>
              <a:t>核电工程施工质量评价</a:t>
            </a:r>
            <a:endParaRPr lang="en-US" altLang="zh-CN" sz="2400" b="1" dirty="0" smtClean="0">
              <a:solidFill>
                <a:schemeClr val="bg1"/>
              </a:solidFill>
              <a:latin typeface="黑体" panose="02010609060101010101" pitchFamily="49" charset="-122"/>
              <a:ea typeface="黑体" panose="02010609060101010101" pitchFamily="49" charset="-122"/>
            </a:endParaRPr>
          </a:p>
          <a:p>
            <a:r>
              <a:rPr lang="en-US" altLang="zh-CN" sz="2400" b="1" dirty="0">
                <a:solidFill>
                  <a:schemeClr val="bg1"/>
                </a:solidFill>
                <a:latin typeface="黑体" panose="02010609060101010101" pitchFamily="49" charset="-122"/>
                <a:ea typeface="黑体" panose="02010609060101010101" pitchFamily="49" charset="-122"/>
              </a:rPr>
              <a:t> </a:t>
            </a:r>
            <a:r>
              <a:rPr lang="en-US" altLang="zh-CN" sz="2400" b="1" dirty="0" smtClean="0">
                <a:solidFill>
                  <a:schemeClr val="bg1"/>
                </a:solidFill>
                <a:latin typeface="黑体" panose="02010609060101010101" pitchFamily="49" charset="-122"/>
                <a:ea typeface="黑体" panose="02010609060101010101" pitchFamily="49" charset="-122"/>
              </a:rPr>
              <a:t>      </a:t>
            </a:r>
            <a:r>
              <a:rPr lang="zh-CN" altLang="en-US" sz="2400" b="1" dirty="0">
                <a:solidFill>
                  <a:schemeClr val="bg1"/>
                </a:solidFill>
                <a:latin typeface="黑体" panose="02010609060101010101" pitchFamily="49" charset="-122"/>
                <a:ea typeface="黑体" panose="02010609060101010101" pitchFamily="49" charset="-122"/>
              </a:rPr>
              <a:t>规程</a:t>
            </a:r>
            <a:r>
              <a:rPr lang="en-US" altLang="zh-CN" sz="2400" b="1" dirty="0" smtClean="0">
                <a:solidFill>
                  <a:schemeClr val="bg1"/>
                </a:solidFill>
                <a:latin typeface="黑体" panose="02010609060101010101" pitchFamily="49" charset="-122"/>
                <a:ea typeface="黑体" panose="02010609060101010101" pitchFamily="49" charset="-122"/>
              </a:rPr>
              <a:t>》</a:t>
            </a:r>
            <a:r>
              <a:rPr lang="zh-CN" altLang="en-US" sz="2400" b="1" dirty="0" smtClean="0">
                <a:solidFill>
                  <a:schemeClr val="bg1"/>
                </a:solidFill>
                <a:latin typeface="黑体" panose="02010609060101010101" pitchFamily="49" charset="-122"/>
                <a:ea typeface="黑体" panose="02010609060101010101" pitchFamily="49" charset="-122"/>
              </a:rPr>
              <a:t>（</a:t>
            </a:r>
            <a:r>
              <a:rPr lang="en-US" altLang="zh-CN" sz="2400" b="1" dirty="0" smtClean="0">
                <a:solidFill>
                  <a:schemeClr val="bg1"/>
                </a:solidFill>
                <a:latin typeface="黑体" panose="02010609060101010101" pitchFamily="49" charset="-122"/>
                <a:ea typeface="黑体" panose="02010609060101010101" pitchFamily="49" charset="-122"/>
              </a:rPr>
              <a:t>2021</a:t>
            </a:r>
            <a:r>
              <a:rPr lang="zh-CN" altLang="en-US" sz="2400" b="1" dirty="0" smtClean="0">
                <a:solidFill>
                  <a:schemeClr val="bg1"/>
                </a:solidFill>
                <a:latin typeface="黑体" panose="02010609060101010101" pitchFamily="49" charset="-122"/>
                <a:ea typeface="黑体" panose="02010609060101010101" pitchFamily="49" charset="-122"/>
              </a:rPr>
              <a:t>版）</a:t>
            </a:r>
            <a:endParaRPr lang="zh-CN" altLang="en-US" sz="2400" b="1" dirty="0">
              <a:solidFill>
                <a:schemeClr val="bg1"/>
              </a:solidFill>
              <a:latin typeface="黑体" panose="02010609060101010101" pitchFamily="49" charset="-122"/>
              <a:ea typeface="黑体" panose="02010609060101010101" pitchFamily="49" charset="-122"/>
            </a:endParaRPr>
          </a:p>
        </p:txBody>
      </p:sp>
      <p:sp>
        <p:nvSpPr>
          <p:cNvPr id="24" name="MH_SubTitle_2"/>
          <p:cNvSpPr/>
          <p:nvPr>
            <p:custDataLst>
              <p:tags r:id="rId2"/>
            </p:custDataLst>
          </p:nvPr>
        </p:nvSpPr>
        <p:spPr>
          <a:xfrm flipH="1">
            <a:off x="5152295" y="3499339"/>
            <a:ext cx="4906106" cy="1521069"/>
          </a:xfrm>
          <a:custGeom>
            <a:avLst/>
            <a:gdLst>
              <a:gd name="connsiteX0" fmla="*/ 3484034 w 4004734"/>
              <a:gd name="connsiteY0" fmla="*/ 0 h 1041400"/>
              <a:gd name="connsiteX1" fmla="*/ 3098800 w 4004734"/>
              <a:gd name="connsiteY1" fmla="*/ 0 h 1041400"/>
              <a:gd name="connsiteX2" fmla="*/ 1813078 w 4004734"/>
              <a:gd name="connsiteY2" fmla="*/ 0 h 1041400"/>
              <a:gd name="connsiteX3" fmla="*/ 0 w 4004734"/>
              <a:gd name="connsiteY3" fmla="*/ 0 h 1041400"/>
              <a:gd name="connsiteX4" fmla="*/ 0 w 4004734"/>
              <a:gd name="connsiteY4" fmla="*/ 520700 h 1041400"/>
              <a:gd name="connsiteX5" fmla="*/ 520700 w 4004734"/>
              <a:gd name="connsiteY5" fmla="*/ 1041400 h 1041400"/>
              <a:gd name="connsiteX6" fmla="*/ 1813078 w 4004734"/>
              <a:gd name="connsiteY6" fmla="*/ 1041400 h 1041400"/>
              <a:gd name="connsiteX7" fmla="*/ 2357467 w 4004734"/>
              <a:gd name="connsiteY7" fmla="*/ 1041400 h 1041400"/>
              <a:gd name="connsiteX8" fmla="*/ 2578100 w 4004734"/>
              <a:gd name="connsiteY8" fmla="*/ 1041400 h 1041400"/>
              <a:gd name="connsiteX9" fmla="*/ 3122124 w 4004734"/>
              <a:gd name="connsiteY9" fmla="*/ 1041400 h 1041400"/>
              <a:gd name="connsiteX10" fmla="*/ 4004734 w 4004734"/>
              <a:gd name="connsiteY10" fmla="*/ 1041400 h 1041400"/>
              <a:gd name="connsiteX11" fmla="*/ 4004734 w 4004734"/>
              <a:gd name="connsiteY11" fmla="*/ 520700 h 1041400"/>
              <a:gd name="connsiteX12" fmla="*/ 3484034 w 4004734"/>
              <a:gd name="connsiteY12" fmla="*/ 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04734" h="1041400">
                <a:moveTo>
                  <a:pt x="3484034" y="0"/>
                </a:moveTo>
                <a:lnTo>
                  <a:pt x="3098800" y="0"/>
                </a:lnTo>
                <a:lnTo>
                  <a:pt x="1813078" y="0"/>
                </a:lnTo>
                <a:lnTo>
                  <a:pt x="0" y="0"/>
                </a:lnTo>
                <a:lnTo>
                  <a:pt x="0" y="520700"/>
                </a:lnTo>
                <a:cubicBezTo>
                  <a:pt x="0" y="808275"/>
                  <a:pt x="233125" y="1041400"/>
                  <a:pt x="520700" y="1041400"/>
                </a:cubicBezTo>
                <a:lnTo>
                  <a:pt x="1813078" y="1041400"/>
                </a:lnTo>
                <a:lnTo>
                  <a:pt x="2357467" y="1041400"/>
                </a:lnTo>
                <a:lnTo>
                  <a:pt x="2578100" y="1041400"/>
                </a:lnTo>
                <a:lnTo>
                  <a:pt x="3122124" y="1041400"/>
                </a:lnTo>
                <a:lnTo>
                  <a:pt x="4004734" y="1041400"/>
                </a:lnTo>
                <a:lnTo>
                  <a:pt x="4004734" y="520700"/>
                </a:lnTo>
                <a:cubicBezTo>
                  <a:pt x="4004734" y="233125"/>
                  <a:pt x="3771609" y="0"/>
                  <a:pt x="3484034" y="0"/>
                </a:cubicBezTo>
                <a:close/>
              </a:path>
            </a:pathLst>
          </a:custGeom>
          <a:gradFill flip="none" rotWithShape="1">
            <a:gsLst>
              <a:gs pos="90000">
                <a:schemeClr val="accent1"/>
              </a:gs>
              <a:gs pos="10000">
                <a:schemeClr val="accent1"/>
              </a:gs>
              <a:gs pos="0">
                <a:schemeClr val="accent1">
                  <a:lumMod val="7500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r>
              <a:rPr lang="zh-CN" altLang="en-US" sz="2400" b="1" dirty="0" smtClean="0">
                <a:solidFill>
                  <a:schemeClr val="bg1"/>
                </a:solidFill>
                <a:latin typeface="黑体" panose="02010609060101010101" pitchFamily="49" charset="-122"/>
                <a:ea typeface="黑体" panose="02010609060101010101" pitchFamily="49" charset="-122"/>
              </a:rPr>
              <a:t>      </a:t>
            </a:r>
            <a:r>
              <a:rPr lang="en-US" altLang="zh-CN" sz="2400" b="1" dirty="0" smtClean="0">
                <a:solidFill>
                  <a:schemeClr val="bg1"/>
                </a:solidFill>
                <a:latin typeface="黑体" panose="02010609060101010101" pitchFamily="49" charset="-122"/>
                <a:ea typeface="黑体" panose="02010609060101010101" pitchFamily="49" charset="-122"/>
              </a:rPr>
              <a:t>《</a:t>
            </a:r>
            <a:r>
              <a:rPr lang="zh-CN" altLang="en-US" sz="2400" b="1" dirty="0" smtClean="0">
                <a:solidFill>
                  <a:schemeClr val="bg1"/>
                </a:solidFill>
                <a:latin typeface="黑体" panose="02010609060101010101" pitchFamily="49" charset="-122"/>
                <a:ea typeface="黑体" panose="02010609060101010101" pitchFamily="49" charset="-122"/>
              </a:rPr>
              <a:t>核电工程施工质量评价</a:t>
            </a:r>
            <a:endParaRPr lang="en-US" altLang="zh-CN" sz="2400" b="1" dirty="0" smtClean="0">
              <a:solidFill>
                <a:schemeClr val="bg1"/>
              </a:solidFill>
              <a:latin typeface="黑体" panose="02010609060101010101" pitchFamily="49" charset="-122"/>
              <a:ea typeface="黑体" panose="02010609060101010101" pitchFamily="49" charset="-122"/>
            </a:endParaRPr>
          </a:p>
          <a:p>
            <a:r>
              <a:rPr lang="en-US" altLang="zh-CN" sz="2400" b="1" dirty="0">
                <a:solidFill>
                  <a:schemeClr val="bg1"/>
                </a:solidFill>
                <a:latin typeface="黑体" panose="02010609060101010101" pitchFamily="49" charset="-122"/>
                <a:ea typeface="黑体" panose="02010609060101010101" pitchFamily="49" charset="-122"/>
              </a:rPr>
              <a:t> </a:t>
            </a:r>
            <a:r>
              <a:rPr lang="en-US" altLang="zh-CN" sz="2400" b="1" dirty="0" smtClean="0">
                <a:solidFill>
                  <a:schemeClr val="bg1"/>
                </a:solidFill>
                <a:latin typeface="黑体" panose="02010609060101010101" pitchFamily="49" charset="-122"/>
                <a:ea typeface="黑体" panose="02010609060101010101" pitchFamily="49" charset="-122"/>
              </a:rPr>
              <a:t>      </a:t>
            </a:r>
            <a:r>
              <a:rPr lang="zh-CN" altLang="en-US" sz="2400" b="1" dirty="0" smtClean="0">
                <a:solidFill>
                  <a:schemeClr val="bg1"/>
                </a:solidFill>
                <a:latin typeface="黑体" panose="02010609060101010101" pitchFamily="49" charset="-122"/>
                <a:ea typeface="黑体" panose="02010609060101010101" pitchFamily="49" charset="-122"/>
              </a:rPr>
              <a:t>实施办法</a:t>
            </a:r>
            <a:r>
              <a:rPr lang="en-US" altLang="zh-CN" sz="2400" b="1" dirty="0" smtClean="0">
                <a:solidFill>
                  <a:schemeClr val="bg1"/>
                </a:solidFill>
                <a:latin typeface="黑体" panose="02010609060101010101" pitchFamily="49" charset="-122"/>
                <a:ea typeface="黑体" panose="02010609060101010101" pitchFamily="49" charset="-122"/>
              </a:rPr>
              <a:t>》</a:t>
            </a:r>
            <a:r>
              <a:rPr lang="zh-CN" altLang="en-US" sz="2400" b="1" dirty="0" smtClean="0">
                <a:solidFill>
                  <a:schemeClr val="bg1"/>
                </a:solidFill>
                <a:latin typeface="黑体" panose="02010609060101010101" pitchFamily="49" charset="-122"/>
                <a:ea typeface="黑体" panose="02010609060101010101" pitchFamily="49" charset="-122"/>
              </a:rPr>
              <a:t>（</a:t>
            </a:r>
            <a:r>
              <a:rPr lang="en-US" altLang="zh-CN" sz="2400" b="1" dirty="0" smtClean="0">
                <a:solidFill>
                  <a:schemeClr val="bg1"/>
                </a:solidFill>
                <a:latin typeface="黑体" panose="02010609060101010101" pitchFamily="49" charset="-122"/>
                <a:ea typeface="黑体" panose="02010609060101010101" pitchFamily="49" charset="-122"/>
              </a:rPr>
              <a:t>2020</a:t>
            </a:r>
            <a:r>
              <a:rPr lang="zh-CN" altLang="en-US" sz="2400" b="1" dirty="0" smtClean="0">
                <a:solidFill>
                  <a:schemeClr val="bg1"/>
                </a:solidFill>
                <a:latin typeface="黑体" panose="02010609060101010101" pitchFamily="49" charset="-122"/>
                <a:ea typeface="黑体" panose="02010609060101010101" pitchFamily="49" charset="-122"/>
              </a:rPr>
              <a:t>版）</a:t>
            </a:r>
            <a:endParaRPr lang="zh-CN" altLang="en-US" sz="2400" b="1" dirty="0">
              <a:solidFill>
                <a:schemeClr val="bg1"/>
              </a:solidFill>
              <a:latin typeface="黑体" panose="02010609060101010101" pitchFamily="49" charset="-122"/>
              <a:ea typeface="黑体" panose="02010609060101010101" pitchFamily="49" charset="-122"/>
            </a:endParaRPr>
          </a:p>
        </p:txBody>
      </p:sp>
      <p:sp>
        <p:nvSpPr>
          <p:cNvPr id="11" name="文本框 10"/>
          <p:cNvSpPr txBox="1"/>
          <p:nvPr/>
        </p:nvSpPr>
        <p:spPr>
          <a:xfrm>
            <a:off x="646759" y="1328896"/>
            <a:ext cx="3871913" cy="657225"/>
          </a:xfrm>
          <a:prstGeom prst="rect">
            <a:avLst/>
          </a:prstGeom>
          <a:solidFill>
            <a:schemeClr val="tx2">
              <a:lumMod val="60000"/>
              <a:lumOff val="40000"/>
            </a:schemeClr>
          </a:solidFill>
        </p:spPr>
        <p:txBody>
          <a:bodyPr wrap="square" rtlCol="0">
            <a:spAutoFit/>
          </a:bodyPr>
          <a:lstStyle/>
          <a:p>
            <a:endParaRPr lang="zh-CN" altLang="en-US" dirty="0"/>
          </a:p>
        </p:txBody>
      </p:sp>
      <p:sp>
        <p:nvSpPr>
          <p:cNvPr id="10" name="文本框 1">
            <a:extLst>
              <a:ext uri="{FF2B5EF4-FFF2-40B4-BE49-F238E27FC236}">
                <a16:creationId xmlns:a16="http://schemas.microsoft.com/office/drawing/2014/main" xmlns="" id="{DB2A5A56-8682-40B7-87BA-8445F06CF34D}"/>
              </a:ext>
            </a:extLst>
          </p:cNvPr>
          <p:cNvSpPr txBox="1">
            <a:spLocks noChangeArrowheads="1"/>
          </p:cNvSpPr>
          <p:nvPr>
            <p:custDataLst>
              <p:tags r:id="rId3"/>
            </p:custDataLst>
          </p:nvPr>
        </p:nvSpPr>
        <p:spPr bwMode="auto">
          <a:xfrm>
            <a:off x="646760" y="1328896"/>
            <a:ext cx="38719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3600" b="1" dirty="0" smtClean="0">
                <a:solidFill>
                  <a:schemeClr val="bg1"/>
                </a:solidFill>
                <a:latin typeface="微软雅黑" panose="020B0503020204020204" pitchFamily="34" charset="-122"/>
                <a:ea typeface="微软雅黑" panose="020B0503020204020204" pitchFamily="34" charset="-122"/>
              </a:rPr>
              <a:t>主 要 依 据</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7" name="六边形 36">
            <a:extLst>
              <a:ext uri="{FF2B5EF4-FFF2-40B4-BE49-F238E27FC236}">
                <a16:creationId xmlns:a16="http://schemas.microsoft.com/office/drawing/2014/main" xmlns="" id="{9DFD268B-BA5E-43CA-86CB-8E75791DBC7E}"/>
              </a:ext>
            </a:extLst>
          </p:cNvPr>
          <p:cNvSpPr/>
          <p:nvPr>
            <p:custDataLst>
              <p:tags r:id="rId4"/>
            </p:custDataLst>
          </p:nvPr>
        </p:nvSpPr>
        <p:spPr bwMode="auto">
          <a:xfrm>
            <a:off x="5411161" y="1635685"/>
            <a:ext cx="726581" cy="612534"/>
          </a:xfrm>
          <a:prstGeom prst="hexagon">
            <a:avLst/>
          </a:prstGeom>
          <a:solidFill>
            <a:srgbClr val="FFFFFF"/>
          </a:solidFill>
          <a:ln w="12700" cap="flat" cmpd="sng" algn="ctr">
            <a:noFill/>
            <a:prstDash val="solid"/>
            <a:miter lim="800000"/>
          </a:ln>
          <a:effectLst>
            <a:innerShdw blurRad="63500" dist="63500" dir="12000000">
              <a:prstClr val="black">
                <a:alpha val="20000"/>
              </a:prstClr>
            </a:innerShdw>
          </a:effectLst>
        </p:spPr>
        <p:txBody>
          <a:bodyPr lIns="0" tIns="0" rIns="0" bIns="0" anchor="ctr"/>
          <a:lstStyle/>
          <a:p>
            <a:pPr algn="ctr">
              <a:defRPr/>
            </a:pPr>
            <a:r>
              <a:rPr lang="en-US" altLang="zh-CN" sz="2000" kern="0" dirty="0">
                <a:solidFill>
                  <a:srgbClr val="4D4D4D"/>
                </a:solidFill>
                <a:latin typeface="Arial Rounded MT Bold" panose="020F0704030504030204" pitchFamily="34" charset="0"/>
              </a:rPr>
              <a:t>01</a:t>
            </a:r>
            <a:endParaRPr lang="zh-CN" altLang="en-US" sz="2000" kern="0" dirty="0">
              <a:solidFill>
                <a:srgbClr val="4D4D4D"/>
              </a:solidFill>
              <a:latin typeface="Arial Rounded MT Bold" panose="020F0704030504030204" pitchFamily="34" charset="0"/>
            </a:endParaRPr>
          </a:p>
        </p:txBody>
      </p:sp>
      <p:sp>
        <p:nvSpPr>
          <p:cNvPr id="38" name="六边形 37">
            <a:extLst>
              <a:ext uri="{FF2B5EF4-FFF2-40B4-BE49-F238E27FC236}">
                <a16:creationId xmlns:a16="http://schemas.microsoft.com/office/drawing/2014/main" xmlns="" id="{09AFE499-9C55-4851-9CF2-2101FE669FED}"/>
              </a:ext>
            </a:extLst>
          </p:cNvPr>
          <p:cNvSpPr/>
          <p:nvPr>
            <p:custDataLst>
              <p:tags r:id="rId5"/>
            </p:custDataLst>
          </p:nvPr>
        </p:nvSpPr>
        <p:spPr bwMode="auto">
          <a:xfrm>
            <a:off x="5327279" y="3634151"/>
            <a:ext cx="726581" cy="612534"/>
          </a:xfrm>
          <a:prstGeom prst="hexagon">
            <a:avLst/>
          </a:prstGeom>
          <a:solidFill>
            <a:srgbClr val="FFFFFF"/>
          </a:solidFill>
          <a:ln w="12700" cap="flat" cmpd="sng" algn="ctr">
            <a:noFill/>
            <a:prstDash val="solid"/>
            <a:miter lim="800000"/>
          </a:ln>
          <a:effectLst>
            <a:innerShdw blurRad="63500" dist="63500" dir="12000000">
              <a:prstClr val="black">
                <a:alpha val="20000"/>
              </a:prstClr>
            </a:innerShdw>
          </a:effectLst>
        </p:spPr>
        <p:txBody>
          <a:bodyPr lIns="0" tIns="0" rIns="0" bIns="0" anchor="ctr"/>
          <a:lstStyle/>
          <a:p>
            <a:pPr algn="ctr">
              <a:defRPr/>
            </a:pPr>
            <a:r>
              <a:rPr lang="en-US" altLang="zh-CN" sz="2000" kern="0" dirty="0">
                <a:solidFill>
                  <a:srgbClr val="4D4D4D"/>
                </a:solidFill>
                <a:latin typeface="Arial Rounded MT Bold" panose="020F0704030504030204" pitchFamily="34" charset="0"/>
              </a:rPr>
              <a:t>02</a:t>
            </a:r>
            <a:endParaRPr lang="zh-CN" altLang="en-US" sz="2000" kern="0" dirty="0">
              <a:solidFill>
                <a:srgbClr val="4D4D4D"/>
              </a:solidFill>
              <a:latin typeface="Arial Rounded MT Bold" panose="020F0704030504030204" pitchFamily="34" charset="0"/>
            </a:endParaRPr>
          </a:p>
        </p:txBody>
      </p:sp>
    </p:spTree>
    <p:extLst>
      <p:ext uri="{BB962C8B-B14F-4D97-AF65-F5344CB8AC3E}">
        <p14:creationId xmlns:p14="http://schemas.microsoft.com/office/powerpoint/2010/main" val="288491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180573"/>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 评 </a:t>
            </a:r>
            <a:r>
              <a:rPr lang="zh-CN" altLang="en-US" sz="4000" b="1" dirty="0">
                <a:solidFill>
                  <a:schemeClr val="accent1">
                    <a:lumMod val="75000"/>
                  </a:schemeClr>
                </a:solidFill>
                <a:latin typeface="黑体" panose="02010609060101010101" pitchFamily="49" charset="-122"/>
                <a:ea typeface="黑体" panose="02010609060101010101" pitchFamily="49" charset="-122"/>
              </a:rPr>
              <a:t>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1635" y="2293289"/>
            <a:ext cx="12191998" cy="4431983"/>
          </a:xfrm>
          <a:prstGeom prst="rect">
            <a:avLst/>
          </a:prstGeom>
          <a:solidFill>
            <a:schemeClr val="accent1">
              <a:lumMod val="60000"/>
              <a:lumOff val="40000"/>
            </a:schemeClr>
          </a:solidFill>
        </p:spPr>
        <p:txBody>
          <a:bodyPr wrap="square">
            <a:spAutoFit/>
          </a:bodyPr>
          <a:lstStyle/>
          <a:p>
            <a:pPr lvl="0">
              <a:lnSpc>
                <a:spcPct val="150000"/>
              </a:lnSpc>
            </a:pPr>
            <a:r>
              <a:rPr lang="en-US" altLang="zh-CN" sz="4000" dirty="0">
                <a:latin typeface="黑体" panose="02010609060101010101" pitchFamily="49" charset="-122"/>
                <a:ea typeface="黑体" panose="02010609060101010101" pitchFamily="49" charset="-122"/>
              </a:rPr>
              <a:t> </a:t>
            </a:r>
            <a:r>
              <a:rPr lang="en-US" altLang="zh-CN" sz="4000" dirty="0" smtClean="0">
                <a:latin typeface="黑体" panose="02010609060101010101" pitchFamily="49" charset="-122"/>
                <a:ea typeface="黑体" panose="02010609060101010101" pitchFamily="49" charset="-122"/>
              </a:rPr>
              <a:t>   </a:t>
            </a:r>
            <a:r>
              <a:rPr lang="zh-CN" altLang="zh-CN" sz="3600" dirty="0" smtClean="0">
                <a:latin typeface="黑体" panose="02010609060101010101" pitchFamily="49" charset="-122"/>
                <a:ea typeface="黑体" panose="02010609060101010101" pitchFamily="49" charset="-122"/>
              </a:rPr>
              <a:t>《重大建设项目档案验收办法》</a:t>
            </a:r>
            <a:r>
              <a:rPr lang="zh-CN" altLang="zh-CN" sz="3600" dirty="0">
                <a:latin typeface="黑体" panose="02010609060101010101" pitchFamily="49" charset="-122"/>
                <a:ea typeface="黑体" panose="02010609060101010101" pitchFamily="49" charset="-122"/>
              </a:rPr>
              <a:t>（档发</a:t>
            </a:r>
            <a:r>
              <a:rPr lang="en-US" altLang="zh-CN" sz="3600" dirty="0">
                <a:latin typeface="黑体" panose="02010609060101010101" pitchFamily="49" charset="-122"/>
                <a:ea typeface="黑体" panose="02010609060101010101" pitchFamily="49" charset="-122"/>
              </a:rPr>
              <a:t>[2006]2</a:t>
            </a:r>
            <a:r>
              <a:rPr lang="zh-CN" altLang="zh-CN" sz="3600" dirty="0">
                <a:latin typeface="黑体" panose="02010609060101010101" pitchFamily="49" charset="-122"/>
                <a:ea typeface="黑体" panose="02010609060101010101" pitchFamily="49" charset="-122"/>
              </a:rPr>
              <a:t>号）</a:t>
            </a:r>
            <a:r>
              <a:rPr lang="en-US" altLang="zh-CN" sz="3600" dirty="0">
                <a:latin typeface="黑体" panose="02010609060101010101" pitchFamily="49" charset="-122"/>
                <a:ea typeface="黑体" panose="02010609060101010101" pitchFamily="49" charset="-122"/>
              </a:rPr>
              <a:t/>
            </a:r>
            <a:br>
              <a:rPr lang="en-US" altLang="zh-CN" sz="3600" dirty="0">
                <a:latin typeface="黑体" panose="02010609060101010101" pitchFamily="49" charset="-122"/>
                <a:ea typeface="黑体" panose="02010609060101010101" pitchFamily="49" charset="-122"/>
              </a:rPr>
            </a:br>
            <a:r>
              <a:rPr lang="en-US" altLang="zh-CN" sz="3600" dirty="0" smtClean="0">
                <a:latin typeface="黑体" panose="02010609060101010101" pitchFamily="49" charset="-122"/>
                <a:ea typeface="黑体" panose="02010609060101010101" pitchFamily="49" charset="-122"/>
              </a:rPr>
              <a:t>    </a:t>
            </a:r>
            <a:r>
              <a:rPr lang="zh-CN" altLang="zh-CN" sz="3600" dirty="0" smtClean="0">
                <a:latin typeface="黑体" panose="02010609060101010101" pitchFamily="49" charset="-122"/>
                <a:ea typeface="黑体" panose="02010609060101010101" pitchFamily="49" charset="-122"/>
              </a:rPr>
              <a:t>第五条</a:t>
            </a:r>
            <a:r>
              <a:rPr lang="en-US" altLang="zh-CN" sz="3600" dirty="0" smtClean="0">
                <a:latin typeface="黑体" panose="02010609060101010101" pitchFamily="49" charset="-122"/>
                <a:ea typeface="黑体" panose="02010609060101010101" pitchFamily="49" charset="-122"/>
              </a:rPr>
              <a:t>  </a:t>
            </a:r>
            <a:r>
              <a:rPr lang="zh-CN" altLang="zh-CN" sz="3600" dirty="0" smtClean="0">
                <a:latin typeface="黑体" panose="02010609060101010101" pitchFamily="49" charset="-122"/>
                <a:ea typeface="黑体" panose="02010609060101010101" pitchFamily="49" charset="-122"/>
              </a:rPr>
              <a:t>项目</a:t>
            </a:r>
            <a:r>
              <a:rPr lang="zh-CN" altLang="zh-CN" sz="3600" dirty="0">
                <a:latin typeface="黑体" panose="02010609060101010101" pitchFamily="49" charset="-122"/>
                <a:ea typeface="黑体" panose="02010609060101010101" pitchFamily="49" charset="-122"/>
              </a:rPr>
              <a:t>建设单位（法人）应将项目档案工作纳入项目建设管理程序，与项目建设实行同步管理，建立项目档案工作领导责任制和相关人员岗位责任制。</a:t>
            </a:r>
            <a:endParaRPr lang="en-US" altLang="zh-CN" sz="3600" dirty="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4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76879327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34" y="852854"/>
            <a:ext cx="12172948" cy="1015663"/>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 评 </a:t>
            </a:r>
            <a:r>
              <a:rPr lang="zh-CN" altLang="en-US" sz="4000" b="1" dirty="0">
                <a:solidFill>
                  <a:schemeClr val="accent1">
                    <a:lumMod val="75000"/>
                  </a:schemeClr>
                </a:solidFill>
                <a:latin typeface="黑体" panose="02010609060101010101" pitchFamily="49" charset="-122"/>
                <a:ea typeface="黑体" panose="02010609060101010101" pitchFamily="49" charset="-122"/>
              </a:rPr>
              <a:t>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20684" y="1902183"/>
            <a:ext cx="12191998" cy="5332229"/>
          </a:xfrm>
          <a:prstGeom prst="rect">
            <a:avLst/>
          </a:prstGeom>
          <a:solidFill>
            <a:schemeClr val="accent1">
              <a:lumMod val="60000"/>
              <a:lumOff val="40000"/>
            </a:schemeClr>
          </a:solidFill>
        </p:spPr>
        <p:txBody>
          <a:bodyPr wrap="square">
            <a:spAutoFit/>
          </a:bodyPr>
          <a:lstStyle/>
          <a:p>
            <a:pPr lvl="0">
              <a:lnSpc>
                <a:spcPct val="150000"/>
              </a:lnSpc>
            </a:pPr>
            <a:r>
              <a:rPr lang="en-US" altLang="zh-CN" sz="4000" dirty="0">
                <a:latin typeface="黑体" panose="02010609060101010101" pitchFamily="49" charset="-122"/>
                <a:ea typeface="黑体" panose="02010609060101010101" pitchFamily="49" charset="-122"/>
              </a:rPr>
              <a:t> </a:t>
            </a:r>
            <a:r>
              <a:rPr lang="en-US" altLang="zh-CN" sz="4000" dirty="0" smtClean="0">
                <a:latin typeface="黑体" panose="02010609060101010101" pitchFamily="49" charset="-122"/>
                <a:ea typeface="黑体" panose="02010609060101010101" pitchFamily="49" charset="-122"/>
              </a:rPr>
              <a:t>     </a:t>
            </a:r>
            <a:r>
              <a:rPr lang="zh-CN" altLang="zh-CN" sz="3200" dirty="0" smtClean="0">
                <a:latin typeface="黑体" panose="02010609060101010101" pitchFamily="49" charset="-122"/>
                <a:ea typeface="黑体" panose="02010609060101010101" pitchFamily="49" charset="-122"/>
              </a:rPr>
              <a:t>《重大建设项目档案验收办法》档</a:t>
            </a:r>
            <a:r>
              <a:rPr lang="zh-CN" altLang="zh-CN" sz="3200" dirty="0">
                <a:latin typeface="黑体" panose="02010609060101010101" pitchFamily="49" charset="-122"/>
                <a:ea typeface="黑体" panose="02010609060101010101" pitchFamily="49" charset="-122"/>
              </a:rPr>
              <a:t>发</a:t>
            </a:r>
            <a:r>
              <a:rPr lang="en-US" altLang="zh-CN" sz="3200" dirty="0">
                <a:latin typeface="黑体" panose="02010609060101010101" pitchFamily="49" charset="-122"/>
                <a:ea typeface="黑体" panose="02010609060101010101" pitchFamily="49" charset="-122"/>
              </a:rPr>
              <a:t>[2006]2</a:t>
            </a:r>
            <a:r>
              <a:rPr lang="zh-CN" altLang="zh-CN" sz="3200" dirty="0" smtClean="0">
                <a:latin typeface="黑体" panose="02010609060101010101" pitchFamily="49" charset="-122"/>
                <a:ea typeface="黑体" panose="02010609060101010101" pitchFamily="49" charset="-122"/>
              </a:rPr>
              <a:t>号</a:t>
            </a:r>
            <a:r>
              <a:rPr lang="en-US" altLang="zh-CN" sz="3200" dirty="0">
                <a:latin typeface="黑体" panose="02010609060101010101" pitchFamily="49" charset="-122"/>
                <a:ea typeface="黑体" panose="02010609060101010101" pitchFamily="49" charset="-122"/>
              </a:rPr>
              <a:t/>
            </a:r>
            <a:br>
              <a:rPr lang="en-US" altLang="zh-CN" sz="3200" dirty="0">
                <a:latin typeface="黑体" panose="02010609060101010101" pitchFamily="49" charset="-122"/>
                <a:ea typeface="黑体" panose="02010609060101010101" pitchFamily="49" charset="-122"/>
              </a:rPr>
            </a:br>
            <a:r>
              <a:rPr lang="en-US" altLang="zh-CN" sz="3200" dirty="0" smtClean="0">
                <a:latin typeface="黑体" panose="02010609060101010101" pitchFamily="49" charset="-122"/>
                <a:ea typeface="黑体" panose="02010609060101010101" pitchFamily="49" charset="-122"/>
              </a:rPr>
              <a:t>         </a:t>
            </a:r>
            <a:r>
              <a:rPr lang="zh-CN" altLang="zh-CN" sz="3200" dirty="0" smtClean="0">
                <a:latin typeface="黑体" panose="02010609060101010101" pitchFamily="49" charset="-122"/>
                <a:ea typeface="黑体" panose="02010609060101010101" pitchFamily="49" charset="-122"/>
              </a:rPr>
              <a:t>附件</a:t>
            </a:r>
            <a:r>
              <a:rPr lang="en-US" altLang="zh-CN" sz="3200" dirty="0">
                <a:latin typeface="黑体" panose="02010609060101010101" pitchFamily="49" charset="-122"/>
                <a:ea typeface="黑体" panose="02010609060101010101" pitchFamily="49" charset="-122"/>
              </a:rPr>
              <a:t>2 </a:t>
            </a:r>
            <a:r>
              <a:rPr lang="zh-CN" altLang="zh-CN" sz="3200" dirty="0">
                <a:latin typeface="黑体" panose="02010609060101010101" pitchFamily="49" charset="-122"/>
                <a:ea typeface="黑体" panose="02010609060101010101" pitchFamily="49" charset="-122"/>
              </a:rPr>
              <a:t>《重大建设项目档案验收内容及要求》</a:t>
            </a:r>
            <a:r>
              <a:rPr lang="en-US" altLang="zh-CN" sz="3200" dirty="0">
                <a:latin typeface="黑体" panose="02010609060101010101" pitchFamily="49" charset="-122"/>
                <a:ea typeface="黑体" panose="02010609060101010101" pitchFamily="49" charset="-122"/>
              </a:rPr>
              <a:t/>
            </a:r>
            <a:br>
              <a:rPr lang="en-US" altLang="zh-CN" sz="3200" dirty="0">
                <a:latin typeface="黑体" panose="02010609060101010101" pitchFamily="49" charset="-122"/>
                <a:ea typeface="黑体" panose="02010609060101010101" pitchFamily="49" charset="-122"/>
              </a:rPr>
            </a:br>
            <a:r>
              <a:rPr lang="en-US" altLang="zh-CN" sz="3200" dirty="0" smtClean="0">
                <a:latin typeface="黑体" panose="02010609060101010101" pitchFamily="49" charset="-122"/>
                <a:ea typeface="黑体" panose="02010609060101010101" pitchFamily="49" charset="-122"/>
              </a:rPr>
              <a:t>    </a:t>
            </a:r>
            <a:r>
              <a:rPr lang="zh-CN" altLang="zh-CN" sz="3200" dirty="0" smtClean="0">
                <a:latin typeface="黑体" panose="02010609060101010101" pitchFamily="49" charset="-122"/>
                <a:ea typeface="黑体" panose="02010609060101010101" pitchFamily="49" charset="-122"/>
              </a:rPr>
              <a:t>一</a:t>
            </a:r>
            <a:r>
              <a:rPr lang="zh-CN" altLang="zh-CN" sz="3200" dirty="0">
                <a:latin typeface="黑体" panose="02010609060101010101" pitchFamily="49" charset="-122"/>
                <a:ea typeface="黑体" panose="02010609060101010101" pitchFamily="49" charset="-122"/>
              </a:rPr>
              <a:t>、项目档案的基础管理工作</a:t>
            </a:r>
            <a:r>
              <a:rPr lang="en-US" altLang="zh-CN" sz="3200" dirty="0">
                <a:latin typeface="黑体" panose="02010609060101010101" pitchFamily="49" charset="-122"/>
                <a:ea typeface="黑体" panose="02010609060101010101" pitchFamily="49" charset="-122"/>
              </a:rPr>
              <a:t/>
            </a:r>
            <a:br>
              <a:rPr lang="en-US" altLang="zh-CN" sz="3200" dirty="0">
                <a:latin typeface="黑体" panose="02010609060101010101" pitchFamily="49" charset="-122"/>
                <a:ea typeface="黑体" panose="02010609060101010101" pitchFamily="49" charset="-122"/>
              </a:rPr>
            </a:br>
            <a:r>
              <a:rPr lang="en-US" altLang="zh-CN" sz="3200" dirty="0" smtClean="0">
                <a:latin typeface="黑体" panose="02010609060101010101" pitchFamily="49" charset="-122"/>
                <a:ea typeface="黑体" panose="02010609060101010101" pitchFamily="49" charset="-122"/>
              </a:rPr>
              <a:t>    2</a:t>
            </a:r>
            <a:r>
              <a:rPr lang="en-US" altLang="zh-CN" sz="3200" dirty="0">
                <a:latin typeface="黑体" panose="02010609060101010101" pitchFamily="49" charset="-122"/>
                <a:ea typeface="黑体" panose="02010609060101010101" pitchFamily="49" charset="-122"/>
              </a:rPr>
              <a:t>.</a:t>
            </a:r>
            <a:r>
              <a:rPr lang="zh-CN" altLang="zh-CN" sz="3200" dirty="0">
                <a:latin typeface="黑体" panose="02010609060101010101" pitchFamily="49" charset="-122"/>
                <a:ea typeface="黑体" panose="02010609060101010101" pitchFamily="49" charset="-122"/>
              </a:rPr>
              <a:t>项目建设单位（法人）对项目档案工作实行统一管理，对本单位各部门和设计、施工、监理等参建单位进行有效的监督、指导，确保项目档案工作与项目建设同步进行</a:t>
            </a:r>
            <a:r>
              <a:rPr lang="zh-CN" altLang="zh-CN" sz="3200" dirty="0" smtClean="0">
                <a:latin typeface="黑体" panose="02010609060101010101" pitchFamily="49" charset="-122"/>
                <a:ea typeface="黑体" panose="02010609060101010101" pitchFamily="49" charset="-122"/>
              </a:rPr>
              <a:t>。</a:t>
            </a:r>
            <a:endParaRPr lang="en-US" altLang="zh-CN" sz="3200" dirty="0" smtClean="0">
              <a:latin typeface="黑体" panose="02010609060101010101" pitchFamily="49" charset="-122"/>
              <a:ea typeface="黑体" panose="02010609060101010101" pitchFamily="49" charset="-122"/>
            </a:endParaRPr>
          </a:p>
          <a:p>
            <a:pPr lvl="0">
              <a:lnSpc>
                <a:spcPct val="150000"/>
              </a:lnSpc>
            </a:pPr>
            <a:endParaRPr lang="en-US" altLang="zh-CN" sz="32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761437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Text_1"/>
          <p:cNvSpPr/>
          <p:nvPr>
            <p:custDataLst>
              <p:tags r:id="rId1"/>
            </p:custDataLst>
          </p:nvPr>
        </p:nvSpPr>
        <p:spPr>
          <a:xfrm>
            <a:off x="478542" y="1219200"/>
            <a:ext cx="5620823" cy="4968875"/>
          </a:xfrm>
          <a:prstGeom prst="rect">
            <a:avLst/>
          </a:prstGeom>
          <a:solidFill>
            <a:srgbClr val="AEACD9"/>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rmAutofit/>
          </a:bodyPr>
          <a:lstStyle/>
          <a:p>
            <a:pPr marL="514350" indent="-514350">
              <a:lnSpc>
                <a:spcPct val="150000"/>
              </a:lnSpc>
              <a:buFont typeface="+mj-lt"/>
              <a:buAutoNum type="arabicPeriod"/>
            </a:pPr>
            <a:r>
              <a:rPr lang="zh-CN" altLang="en-US" sz="2800" b="1" dirty="0" smtClean="0">
                <a:solidFill>
                  <a:schemeClr val="bg1"/>
                </a:solidFill>
                <a:latin typeface="黑体" panose="02010609060101010101" pitchFamily="49" charset="-122"/>
                <a:ea typeface="黑体" panose="02010609060101010101" pitchFamily="49" charset="-122"/>
              </a:rPr>
              <a:t>岗位职责</a:t>
            </a:r>
            <a:endParaRPr lang="en-US" altLang="zh-CN" sz="2800" b="1" dirty="0" smtClean="0">
              <a:solidFill>
                <a:schemeClr val="bg1"/>
              </a:solidFill>
              <a:latin typeface="黑体" panose="02010609060101010101" pitchFamily="49" charset="-122"/>
              <a:ea typeface="黑体" panose="02010609060101010101" pitchFamily="49" charset="-122"/>
            </a:endParaRPr>
          </a:p>
          <a:p>
            <a:pPr marL="514350" indent="-514350">
              <a:lnSpc>
                <a:spcPct val="150000"/>
              </a:lnSpc>
              <a:buFont typeface="+mj-lt"/>
              <a:buAutoNum type="arabicPeriod"/>
            </a:pPr>
            <a:r>
              <a:rPr lang="zh-CN" altLang="en-US" sz="2800" b="1" dirty="0" smtClean="0">
                <a:solidFill>
                  <a:schemeClr val="bg1"/>
                </a:solidFill>
                <a:latin typeface="黑体" panose="02010609060101010101" pitchFamily="49" charset="-122"/>
                <a:ea typeface="黑体" panose="02010609060101010101" pitchFamily="49" charset="-122"/>
              </a:rPr>
              <a:t>考核制度</a:t>
            </a:r>
            <a:endParaRPr lang="en-US" altLang="zh-CN" sz="2800" b="1" dirty="0" smtClean="0">
              <a:solidFill>
                <a:schemeClr val="bg1"/>
              </a:solidFill>
              <a:latin typeface="黑体" panose="02010609060101010101" pitchFamily="49" charset="-122"/>
              <a:ea typeface="黑体" panose="02010609060101010101" pitchFamily="49" charset="-122"/>
            </a:endParaRPr>
          </a:p>
          <a:p>
            <a:pPr marL="514350" indent="-514350">
              <a:lnSpc>
                <a:spcPct val="150000"/>
              </a:lnSpc>
              <a:buFont typeface="+mj-lt"/>
              <a:buAutoNum type="arabicPeriod"/>
            </a:pPr>
            <a:r>
              <a:rPr lang="zh-CN" altLang="en-US" sz="2800" b="1" dirty="0" smtClean="0">
                <a:solidFill>
                  <a:schemeClr val="bg1"/>
                </a:solidFill>
                <a:latin typeface="黑体" panose="02010609060101010101" pitchFamily="49" charset="-122"/>
                <a:ea typeface="黑体" panose="02010609060101010101" pitchFamily="49" charset="-122"/>
              </a:rPr>
              <a:t>建设计划</a:t>
            </a:r>
            <a:endParaRPr lang="en-US" altLang="zh-CN" sz="2800" b="1" dirty="0">
              <a:solidFill>
                <a:schemeClr val="bg1"/>
              </a:solidFill>
              <a:latin typeface="黑体" panose="02010609060101010101" pitchFamily="49" charset="-122"/>
              <a:ea typeface="黑体" panose="02010609060101010101" pitchFamily="49" charset="-122"/>
            </a:endParaRPr>
          </a:p>
        </p:txBody>
      </p:sp>
      <p:sp>
        <p:nvSpPr>
          <p:cNvPr id="3" name="MH_Other_1"/>
          <p:cNvSpPr/>
          <p:nvPr>
            <p:custDataLst>
              <p:tags r:id="rId2"/>
            </p:custDataLst>
          </p:nvPr>
        </p:nvSpPr>
        <p:spPr>
          <a:xfrm rot="19181880">
            <a:off x="3809815" y="79660"/>
            <a:ext cx="1237916"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2"/>
          <p:cNvSpPr/>
          <p:nvPr>
            <p:custDataLst>
              <p:tags r:id="rId3"/>
            </p:custDataLst>
          </p:nvPr>
        </p:nvSpPr>
        <p:spPr>
          <a:xfrm>
            <a:off x="3046570" y="807090"/>
            <a:ext cx="3134013" cy="1547314"/>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92D050"/>
              </a:solidFill>
            </a:endParaRPr>
          </a:p>
        </p:txBody>
      </p:sp>
      <p:sp>
        <p:nvSpPr>
          <p:cNvPr id="5" name="MH_Text_2"/>
          <p:cNvSpPr/>
          <p:nvPr>
            <p:custDataLst>
              <p:tags r:id="rId4"/>
            </p:custDataLst>
          </p:nvPr>
        </p:nvSpPr>
        <p:spPr>
          <a:xfrm>
            <a:off x="6495287" y="1219200"/>
            <a:ext cx="5410963" cy="496887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rmAutofit fontScale="40000" lnSpcReduction="20000"/>
          </a:bodyPr>
          <a:lstStyle/>
          <a:p>
            <a:pPr>
              <a:lnSpc>
                <a:spcPct val="150000"/>
              </a:lnSpc>
            </a:pPr>
            <a:r>
              <a:rPr lang="zh-CN" altLang="en-US" sz="8400" b="1" dirty="0" smtClean="0">
                <a:latin typeface="黑体" panose="02010609060101010101" pitchFamily="49" charset="-122"/>
                <a:ea typeface="黑体" panose="02010609060101010101" pitchFamily="49" charset="-122"/>
              </a:rPr>
              <a:t>一档</a:t>
            </a:r>
            <a:endParaRPr lang="en-US" altLang="zh-CN" sz="8400" b="1" dirty="0" smtClean="0">
              <a:latin typeface="黑体" panose="02010609060101010101" pitchFamily="49" charset="-122"/>
              <a:ea typeface="黑体" panose="02010609060101010101" pitchFamily="49" charset="-122"/>
            </a:endParaRPr>
          </a:p>
          <a:p>
            <a:pPr>
              <a:lnSpc>
                <a:spcPct val="150000"/>
              </a:lnSpc>
            </a:pPr>
            <a:r>
              <a:rPr lang="zh-CN" altLang="zh-CN" sz="8800" dirty="0">
                <a:latin typeface="黑体" panose="02010609060101010101" pitchFamily="49" charset="-122"/>
                <a:ea typeface="黑体" panose="02010609060101010101" pitchFamily="49" charset="-122"/>
              </a:rPr>
              <a:t>完全满足评价标准为一档取</a:t>
            </a:r>
            <a:r>
              <a:rPr lang="en-US" altLang="zh-CN" sz="8800" dirty="0">
                <a:latin typeface="黑体" panose="02010609060101010101" pitchFamily="49" charset="-122"/>
                <a:ea typeface="黑体" panose="02010609060101010101" pitchFamily="49" charset="-122"/>
              </a:rPr>
              <a:t>100%</a:t>
            </a:r>
            <a:r>
              <a:rPr lang="zh-CN" altLang="zh-CN" sz="8800" dirty="0">
                <a:latin typeface="黑体" panose="02010609060101010101" pitchFamily="49" charset="-122"/>
                <a:ea typeface="黑体" panose="02010609060101010101" pitchFamily="49" charset="-122"/>
              </a:rPr>
              <a:t>的标准分值</a:t>
            </a:r>
            <a:r>
              <a:rPr lang="zh-CN" altLang="en-US" sz="8800" dirty="0">
                <a:latin typeface="黑体" panose="02010609060101010101" pitchFamily="49" charset="-122"/>
                <a:ea typeface="黑体" panose="02010609060101010101" pitchFamily="49" charset="-122"/>
              </a:rPr>
              <a:t>；</a:t>
            </a:r>
            <a:endParaRPr lang="en-US" altLang="zh-CN" sz="8800" dirty="0">
              <a:latin typeface="黑体" panose="02010609060101010101" pitchFamily="49" charset="-122"/>
              <a:ea typeface="黑体" panose="02010609060101010101" pitchFamily="49" charset="-122"/>
            </a:endParaRPr>
          </a:p>
          <a:p>
            <a:pPr>
              <a:lnSpc>
                <a:spcPct val="150000"/>
              </a:lnSpc>
            </a:pPr>
            <a:r>
              <a:rPr lang="zh-CN" altLang="en-US" sz="8400" b="1" dirty="0" smtClean="0">
                <a:latin typeface="黑体" panose="02010609060101010101" pitchFamily="49" charset="-122"/>
                <a:ea typeface="黑体" panose="02010609060101010101" pitchFamily="49" charset="-122"/>
              </a:rPr>
              <a:t>二档</a:t>
            </a:r>
            <a:endParaRPr lang="en-US" altLang="zh-CN" sz="8400" b="1" dirty="0" smtClean="0">
              <a:latin typeface="黑体" panose="02010609060101010101" pitchFamily="49" charset="-122"/>
              <a:ea typeface="黑体" panose="02010609060101010101" pitchFamily="49" charset="-122"/>
            </a:endParaRPr>
          </a:p>
          <a:p>
            <a:pPr>
              <a:lnSpc>
                <a:spcPct val="150000"/>
              </a:lnSpc>
            </a:pPr>
            <a:r>
              <a:rPr lang="zh-CN" altLang="zh-CN" sz="8000" dirty="0">
                <a:latin typeface="黑体" panose="02010609060101010101" pitchFamily="49" charset="-122"/>
                <a:ea typeface="黑体" panose="02010609060101010101" pitchFamily="49" charset="-122"/>
              </a:rPr>
              <a:t>不能完全满足评价标准为二档取</a:t>
            </a:r>
            <a:r>
              <a:rPr lang="en-US" altLang="zh-CN" sz="8000" dirty="0">
                <a:latin typeface="黑体" panose="02010609060101010101" pitchFamily="49" charset="-122"/>
                <a:ea typeface="黑体" panose="02010609060101010101" pitchFamily="49" charset="-122"/>
              </a:rPr>
              <a:t>70%</a:t>
            </a:r>
            <a:r>
              <a:rPr lang="zh-CN" altLang="zh-CN" sz="8000" dirty="0">
                <a:latin typeface="黑体" panose="02010609060101010101" pitchFamily="49" charset="-122"/>
                <a:ea typeface="黑体" panose="02010609060101010101" pitchFamily="49" charset="-122"/>
              </a:rPr>
              <a:t>的标准分值。</a:t>
            </a:r>
            <a:endParaRPr lang="zh-CN" altLang="en-US" sz="8000" dirty="0">
              <a:solidFill>
                <a:srgbClr val="0070C0"/>
              </a:solidFill>
              <a:latin typeface="黑体" panose="02010609060101010101" pitchFamily="49" charset="-122"/>
              <a:ea typeface="黑体" panose="02010609060101010101" pitchFamily="49" charset="-122"/>
            </a:endParaRPr>
          </a:p>
          <a:p>
            <a:pPr marL="457200" indent="-457200">
              <a:lnSpc>
                <a:spcPct val="150000"/>
              </a:lnSpc>
              <a:buFont typeface="Wingdings" panose="05000000000000000000" pitchFamily="2" charset="2"/>
              <a:buChar char="u"/>
            </a:pPr>
            <a:endParaRPr lang="en-US" altLang="zh-CN" sz="1600" dirty="0">
              <a:solidFill>
                <a:srgbClr val="FFFFFF"/>
              </a:solidFill>
              <a:latin typeface="微软雅黑" panose="020B0503020204020204" pitchFamily="34" charset="-122"/>
              <a:ea typeface="微软雅黑" panose="020B0503020204020204" pitchFamily="34" charset="-122"/>
            </a:endParaRPr>
          </a:p>
        </p:txBody>
      </p:sp>
      <p:sp>
        <p:nvSpPr>
          <p:cNvPr id="6" name="MH_Other_3"/>
          <p:cNvSpPr/>
          <p:nvPr>
            <p:custDataLst>
              <p:tags r:id="rId5"/>
            </p:custDataLst>
          </p:nvPr>
        </p:nvSpPr>
        <p:spPr>
          <a:xfrm rot="19181880">
            <a:off x="9260609" y="66364"/>
            <a:ext cx="1237918"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4"/>
          <p:cNvSpPr/>
          <p:nvPr>
            <p:custDataLst>
              <p:tags r:id="rId6"/>
            </p:custDataLst>
          </p:nvPr>
        </p:nvSpPr>
        <p:spPr>
          <a:xfrm>
            <a:off x="8607987" y="837702"/>
            <a:ext cx="3333527" cy="1696448"/>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02B4EC"/>
              </a:solidFill>
            </a:endParaRPr>
          </a:p>
        </p:txBody>
      </p:sp>
      <p:sp>
        <p:nvSpPr>
          <p:cNvPr id="8" name="MH_SubTitle_1"/>
          <p:cNvSpPr txBox="1">
            <a:spLocks noChangeArrowheads="1"/>
          </p:cNvSpPr>
          <p:nvPr>
            <p:custDataLst>
              <p:tags r:id="rId7"/>
            </p:custDataLst>
          </p:nvPr>
        </p:nvSpPr>
        <p:spPr bwMode="auto">
          <a:xfrm>
            <a:off x="478542" y="3456661"/>
            <a:ext cx="3998208" cy="63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300" dirty="0" smtClean="0">
                <a:solidFill>
                  <a:srgbClr val="FFFFFF"/>
                </a:solidFill>
                <a:latin typeface="微软雅黑" panose="020B0503020204020204" pitchFamily="34" charset="-122"/>
                <a:ea typeface="微软雅黑" panose="020B0503020204020204" pitchFamily="34" charset="-122"/>
              </a:rPr>
              <a:t>检查方法</a:t>
            </a:r>
            <a:r>
              <a:rPr lang="en-US" altLang="zh-CN" sz="2800" b="1" spc="300" dirty="0" smtClean="0">
                <a:solidFill>
                  <a:srgbClr val="FFFFFF"/>
                </a:solidFill>
                <a:latin typeface="微软雅黑" panose="020B0503020204020204" pitchFamily="34" charset="-122"/>
                <a:ea typeface="微软雅黑" panose="020B0503020204020204" pitchFamily="34" charset="-122"/>
              </a:rPr>
              <a:t>—</a:t>
            </a:r>
            <a:r>
              <a:rPr lang="zh-CN" altLang="en-US" sz="2800" b="1" spc="300" dirty="0" smtClean="0">
                <a:solidFill>
                  <a:srgbClr val="FFFFFF"/>
                </a:solidFill>
                <a:latin typeface="微软雅黑" panose="020B0503020204020204" pitchFamily="34" charset="-122"/>
                <a:ea typeface="微软雅黑" panose="020B0503020204020204" pitchFamily="34" charset="-122"/>
              </a:rPr>
              <a:t>文件查看</a:t>
            </a:r>
            <a:endParaRPr lang="zh-CN" altLang="en-US" sz="2800" b="1" spc="300" dirty="0">
              <a:solidFill>
                <a:srgbClr val="FFFFFF"/>
              </a:solidFill>
              <a:latin typeface="微软雅黑" panose="020B0503020204020204" pitchFamily="34" charset="-122"/>
              <a:ea typeface="微软雅黑" panose="020B0503020204020204" pitchFamily="34" charset="-122"/>
            </a:endParaRPr>
          </a:p>
        </p:txBody>
      </p:sp>
      <p:sp>
        <p:nvSpPr>
          <p:cNvPr id="9" name="MH_SubTitle_2"/>
          <p:cNvSpPr txBox="1">
            <a:spLocks noChangeArrowheads="1"/>
          </p:cNvSpPr>
          <p:nvPr>
            <p:custDataLst>
              <p:tags r:id="rId8"/>
            </p:custDataLst>
          </p:nvPr>
        </p:nvSpPr>
        <p:spPr bwMode="auto">
          <a:xfrm>
            <a:off x="6495287" y="1219201"/>
            <a:ext cx="3505963"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600" dirty="0">
                <a:solidFill>
                  <a:srgbClr val="FFFFFF"/>
                </a:solidFill>
                <a:latin typeface="微软雅黑" panose="020B0503020204020204" pitchFamily="34" charset="-122"/>
                <a:ea typeface="微软雅黑" panose="020B0503020204020204" pitchFamily="34" charset="-122"/>
              </a:rPr>
              <a:t>评价结论</a:t>
            </a:r>
            <a:endParaRPr lang="en-US" altLang="zh-CN" sz="2800" b="1" spc="600" dirty="0">
              <a:solidFill>
                <a:srgbClr val="FFFFFF"/>
              </a:solidFill>
              <a:latin typeface="微软雅黑" panose="020B0503020204020204" pitchFamily="34" charset="-122"/>
              <a:ea typeface="微软雅黑" panose="020B0503020204020204" pitchFamily="34" charset="-122"/>
            </a:endParaRPr>
          </a:p>
        </p:txBody>
      </p:sp>
      <p:grpSp>
        <p:nvGrpSpPr>
          <p:cNvPr id="12"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9"/>
            </p:custDataLst>
          </p:nvPr>
        </p:nvGrpSpPr>
        <p:grpSpPr bwMode="auto">
          <a:xfrm>
            <a:off x="4729064" y="936168"/>
            <a:ext cx="846059" cy="846058"/>
            <a:chOff x="3337" y="1657"/>
            <a:chExt cx="1007" cy="1007"/>
          </a:xfrm>
        </p:grpSpPr>
        <p:sp>
          <p:nvSpPr>
            <p:cNvPr id="13" name="PA-任意多边形 5">
              <a:extLst>
                <a:ext uri="{FF2B5EF4-FFF2-40B4-BE49-F238E27FC236}">
                  <a16:creationId xmlns:a16="http://schemas.microsoft.com/office/drawing/2014/main" xmlns="" id="{71218458-4C10-4A82-BE82-19E525D9FF8D}"/>
                </a:ext>
              </a:extLst>
            </p:cNvPr>
            <p:cNvSpPr>
              <a:spLocks/>
            </p:cNvSpPr>
            <p:nvPr>
              <p:custDataLst>
                <p:tags r:id="rId14"/>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PA-矩形 6">
              <a:extLst>
                <a:ext uri="{FF2B5EF4-FFF2-40B4-BE49-F238E27FC236}">
                  <a16:creationId xmlns:a16="http://schemas.microsoft.com/office/drawing/2014/main" xmlns="" id="{008277D4-CB6B-4FE4-B47F-46A0D681598A}"/>
                </a:ext>
              </a:extLst>
            </p:cNvPr>
            <p:cNvSpPr>
              <a:spLocks noChangeArrowheads="1"/>
            </p:cNvSpPr>
            <p:nvPr>
              <p:custDataLst>
                <p:tags r:id="rId15"/>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PA-任意多边形 7">
              <a:extLst>
                <a:ext uri="{FF2B5EF4-FFF2-40B4-BE49-F238E27FC236}">
                  <a16:creationId xmlns:a16="http://schemas.microsoft.com/office/drawing/2014/main" xmlns="" id="{0D34EA9F-F533-47D8-97FD-DC09968D7E8C}"/>
                </a:ext>
              </a:extLst>
            </p:cNvPr>
            <p:cNvSpPr>
              <a:spLocks noEditPoints="1"/>
            </p:cNvSpPr>
            <p:nvPr>
              <p:custDataLst>
                <p:tags r:id="rId16"/>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7"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10"/>
            </p:custDataLst>
          </p:nvPr>
        </p:nvGrpSpPr>
        <p:grpSpPr bwMode="auto">
          <a:xfrm>
            <a:off x="10767914" y="1088568"/>
            <a:ext cx="846059" cy="846058"/>
            <a:chOff x="3337" y="1657"/>
            <a:chExt cx="1007" cy="1007"/>
          </a:xfrm>
        </p:grpSpPr>
        <p:sp>
          <p:nvSpPr>
            <p:cNvPr id="28" name="PA-任意多边形 5">
              <a:extLst>
                <a:ext uri="{FF2B5EF4-FFF2-40B4-BE49-F238E27FC236}">
                  <a16:creationId xmlns:a16="http://schemas.microsoft.com/office/drawing/2014/main" xmlns="" id="{71218458-4C10-4A82-BE82-19E525D9FF8D}"/>
                </a:ext>
              </a:extLst>
            </p:cNvPr>
            <p:cNvSpPr>
              <a:spLocks/>
            </p:cNvSpPr>
            <p:nvPr>
              <p:custDataLst>
                <p:tags r:id="rId11"/>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PA-矩形 6">
              <a:extLst>
                <a:ext uri="{FF2B5EF4-FFF2-40B4-BE49-F238E27FC236}">
                  <a16:creationId xmlns:a16="http://schemas.microsoft.com/office/drawing/2014/main" xmlns="" id="{008277D4-CB6B-4FE4-B47F-46A0D681598A}"/>
                </a:ext>
              </a:extLst>
            </p:cNvPr>
            <p:cNvSpPr>
              <a:spLocks noChangeArrowheads="1"/>
            </p:cNvSpPr>
            <p:nvPr>
              <p:custDataLst>
                <p:tags r:id="rId12"/>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PA-任意多边形 7">
              <a:extLst>
                <a:ext uri="{FF2B5EF4-FFF2-40B4-BE49-F238E27FC236}">
                  <a16:creationId xmlns:a16="http://schemas.microsoft.com/office/drawing/2014/main" xmlns="" id="{0D34EA9F-F533-47D8-97FD-DC09968D7E8C}"/>
                </a:ext>
              </a:extLst>
            </p:cNvPr>
            <p:cNvSpPr>
              <a:spLocks noEditPoints="1"/>
            </p:cNvSpPr>
            <p:nvPr>
              <p:custDataLst>
                <p:tags r:id="rId13"/>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92267967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180573"/>
            <a:ext cx="12171313" cy="1015663"/>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基础管理评价内容三</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1635" y="2293289"/>
            <a:ext cx="12191998" cy="5632311"/>
          </a:xfrm>
          <a:prstGeom prst="rect">
            <a:avLst/>
          </a:prstGeom>
          <a:solidFill>
            <a:schemeClr val="accent1">
              <a:lumMod val="60000"/>
              <a:lumOff val="40000"/>
            </a:schemeClr>
          </a:solidFill>
        </p:spPr>
        <p:txBody>
          <a:bodyPr wrap="square">
            <a:spAutoFit/>
          </a:bodyPr>
          <a:lstStyle/>
          <a:p>
            <a:pPr lvl="0">
              <a:lnSpc>
                <a:spcPct val="150000"/>
              </a:lnSpc>
            </a:pPr>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项目</a:t>
            </a:r>
            <a:r>
              <a:rPr lang="zh-CN" altLang="zh-CN" sz="4000" dirty="0">
                <a:latin typeface="黑体" panose="02010609060101010101" pitchFamily="49" charset="-122"/>
                <a:ea typeface="黑体" panose="02010609060101010101" pitchFamily="49" charset="-122"/>
              </a:rPr>
              <a:t>档案工作实行领导负责制，将档案工作纳入有关部门和人员的岗位职责，有效考核。</a:t>
            </a:r>
            <a:endParaRPr lang="en-US" altLang="zh-CN" sz="4000" dirty="0" smtClean="0">
              <a:latin typeface="黑体" panose="02010609060101010101" pitchFamily="49" charset="-122"/>
              <a:ea typeface="黑体" panose="02010609060101010101" pitchFamily="49" charset="-122"/>
            </a:endParaRPr>
          </a:p>
          <a:p>
            <a:pPr lvl="0">
              <a:lnSpc>
                <a:spcPct val="150000"/>
              </a:lnSpc>
            </a:pPr>
            <a:r>
              <a:rPr lang="en-US" altLang="zh-CN" sz="4000" dirty="0" smtClean="0">
                <a:solidFill>
                  <a:schemeClr val="bg1"/>
                </a:solidFill>
                <a:latin typeface="黑体" panose="02010609060101010101" pitchFamily="49" charset="-122"/>
                <a:ea typeface="黑体" panose="02010609060101010101" pitchFamily="49" charset="-122"/>
              </a:rPr>
              <a:t>    </a:t>
            </a:r>
            <a:r>
              <a:rPr lang="zh-CN" altLang="en-US" sz="4000" dirty="0" smtClean="0">
                <a:latin typeface="黑体" panose="02010609060101010101" pitchFamily="49" charset="-122"/>
                <a:ea typeface="黑体" panose="02010609060101010101" pitchFamily="49" charset="-122"/>
              </a:rPr>
              <a:t>评价标准：</a:t>
            </a:r>
            <a:endParaRPr lang="en-US" altLang="zh-CN" sz="4000" dirty="0">
              <a:latin typeface="黑体" panose="02010609060101010101" pitchFamily="49" charset="-122"/>
              <a:ea typeface="黑体" panose="02010609060101010101" pitchFamily="49" charset="-122"/>
            </a:endParaRPr>
          </a:p>
          <a:p>
            <a:pPr lvl="0">
              <a:lnSpc>
                <a:spcPct val="150000"/>
              </a:lnSpc>
            </a:pPr>
            <a:endParaRPr lang="en-US" altLang="zh-CN" sz="4000" dirty="0" smtClean="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4000" dirty="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4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66315318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07" y="855258"/>
            <a:ext cx="12171313" cy="1015663"/>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评 </a:t>
            </a:r>
            <a:r>
              <a:rPr lang="zh-CN" altLang="en-US" sz="4000" b="1" dirty="0">
                <a:solidFill>
                  <a:schemeClr val="accent1">
                    <a:lumMod val="75000"/>
                  </a:schemeClr>
                </a:solidFill>
                <a:latin typeface="黑体" panose="02010609060101010101" pitchFamily="49" charset="-122"/>
                <a:ea typeface="黑体" panose="02010609060101010101" pitchFamily="49" charset="-122"/>
              </a:rPr>
              <a:t>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11978" y="1751524"/>
            <a:ext cx="12191998" cy="5488041"/>
          </a:xfrm>
          <a:prstGeom prst="rect">
            <a:avLst/>
          </a:prstGeom>
          <a:solidFill>
            <a:schemeClr val="accent1">
              <a:lumMod val="60000"/>
              <a:lumOff val="40000"/>
            </a:schemeClr>
          </a:solidFill>
        </p:spPr>
        <p:txBody>
          <a:bodyPr wrap="square">
            <a:spAutoFit/>
          </a:bodyPr>
          <a:lstStyle/>
          <a:p>
            <a:pPr lvl="0">
              <a:lnSpc>
                <a:spcPct val="150000"/>
              </a:lnSpc>
            </a:pPr>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《建设项目档案管理规范》</a:t>
            </a:r>
            <a:r>
              <a:rPr lang="en-US" altLang="zh-CN" sz="4000" dirty="0" smtClean="0">
                <a:latin typeface="黑体" panose="02010609060101010101" pitchFamily="49" charset="-122"/>
                <a:ea typeface="黑体" panose="02010609060101010101" pitchFamily="49" charset="-122"/>
              </a:rPr>
              <a:t>DA/T28-2018</a:t>
            </a:r>
            <a:r>
              <a:rPr lang="en-US" altLang="zh-CN" sz="4000" dirty="0">
                <a:latin typeface="黑体" panose="02010609060101010101" pitchFamily="49" charset="-122"/>
                <a:ea typeface="黑体" panose="02010609060101010101" pitchFamily="49" charset="-122"/>
              </a:rPr>
              <a:t/>
            </a:r>
            <a:br>
              <a:rPr lang="en-US" altLang="zh-CN" sz="4000" dirty="0">
                <a:latin typeface="黑体" panose="02010609060101010101" pitchFamily="49" charset="-122"/>
                <a:ea typeface="黑体" panose="02010609060101010101" pitchFamily="49" charset="-122"/>
              </a:rPr>
            </a:br>
            <a:r>
              <a:rPr lang="en-US" altLang="zh-CN" sz="4000" dirty="0" smtClean="0">
                <a:latin typeface="黑体" panose="02010609060101010101" pitchFamily="49" charset="-122"/>
                <a:ea typeface="黑体" panose="02010609060101010101" pitchFamily="49" charset="-122"/>
              </a:rPr>
              <a:t>    4.3 </a:t>
            </a:r>
            <a:r>
              <a:rPr lang="zh-CN" altLang="zh-CN" sz="4000" dirty="0">
                <a:latin typeface="黑体" panose="02010609060101010101" pitchFamily="49" charset="-122"/>
                <a:ea typeface="黑体" panose="02010609060101010101" pitchFamily="49" charset="-122"/>
              </a:rPr>
              <a:t>项目档案工作应融入项目建设，与项目建设管理同步，纳入项目建设计划、质量保证体系、项目管理程序、合同管理和岗位责任制。</a:t>
            </a:r>
            <a:r>
              <a:rPr lang="en-US" altLang="zh-CN" sz="4000" dirty="0">
                <a:latin typeface="黑体" panose="02010609060101010101" pitchFamily="49" charset="-122"/>
                <a:ea typeface="黑体" panose="02010609060101010101" pitchFamily="49" charset="-122"/>
              </a:rPr>
              <a:t/>
            </a:r>
            <a:br>
              <a:rPr lang="en-US" altLang="zh-CN" sz="4000" dirty="0">
                <a:latin typeface="黑体" panose="02010609060101010101" pitchFamily="49" charset="-122"/>
                <a:ea typeface="黑体" panose="02010609060101010101" pitchFamily="49" charset="-122"/>
              </a:rPr>
            </a:br>
            <a:endParaRPr lang="en-US" altLang="zh-CN" sz="4000" dirty="0" smtClean="0">
              <a:latin typeface="黑体" panose="02010609060101010101" pitchFamily="49" charset="-122"/>
              <a:ea typeface="黑体" panose="02010609060101010101" pitchFamily="49" charset="-122"/>
            </a:endParaRPr>
          </a:p>
          <a:p>
            <a:pPr lvl="0">
              <a:lnSpc>
                <a:spcPct val="150000"/>
              </a:lnSpc>
            </a:pPr>
            <a:endParaRPr lang="en-US" altLang="zh-CN" sz="4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1120389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050" y="864050"/>
            <a:ext cx="12171313" cy="1015663"/>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评 </a:t>
            </a:r>
            <a:r>
              <a:rPr lang="zh-CN" altLang="en-US" sz="4000" b="1" dirty="0">
                <a:solidFill>
                  <a:schemeClr val="accent1">
                    <a:lumMod val="75000"/>
                  </a:schemeClr>
                </a:solidFill>
                <a:latin typeface="黑体" panose="02010609060101010101" pitchFamily="49" charset="-122"/>
                <a:ea typeface="黑体" panose="02010609060101010101" pitchFamily="49" charset="-122"/>
              </a:rPr>
              <a:t>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19050" y="1817196"/>
            <a:ext cx="12191998" cy="5040804"/>
          </a:xfrm>
          <a:prstGeom prst="rect">
            <a:avLst/>
          </a:prstGeom>
          <a:solidFill>
            <a:schemeClr val="accent1">
              <a:lumMod val="60000"/>
              <a:lumOff val="40000"/>
            </a:schemeClr>
          </a:solidFill>
        </p:spPr>
        <p:txBody>
          <a:bodyPr wrap="square">
            <a:spAutoFit/>
          </a:bodyPr>
          <a:lstStyle/>
          <a:p>
            <a:pPr lvl="0">
              <a:lnSpc>
                <a:spcPct val="150000"/>
              </a:lnSpc>
            </a:pPr>
            <a:r>
              <a:rPr lang="en-US" altLang="zh-CN" sz="4000" dirty="0" smtClean="0">
                <a:latin typeface="黑体" panose="02010609060101010101" pitchFamily="49" charset="-122"/>
                <a:ea typeface="黑体" panose="02010609060101010101" pitchFamily="49" charset="-122"/>
              </a:rPr>
              <a:t>    </a:t>
            </a:r>
            <a:r>
              <a:rPr lang="en-US" altLang="zh-CN" sz="3600" dirty="0" smtClean="0">
                <a:latin typeface="黑体" panose="02010609060101010101" pitchFamily="49" charset="-122"/>
                <a:ea typeface="黑体" panose="02010609060101010101" pitchFamily="49" charset="-122"/>
              </a:rPr>
              <a:t>5.1.1 </a:t>
            </a:r>
            <a:r>
              <a:rPr lang="zh-CN" altLang="zh-CN" sz="3600" dirty="0">
                <a:latin typeface="黑体" panose="02010609060101010101" pitchFamily="49" charset="-122"/>
                <a:ea typeface="黑体" panose="02010609060101010101" pitchFamily="49" charset="-122"/>
              </a:rPr>
              <a:t>建设单位应明确项目档案工作的分管领导，设立或明确与项目建设管理相适应的档案管理机构，配备满足项目档案工作需要的档案人员</a:t>
            </a:r>
            <a:r>
              <a:rPr lang="zh-CN" altLang="zh-CN" sz="3600" dirty="0" smtClean="0">
                <a:latin typeface="黑体" panose="02010609060101010101" pitchFamily="49" charset="-122"/>
                <a:ea typeface="黑体" panose="02010609060101010101" pitchFamily="49" charset="-122"/>
              </a:rPr>
              <a:t>。</a:t>
            </a:r>
            <a:endParaRPr lang="en-US" altLang="zh-CN" sz="3600" dirty="0" smtClean="0">
              <a:latin typeface="黑体" panose="02010609060101010101" pitchFamily="49" charset="-122"/>
              <a:ea typeface="黑体" panose="02010609060101010101" pitchFamily="49" charset="-122"/>
            </a:endParaRPr>
          </a:p>
          <a:p>
            <a:pPr lvl="0">
              <a:lnSpc>
                <a:spcPct val="150000"/>
              </a:lnSpc>
            </a:pPr>
            <a:r>
              <a:rPr lang="en-US" altLang="zh-CN" sz="3600" dirty="0" smtClean="0"/>
              <a:t>        5.1.2</a:t>
            </a:r>
            <a:r>
              <a:rPr lang="zh-CN" altLang="zh-CN" sz="3600" dirty="0">
                <a:latin typeface="黑体" panose="02010609060101010101" pitchFamily="49" charset="-122"/>
                <a:ea typeface="黑体" panose="02010609060101010101" pitchFamily="49" charset="-122"/>
              </a:rPr>
              <a:t>项目档案人员应具备档案专业知识和技能，掌握一定的项目管理和相关工程技术专业知识，经项目档案管理培训</a:t>
            </a:r>
            <a:r>
              <a:rPr lang="zh-CN" altLang="zh-CN" sz="3600" dirty="0" smtClean="0">
                <a:latin typeface="黑体" panose="02010609060101010101" pitchFamily="49" charset="-122"/>
                <a:ea typeface="黑体" panose="02010609060101010101" pitchFamily="49" charset="-122"/>
              </a:rPr>
              <a:t>。</a:t>
            </a:r>
            <a:endParaRPr lang="en-US" altLang="zh-CN" sz="3600" dirty="0" smtClean="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63159348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180573"/>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 评 </a:t>
            </a:r>
            <a:r>
              <a:rPr lang="zh-CN" altLang="en-US" sz="4000" b="1" dirty="0">
                <a:solidFill>
                  <a:schemeClr val="accent1">
                    <a:lumMod val="75000"/>
                  </a:schemeClr>
                </a:solidFill>
                <a:latin typeface="黑体" panose="02010609060101010101" pitchFamily="49" charset="-122"/>
                <a:ea typeface="黑体" panose="02010609060101010101" pitchFamily="49" charset="-122"/>
              </a:rPr>
              <a:t>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1635" y="2293289"/>
            <a:ext cx="12191998" cy="4564711"/>
          </a:xfrm>
          <a:prstGeom prst="rect">
            <a:avLst/>
          </a:prstGeom>
          <a:solidFill>
            <a:schemeClr val="accent1">
              <a:lumMod val="60000"/>
              <a:lumOff val="40000"/>
            </a:schemeClr>
          </a:solidFill>
        </p:spPr>
        <p:txBody>
          <a:bodyPr wrap="square">
            <a:spAutoFit/>
          </a:bodyPr>
          <a:lstStyle/>
          <a:p>
            <a:pPr lvl="0">
              <a:lnSpc>
                <a:spcPct val="150000"/>
              </a:lnSpc>
            </a:pPr>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《重大建设项目档案验收办法》档</a:t>
            </a:r>
            <a:r>
              <a:rPr lang="zh-CN" altLang="zh-CN" sz="4000" dirty="0">
                <a:latin typeface="黑体" panose="02010609060101010101" pitchFamily="49" charset="-122"/>
                <a:ea typeface="黑体" panose="02010609060101010101" pitchFamily="49" charset="-122"/>
              </a:rPr>
              <a:t>发</a:t>
            </a:r>
            <a:r>
              <a:rPr lang="en-US" altLang="zh-CN" sz="4000" dirty="0">
                <a:latin typeface="黑体" panose="02010609060101010101" pitchFamily="49" charset="-122"/>
                <a:ea typeface="黑体" panose="02010609060101010101" pitchFamily="49" charset="-122"/>
              </a:rPr>
              <a:t>[2006]2</a:t>
            </a:r>
            <a:r>
              <a:rPr lang="zh-CN" altLang="zh-CN" sz="4000" dirty="0" smtClean="0">
                <a:latin typeface="黑体" panose="02010609060101010101" pitchFamily="49" charset="-122"/>
                <a:ea typeface="黑体" panose="02010609060101010101" pitchFamily="49" charset="-122"/>
              </a:rPr>
              <a:t>号</a:t>
            </a:r>
            <a:r>
              <a:rPr lang="en-US" altLang="zh-CN" sz="4000" dirty="0">
                <a:latin typeface="黑体" panose="02010609060101010101" pitchFamily="49" charset="-122"/>
                <a:ea typeface="黑体" panose="02010609060101010101" pitchFamily="49" charset="-122"/>
              </a:rPr>
              <a:t/>
            </a:r>
            <a:br>
              <a:rPr lang="en-US" altLang="zh-CN" sz="4000" dirty="0">
                <a:latin typeface="黑体" panose="02010609060101010101" pitchFamily="49" charset="-122"/>
                <a:ea typeface="黑体" panose="02010609060101010101" pitchFamily="49" charset="-122"/>
              </a:rPr>
            </a:br>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第五条</a:t>
            </a:r>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项目</a:t>
            </a:r>
            <a:r>
              <a:rPr lang="zh-CN" altLang="zh-CN" sz="4000" dirty="0">
                <a:latin typeface="黑体" panose="02010609060101010101" pitchFamily="49" charset="-122"/>
                <a:ea typeface="黑体" panose="02010609060101010101" pitchFamily="49" charset="-122"/>
              </a:rPr>
              <a:t>建设单位（法人）应将项目档案工作纳入项目建设管理程序，与项目建设实行同步管理，建立项目档案工作领导责任制和相关人员岗位责任制。</a:t>
            </a:r>
            <a:endParaRPr lang="en-US" altLang="zh-CN" sz="4000" dirty="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4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2699743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180573"/>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1635" y="2293289"/>
            <a:ext cx="12191998" cy="4708981"/>
          </a:xfrm>
          <a:prstGeom prst="rect">
            <a:avLst/>
          </a:prstGeom>
          <a:solidFill>
            <a:schemeClr val="accent1">
              <a:lumMod val="60000"/>
              <a:lumOff val="40000"/>
            </a:schemeClr>
          </a:solidFill>
        </p:spPr>
        <p:txBody>
          <a:bodyPr wrap="square">
            <a:spAutoFit/>
          </a:bodyPr>
          <a:lstStyle/>
          <a:p>
            <a:pPr lvl="0">
              <a:lnSpc>
                <a:spcPct val="150000"/>
              </a:lnSpc>
            </a:pPr>
            <a:r>
              <a:rPr lang="en-US" altLang="zh-CN" sz="4000" dirty="0" smtClean="0">
                <a:latin typeface="黑体" panose="02010609060101010101" pitchFamily="49" charset="-122"/>
                <a:ea typeface="黑体" panose="02010609060101010101" pitchFamily="49" charset="-122"/>
              </a:rPr>
              <a:t>       </a:t>
            </a:r>
            <a:r>
              <a:rPr lang="zh-CN" altLang="zh-CN" sz="3200" dirty="0" smtClean="0">
                <a:latin typeface="黑体" panose="02010609060101010101" pitchFamily="49" charset="-122"/>
                <a:ea typeface="黑体" panose="02010609060101010101" pitchFamily="49" charset="-122"/>
              </a:rPr>
              <a:t>《重大建设项目档案验收办法》档</a:t>
            </a:r>
            <a:r>
              <a:rPr lang="zh-CN" altLang="zh-CN" sz="3200" dirty="0">
                <a:latin typeface="黑体" panose="02010609060101010101" pitchFamily="49" charset="-122"/>
                <a:ea typeface="黑体" panose="02010609060101010101" pitchFamily="49" charset="-122"/>
              </a:rPr>
              <a:t>发</a:t>
            </a:r>
            <a:r>
              <a:rPr lang="en-US" altLang="zh-CN" sz="3200" dirty="0">
                <a:latin typeface="黑体" panose="02010609060101010101" pitchFamily="49" charset="-122"/>
                <a:ea typeface="黑体" panose="02010609060101010101" pitchFamily="49" charset="-122"/>
              </a:rPr>
              <a:t>[2006]2</a:t>
            </a:r>
            <a:r>
              <a:rPr lang="zh-CN" altLang="zh-CN" sz="3200" dirty="0" smtClean="0">
                <a:latin typeface="黑体" panose="02010609060101010101" pitchFamily="49" charset="-122"/>
                <a:ea typeface="黑体" panose="02010609060101010101" pitchFamily="49" charset="-122"/>
              </a:rPr>
              <a:t>号</a:t>
            </a:r>
            <a:r>
              <a:rPr lang="en-US" altLang="zh-CN" sz="3200" dirty="0">
                <a:latin typeface="黑体" panose="02010609060101010101" pitchFamily="49" charset="-122"/>
                <a:ea typeface="黑体" panose="02010609060101010101" pitchFamily="49" charset="-122"/>
              </a:rPr>
              <a:t/>
            </a:r>
            <a:br>
              <a:rPr lang="en-US" altLang="zh-CN" sz="3200" dirty="0">
                <a:latin typeface="黑体" panose="02010609060101010101" pitchFamily="49" charset="-122"/>
                <a:ea typeface="黑体" panose="02010609060101010101" pitchFamily="49" charset="-122"/>
              </a:rPr>
            </a:br>
            <a:r>
              <a:rPr lang="en-US" altLang="zh-CN" sz="3200" dirty="0" smtClean="0">
                <a:latin typeface="黑体" panose="02010609060101010101" pitchFamily="49" charset="-122"/>
                <a:ea typeface="黑体" panose="02010609060101010101" pitchFamily="49" charset="-122"/>
              </a:rPr>
              <a:t>          </a:t>
            </a:r>
            <a:r>
              <a:rPr lang="zh-CN" altLang="zh-CN" sz="3200" dirty="0" smtClean="0">
                <a:latin typeface="黑体" panose="02010609060101010101" pitchFamily="49" charset="-122"/>
                <a:ea typeface="黑体" panose="02010609060101010101" pitchFamily="49" charset="-122"/>
              </a:rPr>
              <a:t>附件</a:t>
            </a:r>
            <a:r>
              <a:rPr lang="en-US" altLang="zh-CN" sz="3200" dirty="0">
                <a:latin typeface="黑体" panose="02010609060101010101" pitchFamily="49" charset="-122"/>
                <a:ea typeface="黑体" panose="02010609060101010101" pitchFamily="49" charset="-122"/>
              </a:rPr>
              <a:t>2 </a:t>
            </a:r>
            <a:r>
              <a:rPr lang="zh-CN" altLang="zh-CN" sz="3200" dirty="0">
                <a:latin typeface="黑体" panose="02010609060101010101" pitchFamily="49" charset="-122"/>
                <a:ea typeface="黑体" panose="02010609060101010101" pitchFamily="49" charset="-122"/>
              </a:rPr>
              <a:t>《重大建设项目档案验收内容及要求》</a:t>
            </a:r>
            <a:r>
              <a:rPr lang="en-US" altLang="zh-CN" sz="3200" dirty="0">
                <a:latin typeface="黑体" panose="02010609060101010101" pitchFamily="49" charset="-122"/>
                <a:ea typeface="黑体" panose="02010609060101010101" pitchFamily="49" charset="-122"/>
              </a:rPr>
              <a:t/>
            </a:r>
            <a:br>
              <a:rPr lang="en-US" altLang="zh-CN" sz="3200" dirty="0">
                <a:latin typeface="黑体" panose="02010609060101010101" pitchFamily="49" charset="-122"/>
                <a:ea typeface="黑体" panose="02010609060101010101" pitchFamily="49" charset="-122"/>
              </a:rPr>
            </a:br>
            <a:r>
              <a:rPr lang="en-US" altLang="zh-CN" sz="3200" dirty="0" smtClean="0">
                <a:latin typeface="黑体" panose="02010609060101010101" pitchFamily="49" charset="-122"/>
                <a:ea typeface="黑体" panose="02010609060101010101" pitchFamily="49" charset="-122"/>
              </a:rPr>
              <a:t>    </a:t>
            </a:r>
            <a:r>
              <a:rPr lang="zh-CN" altLang="zh-CN" sz="3200" dirty="0" smtClean="0">
                <a:latin typeface="黑体" panose="02010609060101010101" pitchFamily="49" charset="-122"/>
                <a:ea typeface="黑体" panose="02010609060101010101" pitchFamily="49" charset="-122"/>
              </a:rPr>
              <a:t>一</a:t>
            </a:r>
            <a:r>
              <a:rPr lang="zh-CN" altLang="zh-CN" sz="3200" dirty="0">
                <a:latin typeface="黑体" panose="02010609060101010101" pitchFamily="49" charset="-122"/>
                <a:ea typeface="黑体" panose="02010609060101010101" pitchFamily="49" charset="-122"/>
              </a:rPr>
              <a:t>、项目档案的基础管理工作</a:t>
            </a:r>
            <a:r>
              <a:rPr lang="en-US" altLang="zh-CN" sz="3200" dirty="0">
                <a:latin typeface="黑体" panose="02010609060101010101" pitchFamily="49" charset="-122"/>
                <a:ea typeface="黑体" panose="02010609060101010101" pitchFamily="49" charset="-122"/>
              </a:rPr>
              <a:t/>
            </a:r>
            <a:br>
              <a:rPr lang="en-US" altLang="zh-CN" sz="3200" dirty="0">
                <a:latin typeface="黑体" panose="02010609060101010101" pitchFamily="49" charset="-122"/>
                <a:ea typeface="黑体" panose="02010609060101010101" pitchFamily="49" charset="-122"/>
              </a:rPr>
            </a:br>
            <a:r>
              <a:rPr lang="en-US" altLang="zh-CN" sz="3200" dirty="0" smtClean="0">
                <a:latin typeface="黑体" panose="02010609060101010101" pitchFamily="49" charset="-122"/>
                <a:ea typeface="黑体" panose="02010609060101010101" pitchFamily="49" charset="-122"/>
              </a:rPr>
              <a:t>    3</a:t>
            </a:r>
            <a:r>
              <a:rPr lang="en-US" altLang="zh-CN" sz="3200" dirty="0">
                <a:latin typeface="黑体" panose="02010609060101010101" pitchFamily="49" charset="-122"/>
                <a:ea typeface="黑体" panose="02010609060101010101" pitchFamily="49" charset="-122"/>
              </a:rPr>
              <a:t>.</a:t>
            </a:r>
            <a:r>
              <a:rPr lang="zh-CN" altLang="zh-CN" sz="3200" dirty="0">
                <a:latin typeface="黑体" panose="02010609060101010101" pitchFamily="49" charset="-122"/>
                <a:ea typeface="黑体" panose="02010609060101010101" pitchFamily="49" charset="-122"/>
              </a:rPr>
              <a:t>项目档案工作实行领导负责制，确定了负责项目档案工作的领导和部门，实行了各部门和有关人员档案工作责任制，采取了有效的考核措施。</a:t>
            </a:r>
            <a:endParaRPr lang="en-US" altLang="zh-CN" sz="32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279132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5" y="868603"/>
            <a:ext cx="12171313" cy="793487"/>
          </a:xfrm>
          <a:prstGeom prst="rect">
            <a:avLst/>
          </a:prstGeom>
          <a:solidFill>
            <a:schemeClr val="accent4">
              <a:lumMod val="40000"/>
              <a:lumOff val="60000"/>
            </a:schemeClr>
          </a:solidFill>
        </p:spPr>
        <p:txBody>
          <a:bodyPr wrap="square">
            <a:spAutoFit/>
          </a:bodyPr>
          <a:lstStyle/>
          <a:p>
            <a:pPr>
              <a:lnSpc>
                <a:spcPct val="150000"/>
              </a:lnSpc>
            </a:pPr>
            <a:r>
              <a:rPr lang="zh-CN" altLang="en-US" sz="3600" b="1" dirty="0" smtClean="0">
                <a:solidFill>
                  <a:schemeClr val="accent1">
                    <a:lumMod val="75000"/>
                  </a:schemeClr>
                </a:solidFill>
                <a:latin typeface="黑体" panose="02010609060101010101" pitchFamily="49" charset="-122"/>
                <a:ea typeface="黑体" panose="02010609060101010101" pitchFamily="49" charset="-122"/>
              </a:rPr>
              <a:t> 评 </a:t>
            </a:r>
            <a:r>
              <a:rPr lang="zh-CN" altLang="en-US" sz="3600" b="1" dirty="0">
                <a:solidFill>
                  <a:schemeClr val="accent1">
                    <a:lumMod val="75000"/>
                  </a:schemeClr>
                </a:solidFill>
                <a:latin typeface="黑体" panose="02010609060101010101" pitchFamily="49" charset="-122"/>
                <a:ea typeface="黑体" panose="02010609060101010101" pitchFamily="49" charset="-122"/>
              </a:rPr>
              <a:t>价 依 据</a:t>
            </a:r>
            <a:endParaRPr lang="en-US" altLang="zh-CN" sz="36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62090"/>
            <a:ext cx="12150628" cy="5170646"/>
          </a:xfrm>
          <a:prstGeom prst="rect">
            <a:avLst/>
          </a:prstGeom>
          <a:solidFill>
            <a:schemeClr val="accent1">
              <a:lumMod val="60000"/>
              <a:lumOff val="40000"/>
            </a:schemeClr>
          </a:solidFill>
        </p:spPr>
        <p:txBody>
          <a:bodyPr wrap="square">
            <a:spAutoFit/>
          </a:bodyPr>
          <a:lstStyle/>
          <a:p>
            <a:pPr algn="ctr">
              <a:lnSpc>
                <a:spcPct val="150000"/>
              </a:lnSpc>
            </a:pPr>
            <a:r>
              <a:rPr lang="en-US" altLang="zh-CN" sz="2800" b="1" dirty="0">
                <a:solidFill>
                  <a:srgbClr val="FF0000"/>
                </a:solidFill>
                <a:latin typeface="黑体" panose="02010609060101010101" pitchFamily="49" charset="-122"/>
                <a:ea typeface="黑体" panose="02010609060101010101" pitchFamily="49" charset="-122"/>
              </a:rPr>
              <a:t>DA/T</a:t>
            </a:r>
            <a:r>
              <a:rPr lang="en-US" altLang="zh-CN" sz="2800" b="1" dirty="0">
                <a:latin typeface="黑体" panose="02010609060101010101" pitchFamily="49" charset="-122"/>
                <a:ea typeface="黑体" panose="02010609060101010101" pitchFamily="49" charset="-122"/>
              </a:rPr>
              <a:t>28-2018《</a:t>
            </a:r>
            <a:r>
              <a:rPr lang="zh-CN" altLang="en-US" sz="2800" b="1" dirty="0">
                <a:latin typeface="黑体" panose="02010609060101010101" pitchFamily="49" charset="-122"/>
                <a:ea typeface="黑体" panose="02010609060101010101" pitchFamily="49" charset="-122"/>
              </a:rPr>
              <a:t>建设项目档案管理规范</a:t>
            </a:r>
            <a:r>
              <a:rPr lang="en-US" altLang="zh-CN" sz="2800" b="1"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a:lnSpc>
                <a:spcPct val="150000"/>
              </a:lnSpc>
            </a:pPr>
            <a:r>
              <a:rPr lang="en-US" altLang="zh-CN" sz="2400" dirty="0" smtClean="0">
                <a:latin typeface="黑体" panose="02010609060101010101" pitchFamily="49" charset="-122"/>
                <a:ea typeface="黑体" panose="02010609060101010101" pitchFamily="49" charset="-122"/>
              </a:rPr>
              <a:t>5.2.1.2</a:t>
            </a:r>
            <a:r>
              <a:rPr lang="zh-CN" altLang="en-US" sz="2400" dirty="0">
                <a:latin typeface="黑体" panose="02010609060101010101" pitchFamily="49" charset="-122"/>
                <a:ea typeface="黑体" panose="02010609060101010101" pitchFamily="49" charset="-122"/>
              </a:rPr>
              <a:t>与参建单位签订合同、协议时应设立专门章节或条款，明确规定项目文件管理责任，包括项目文件形成的质量要求、归档范围、归档时间、归档套数、整理标准、介质、格式、费用及违约责任等内容。</a:t>
            </a:r>
          </a:p>
          <a:p>
            <a:pPr>
              <a:lnSpc>
                <a:spcPct val="150000"/>
              </a:lnSpc>
            </a:pPr>
            <a:r>
              <a:rPr lang="en-US" altLang="zh-CN" sz="2400" dirty="0">
                <a:latin typeface="黑体" panose="02010609060101010101" pitchFamily="49" charset="-122"/>
                <a:ea typeface="黑体" panose="02010609060101010101" pitchFamily="49" charset="-122"/>
              </a:rPr>
              <a:t>5.2.1.4</a:t>
            </a:r>
            <a:r>
              <a:rPr lang="zh-CN" altLang="en-US" sz="2400" dirty="0">
                <a:latin typeface="黑体" panose="02010609060101010101" pitchFamily="49" charset="-122"/>
                <a:ea typeface="黑体" panose="02010609060101010101" pitchFamily="49" charset="-122"/>
              </a:rPr>
              <a:t>建立项目文件管理和归档考核机制，对项目文件的形成、积累和归档情况等进行考核。</a:t>
            </a:r>
          </a:p>
          <a:p>
            <a:pPr>
              <a:lnSpc>
                <a:spcPct val="150000"/>
              </a:lnSpc>
            </a:pPr>
            <a:endParaRPr lang="en-US" altLang="zh-CN" sz="2400" dirty="0" smtClean="0">
              <a:solidFill>
                <a:schemeClr val="bg1"/>
              </a:solidFill>
              <a:latin typeface="黑体" panose="02010609060101010101" pitchFamily="49" charset="-122"/>
              <a:ea typeface="黑体" panose="02010609060101010101" pitchFamily="49" charset="-122"/>
            </a:endParaRPr>
          </a:p>
          <a:p>
            <a:pPr>
              <a:lnSpc>
                <a:spcPct val="150000"/>
              </a:lnSpc>
            </a:pPr>
            <a:endParaRPr lang="en-US" altLang="zh-CN" sz="2400" dirty="0">
              <a:solidFill>
                <a:schemeClr val="bg1"/>
              </a:solidFill>
              <a:latin typeface="黑体" panose="02010609060101010101" pitchFamily="49" charset="-122"/>
              <a:ea typeface="黑体" panose="02010609060101010101" pitchFamily="49" charset="-122"/>
            </a:endParaRPr>
          </a:p>
          <a:p>
            <a:pPr>
              <a:lnSpc>
                <a:spcPct val="150000"/>
              </a:lnSpc>
            </a:pPr>
            <a:endParaRPr lang="zh-CN" altLang="en-US" sz="24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8628055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5" y="868603"/>
            <a:ext cx="12171313" cy="793487"/>
          </a:xfrm>
          <a:prstGeom prst="rect">
            <a:avLst/>
          </a:prstGeom>
          <a:solidFill>
            <a:schemeClr val="accent4">
              <a:lumMod val="40000"/>
              <a:lumOff val="60000"/>
            </a:schemeClr>
          </a:solidFill>
        </p:spPr>
        <p:txBody>
          <a:bodyPr wrap="square">
            <a:spAutoFit/>
          </a:bodyPr>
          <a:lstStyle/>
          <a:p>
            <a:pPr>
              <a:lnSpc>
                <a:spcPct val="150000"/>
              </a:lnSpc>
            </a:pPr>
            <a:r>
              <a:rPr lang="zh-CN" altLang="en-US" sz="3600" b="1" dirty="0" smtClean="0">
                <a:solidFill>
                  <a:schemeClr val="accent1">
                    <a:lumMod val="75000"/>
                  </a:schemeClr>
                </a:solidFill>
                <a:latin typeface="黑体" panose="02010609060101010101" pitchFamily="49" charset="-122"/>
                <a:ea typeface="黑体" panose="02010609060101010101" pitchFamily="49" charset="-122"/>
              </a:rPr>
              <a:t> 评 </a:t>
            </a:r>
            <a:r>
              <a:rPr lang="zh-CN" altLang="en-US" sz="3600" b="1" dirty="0">
                <a:solidFill>
                  <a:schemeClr val="accent1">
                    <a:lumMod val="75000"/>
                  </a:schemeClr>
                </a:solidFill>
                <a:latin typeface="黑体" panose="02010609060101010101" pitchFamily="49" charset="-122"/>
                <a:ea typeface="黑体" panose="02010609060101010101" pitchFamily="49" charset="-122"/>
              </a:rPr>
              <a:t>价 依 据</a:t>
            </a:r>
            <a:endParaRPr lang="en-US" altLang="zh-CN" sz="36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62090"/>
            <a:ext cx="12150628" cy="3508653"/>
          </a:xfrm>
          <a:prstGeom prst="rect">
            <a:avLst/>
          </a:prstGeom>
          <a:solidFill>
            <a:schemeClr val="accent1">
              <a:lumMod val="60000"/>
              <a:lumOff val="40000"/>
            </a:schemeClr>
          </a:solidFill>
        </p:spPr>
        <p:txBody>
          <a:bodyPr wrap="square">
            <a:spAutoFit/>
          </a:bodyPr>
          <a:lstStyle/>
          <a:p>
            <a:pPr lvl="0" algn="ctr">
              <a:lnSpc>
                <a:spcPct val="150000"/>
              </a:lnSpc>
            </a:pP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重大建设项目档案验收办法</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档发</a:t>
            </a:r>
            <a:r>
              <a:rPr lang="en-US" altLang="zh-CN" sz="2800" b="1" dirty="0">
                <a:latin typeface="黑体" panose="02010609060101010101" pitchFamily="49" charset="-122"/>
                <a:ea typeface="黑体" panose="02010609060101010101" pitchFamily="49" charset="-122"/>
              </a:rPr>
              <a:t>﹝2006﹞2</a:t>
            </a:r>
            <a:r>
              <a:rPr lang="zh-CN" altLang="en-US" sz="2800" b="1" dirty="0">
                <a:latin typeface="黑体" panose="02010609060101010101" pitchFamily="49" charset="-122"/>
                <a:ea typeface="黑体" panose="02010609060101010101" pitchFamily="49" charset="-122"/>
              </a:rPr>
              <a:t>号附件</a:t>
            </a:r>
            <a:r>
              <a:rPr lang="en-US" altLang="zh-CN" sz="2800" b="1" dirty="0">
                <a:latin typeface="黑体" panose="02010609060101010101" pitchFamily="49" charset="-122"/>
                <a:ea typeface="黑体" panose="02010609060101010101" pitchFamily="49" charset="-122"/>
              </a:rPr>
              <a:t>2</a:t>
            </a:r>
          </a:p>
          <a:p>
            <a:pPr lvl="0">
              <a:lnSpc>
                <a:spcPct val="150000"/>
              </a:lnSpc>
            </a:pPr>
            <a:r>
              <a:rPr lang="zh-CN" altLang="en-US" sz="2400" dirty="0">
                <a:latin typeface="黑体" panose="02010609060101010101" pitchFamily="49" charset="-122"/>
                <a:ea typeface="黑体" panose="02010609060101010101" pitchFamily="49" charset="-122"/>
              </a:rPr>
              <a:t>项目档案的基础管理工作</a:t>
            </a:r>
          </a:p>
          <a:p>
            <a:pPr lvl="0">
              <a:lnSpc>
                <a:spcPct val="150000"/>
              </a:lnSpc>
            </a:pPr>
            <a:r>
              <a:rPr lang="zh-CN" altLang="en-US" sz="2400" dirty="0">
                <a:latin typeface="黑体" panose="02010609060101010101" pitchFamily="49" charset="-122"/>
                <a:ea typeface="黑体" panose="02010609060101010101" pitchFamily="49" charset="-122"/>
              </a:rPr>
              <a:t>项目文件材料的收集、整理和归档纳入合同管理，要求明确，控制措施有力。</a:t>
            </a:r>
          </a:p>
          <a:p>
            <a:pPr lvl="0">
              <a:lnSpc>
                <a:spcPct val="150000"/>
              </a:lnSpc>
            </a:pPr>
            <a:endParaRPr lang="en-US" altLang="zh-CN" sz="2400" dirty="0" smtClean="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400" dirty="0" smtClean="0">
              <a:solidFill>
                <a:schemeClr val="bg1"/>
              </a:solidFill>
              <a:latin typeface="黑体" panose="02010609060101010101" pitchFamily="49" charset="-122"/>
              <a:ea typeface="黑体" panose="02010609060101010101" pitchFamily="49" charset="-122"/>
            </a:endParaRPr>
          </a:p>
          <a:p>
            <a:pPr lvl="0">
              <a:lnSpc>
                <a:spcPct val="150000"/>
              </a:lnSpc>
            </a:pPr>
            <a:endParaRPr lang="zh-CN" altLang="en-US" sz="24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6289836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0109" y="1041507"/>
            <a:ext cx="11665528" cy="4616648"/>
          </a:xfrm>
          <a:prstGeom prst="rect">
            <a:avLst/>
          </a:prstGeom>
        </p:spPr>
        <p:txBody>
          <a:bodyPr wrap="square">
            <a:spAutoFit/>
          </a:bodyPr>
          <a:lstStyle/>
          <a:p>
            <a:pPr>
              <a:lnSpc>
                <a:spcPct val="150000"/>
              </a:lnSpc>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核电工程施工质量评价规程</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2021</a:t>
            </a:r>
            <a:r>
              <a:rPr lang="zh-CN" altLang="en-US" sz="2800" dirty="0">
                <a:latin typeface="黑体" panose="02010609060101010101" pitchFamily="49" charset="-122"/>
                <a:ea typeface="黑体" panose="02010609060101010101" pitchFamily="49" charset="-122"/>
              </a:rPr>
              <a:t>版</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a:lnSpc>
                <a:spcPct val="150000"/>
              </a:lnSpc>
            </a:pPr>
            <a:r>
              <a:rPr lang="en-US" altLang="zh-CN" sz="2800" smtClean="0">
                <a:latin typeface="黑体" panose="02010609060101010101" pitchFamily="49" charset="-122"/>
                <a:ea typeface="黑体" panose="02010609060101010101" pitchFamily="49" charset="-122"/>
              </a:rPr>
              <a:t>    6.2.5 </a:t>
            </a:r>
            <a:r>
              <a:rPr lang="zh-CN" altLang="zh-CN" sz="2800" dirty="0">
                <a:latin typeface="黑体" panose="02010609060101010101" pitchFamily="49" charset="-122"/>
                <a:ea typeface="黑体" panose="02010609060101010101" pitchFamily="49" charset="-122"/>
              </a:rPr>
              <a:t>工程档案管理专项评价，应按照《电子文件归档与电子档案管理规范》（</a:t>
            </a:r>
            <a:r>
              <a:rPr lang="en-US" altLang="zh-CN" sz="2800" dirty="0">
                <a:latin typeface="黑体" panose="02010609060101010101" pitchFamily="49" charset="-122"/>
                <a:ea typeface="黑体" panose="02010609060101010101" pitchFamily="49" charset="-122"/>
              </a:rPr>
              <a:t>GB/T 18894</a:t>
            </a:r>
            <a:r>
              <a:rPr lang="zh-CN" altLang="zh-CN" sz="2800" dirty="0">
                <a:latin typeface="黑体" panose="02010609060101010101" pitchFamily="49" charset="-122"/>
                <a:ea typeface="黑体" panose="02010609060101010101" pitchFamily="49" charset="-122"/>
              </a:rPr>
              <a:t>）、《照片档案管理规范》（</a:t>
            </a:r>
            <a:r>
              <a:rPr lang="en-US" altLang="zh-CN" sz="2800" dirty="0">
                <a:latin typeface="黑体" panose="02010609060101010101" pitchFamily="49" charset="-122"/>
                <a:ea typeface="黑体" panose="02010609060101010101" pitchFamily="49" charset="-122"/>
              </a:rPr>
              <a:t>GB/T 11821</a:t>
            </a:r>
            <a:r>
              <a:rPr lang="zh-CN" altLang="zh-CN" sz="2800" dirty="0">
                <a:latin typeface="黑体" panose="02010609060101010101" pitchFamily="49" charset="-122"/>
                <a:ea typeface="黑体" panose="02010609060101010101" pitchFamily="49" charset="-122"/>
              </a:rPr>
              <a:t>）、《建设项目档案管理规范》（</a:t>
            </a:r>
            <a:r>
              <a:rPr lang="en-US" altLang="zh-CN" sz="2800" dirty="0">
                <a:latin typeface="黑体" panose="02010609060101010101" pitchFamily="49" charset="-122"/>
                <a:ea typeface="黑体" panose="02010609060101010101" pitchFamily="49" charset="-122"/>
              </a:rPr>
              <a:t>DA/T 28</a:t>
            </a:r>
            <a:r>
              <a:rPr lang="zh-CN" altLang="zh-CN" sz="2800" dirty="0">
                <a:latin typeface="黑体" panose="02010609060101010101" pitchFamily="49" charset="-122"/>
                <a:ea typeface="黑体" panose="02010609060101010101" pitchFamily="49" charset="-122"/>
              </a:rPr>
              <a:t>）、《核电文件档案管理要求》（</a:t>
            </a:r>
            <a:r>
              <a:rPr lang="en-US" altLang="zh-CN" sz="2800" dirty="0">
                <a:latin typeface="黑体" panose="02010609060101010101" pitchFamily="49" charset="-122"/>
                <a:ea typeface="黑体" panose="02010609060101010101" pitchFamily="49" charset="-122"/>
              </a:rPr>
              <a:t>EJ/T 1225</a:t>
            </a:r>
            <a:r>
              <a:rPr lang="zh-CN" altLang="zh-CN" sz="2800" dirty="0">
                <a:latin typeface="黑体" panose="02010609060101010101" pitchFamily="49" charset="-122"/>
                <a:ea typeface="黑体" panose="02010609060101010101" pitchFamily="49" charset="-122"/>
              </a:rPr>
              <a:t>）、《重大建设项目档案验收办法》（档发</a:t>
            </a:r>
            <a:r>
              <a:rPr lang="en-US" altLang="zh-CN" sz="2800" dirty="0">
                <a:latin typeface="黑体" panose="02010609060101010101" pitchFamily="49" charset="-122"/>
                <a:ea typeface="黑体" panose="02010609060101010101" pitchFamily="49" charset="-122"/>
              </a:rPr>
              <a:t>[2006]2</a:t>
            </a:r>
            <a:r>
              <a:rPr lang="zh-CN" altLang="zh-CN" sz="2800" dirty="0">
                <a:latin typeface="黑体" panose="02010609060101010101" pitchFamily="49" charset="-122"/>
                <a:ea typeface="黑体" panose="02010609060101010101" pitchFamily="49" charset="-122"/>
              </a:rPr>
              <a:t>号）和《关于加强和改进新形势下档案工作的意见》（中办发</a:t>
            </a:r>
            <a:r>
              <a:rPr lang="en-US" altLang="zh-CN" sz="2800" dirty="0">
                <a:latin typeface="黑体" panose="02010609060101010101" pitchFamily="49" charset="-122"/>
                <a:ea typeface="黑体" panose="02010609060101010101" pitchFamily="49" charset="-122"/>
              </a:rPr>
              <a:t>[2014]15</a:t>
            </a:r>
            <a:r>
              <a:rPr lang="zh-CN" altLang="zh-CN" sz="2800" dirty="0">
                <a:latin typeface="黑体" panose="02010609060101010101" pitchFamily="49" charset="-122"/>
                <a:ea typeface="黑体" panose="02010609060101010101" pitchFamily="49" charset="-122"/>
              </a:rPr>
              <a:t>号）的要求，对项目档案进行全面检查</a:t>
            </a:r>
            <a:r>
              <a:rPr lang="zh-CN" altLang="zh-CN" sz="2800" dirty="0" smtClean="0">
                <a:latin typeface="黑体" panose="02010609060101010101" pitchFamily="49" charset="-122"/>
                <a:ea typeface="黑体" panose="02010609060101010101" pitchFamily="49" charset="-122"/>
              </a:rPr>
              <a:t>。</a:t>
            </a:r>
            <a:endParaRPr lang="zh-CN" altLang="en-US" sz="2800" dirty="0">
              <a:solidFill>
                <a:srgbClr val="0070C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84122812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Text_1"/>
          <p:cNvSpPr/>
          <p:nvPr>
            <p:custDataLst>
              <p:tags r:id="rId1"/>
            </p:custDataLst>
          </p:nvPr>
        </p:nvSpPr>
        <p:spPr>
          <a:xfrm>
            <a:off x="478542" y="1219200"/>
            <a:ext cx="5620823" cy="4968875"/>
          </a:xfrm>
          <a:prstGeom prst="rect">
            <a:avLst/>
          </a:prstGeom>
          <a:solidFill>
            <a:srgbClr val="AEACD9"/>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rmAutofit/>
          </a:bodyPr>
          <a:lstStyle/>
          <a:p>
            <a:pPr marL="514350" indent="-514350">
              <a:lnSpc>
                <a:spcPct val="150000"/>
              </a:lnSpc>
              <a:buFont typeface="+mj-lt"/>
              <a:buAutoNum type="arabicPeriod"/>
            </a:pPr>
            <a:r>
              <a:rPr lang="zh-CN" altLang="en-US" sz="2800" b="1" dirty="0" smtClean="0">
                <a:solidFill>
                  <a:schemeClr val="bg1"/>
                </a:solidFill>
                <a:latin typeface="黑体" panose="02010609060101010101" pitchFamily="49" charset="-122"/>
                <a:ea typeface="黑体" panose="02010609060101010101" pitchFamily="49" charset="-122"/>
              </a:rPr>
              <a:t>岗位职责</a:t>
            </a:r>
            <a:endParaRPr lang="en-US" altLang="zh-CN" sz="2800" b="1" dirty="0" smtClean="0">
              <a:solidFill>
                <a:schemeClr val="bg1"/>
              </a:solidFill>
              <a:latin typeface="黑体" panose="02010609060101010101" pitchFamily="49" charset="-122"/>
              <a:ea typeface="黑体" panose="02010609060101010101" pitchFamily="49" charset="-122"/>
            </a:endParaRPr>
          </a:p>
          <a:p>
            <a:pPr marL="514350" indent="-514350">
              <a:lnSpc>
                <a:spcPct val="150000"/>
              </a:lnSpc>
              <a:buFont typeface="+mj-lt"/>
              <a:buAutoNum type="arabicPeriod"/>
            </a:pPr>
            <a:r>
              <a:rPr lang="zh-CN" altLang="en-US" sz="2800" b="1" dirty="0" smtClean="0">
                <a:solidFill>
                  <a:schemeClr val="bg1"/>
                </a:solidFill>
                <a:latin typeface="黑体" panose="02010609060101010101" pitchFamily="49" charset="-122"/>
                <a:ea typeface="黑体" panose="02010609060101010101" pitchFamily="49" charset="-122"/>
              </a:rPr>
              <a:t>考核制度</a:t>
            </a:r>
            <a:endParaRPr lang="en-US" altLang="zh-CN" sz="2800" b="1" dirty="0" smtClean="0">
              <a:solidFill>
                <a:schemeClr val="bg1"/>
              </a:solidFill>
              <a:latin typeface="黑体" panose="02010609060101010101" pitchFamily="49" charset="-122"/>
              <a:ea typeface="黑体" panose="02010609060101010101" pitchFamily="49" charset="-122"/>
            </a:endParaRPr>
          </a:p>
          <a:p>
            <a:pPr marL="514350" indent="-514350">
              <a:lnSpc>
                <a:spcPct val="150000"/>
              </a:lnSpc>
              <a:buFont typeface="+mj-lt"/>
              <a:buAutoNum type="arabicPeriod"/>
            </a:pPr>
            <a:r>
              <a:rPr lang="zh-CN" altLang="en-US" sz="2800" b="1" dirty="0" smtClean="0">
                <a:solidFill>
                  <a:schemeClr val="bg1"/>
                </a:solidFill>
                <a:latin typeface="黑体" panose="02010609060101010101" pitchFamily="49" charset="-122"/>
                <a:ea typeface="黑体" panose="02010609060101010101" pitchFamily="49" charset="-122"/>
              </a:rPr>
              <a:t>建设计划</a:t>
            </a:r>
            <a:endParaRPr lang="en-US" altLang="zh-CN" sz="2800" b="1" dirty="0">
              <a:solidFill>
                <a:schemeClr val="bg1"/>
              </a:solidFill>
              <a:latin typeface="黑体" panose="02010609060101010101" pitchFamily="49" charset="-122"/>
              <a:ea typeface="黑体" panose="02010609060101010101" pitchFamily="49" charset="-122"/>
            </a:endParaRPr>
          </a:p>
        </p:txBody>
      </p:sp>
      <p:sp>
        <p:nvSpPr>
          <p:cNvPr id="3" name="MH_Other_1"/>
          <p:cNvSpPr/>
          <p:nvPr>
            <p:custDataLst>
              <p:tags r:id="rId2"/>
            </p:custDataLst>
          </p:nvPr>
        </p:nvSpPr>
        <p:spPr>
          <a:xfrm rot="19181880">
            <a:off x="3809815" y="79660"/>
            <a:ext cx="1237916"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2"/>
          <p:cNvSpPr/>
          <p:nvPr>
            <p:custDataLst>
              <p:tags r:id="rId3"/>
            </p:custDataLst>
          </p:nvPr>
        </p:nvSpPr>
        <p:spPr>
          <a:xfrm>
            <a:off x="3046570" y="807090"/>
            <a:ext cx="3134013" cy="1547314"/>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92D050"/>
              </a:solidFill>
            </a:endParaRPr>
          </a:p>
        </p:txBody>
      </p:sp>
      <p:sp>
        <p:nvSpPr>
          <p:cNvPr id="5" name="MH_Text_2"/>
          <p:cNvSpPr/>
          <p:nvPr>
            <p:custDataLst>
              <p:tags r:id="rId4"/>
            </p:custDataLst>
          </p:nvPr>
        </p:nvSpPr>
        <p:spPr>
          <a:xfrm>
            <a:off x="6495287" y="1219200"/>
            <a:ext cx="5410963" cy="496887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rmAutofit fontScale="40000" lnSpcReduction="20000"/>
          </a:bodyPr>
          <a:lstStyle/>
          <a:p>
            <a:pPr>
              <a:lnSpc>
                <a:spcPct val="150000"/>
              </a:lnSpc>
            </a:pPr>
            <a:r>
              <a:rPr lang="zh-CN" altLang="en-US" sz="8400" b="1" dirty="0" smtClean="0">
                <a:latin typeface="黑体" panose="02010609060101010101" pitchFamily="49" charset="-122"/>
                <a:ea typeface="黑体" panose="02010609060101010101" pitchFamily="49" charset="-122"/>
              </a:rPr>
              <a:t>一档</a:t>
            </a:r>
            <a:endParaRPr lang="en-US" altLang="zh-CN" sz="8400" b="1" dirty="0" smtClean="0">
              <a:latin typeface="黑体" panose="02010609060101010101" pitchFamily="49" charset="-122"/>
              <a:ea typeface="黑体" panose="02010609060101010101" pitchFamily="49" charset="-122"/>
            </a:endParaRPr>
          </a:p>
          <a:p>
            <a:pPr>
              <a:lnSpc>
                <a:spcPct val="150000"/>
              </a:lnSpc>
            </a:pPr>
            <a:r>
              <a:rPr lang="zh-CN" altLang="zh-CN" sz="8800" dirty="0">
                <a:latin typeface="黑体" panose="02010609060101010101" pitchFamily="49" charset="-122"/>
                <a:ea typeface="黑体" panose="02010609060101010101" pitchFamily="49" charset="-122"/>
              </a:rPr>
              <a:t>完全满足评价标准为一档取</a:t>
            </a:r>
            <a:r>
              <a:rPr lang="en-US" altLang="zh-CN" sz="8800" dirty="0">
                <a:latin typeface="黑体" panose="02010609060101010101" pitchFamily="49" charset="-122"/>
                <a:ea typeface="黑体" panose="02010609060101010101" pitchFamily="49" charset="-122"/>
              </a:rPr>
              <a:t>100%</a:t>
            </a:r>
            <a:r>
              <a:rPr lang="zh-CN" altLang="zh-CN" sz="8800" dirty="0">
                <a:latin typeface="黑体" panose="02010609060101010101" pitchFamily="49" charset="-122"/>
                <a:ea typeface="黑体" panose="02010609060101010101" pitchFamily="49" charset="-122"/>
              </a:rPr>
              <a:t>的标准分值</a:t>
            </a:r>
            <a:r>
              <a:rPr lang="zh-CN" altLang="en-US" sz="8800" dirty="0">
                <a:latin typeface="黑体" panose="02010609060101010101" pitchFamily="49" charset="-122"/>
                <a:ea typeface="黑体" panose="02010609060101010101" pitchFamily="49" charset="-122"/>
              </a:rPr>
              <a:t>；</a:t>
            </a:r>
            <a:endParaRPr lang="en-US" altLang="zh-CN" sz="8800" dirty="0">
              <a:latin typeface="黑体" panose="02010609060101010101" pitchFamily="49" charset="-122"/>
              <a:ea typeface="黑体" panose="02010609060101010101" pitchFamily="49" charset="-122"/>
            </a:endParaRPr>
          </a:p>
          <a:p>
            <a:pPr>
              <a:lnSpc>
                <a:spcPct val="150000"/>
              </a:lnSpc>
            </a:pPr>
            <a:r>
              <a:rPr lang="zh-CN" altLang="en-US" sz="8400" b="1" dirty="0" smtClean="0">
                <a:latin typeface="黑体" panose="02010609060101010101" pitchFamily="49" charset="-122"/>
                <a:ea typeface="黑体" panose="02010609060101010101" pitchFamily="49" charset="-122"/>
              </a:rPr>
              <a:t>二档</a:t>
            </a:r>
            <a:endParaRPr lang="en-US" altLang="zh-CN" sz="8400" b="1" dirty="0" smtClean="0">
              <a:latin typeface="黑体" panose="02010609060101010101" pitchFamily="49" charset="-122"/>
              <a:ea typeface="黑体" panose="02010609060101010101" pitchFamily="49" charset="-122"/>
            </a:endParaRPr>
          </a:p>
          <a:p>
            <a:pPr>
              <a:lnSpc>
                <a:spcPct val="150000"/>
              </a:lnSpc>
            </a:pPr>
            <a:r>
              <a:rPr lang="zh-CN" altLang="zh-CN" sz="8000" dirty="0">
                <a:latin typeface="黑体" panose="02010609060101010101" pitchFamily="49" charset="-122"/>
                <a:ea typeface="黑体" panose="02010609060101010101" pitchFamily="49" charset="-122"/>
              </a:rPr>
              <a:t>不能完全满足评价标准为二档取</a:t>
            </a:r>
            <a:r>
              <a:rPr lang="en-US" altLang="zh-CN" sz="8000" dirty="0">
                <a:latin typeface="黑体" panose="02010609060101010101" pitchFamily="49" charset="-122"/>
                <a:ea typeface="黑体" panose="02010609060101010101" pitchFamily="49" charset="-122"/>
              </a:rPr>
              <a:t>70%</a:t>
            </a:r>
            <a:r>
              <a:rPr lang="zh-CN" altLang="zh-CN" sz="8000" dirty="0">
                <a:latin typeface="黑体" panose="02010609060101010101" pitchFamily="49" charset="-122"/>
                <a:ea typeface="黑体" panose="02010609060101010101" pitchFamily="49" charset="-122"/>
              </a:rPr>
              <a:t>的标准分值。</a:t>
            </a:r>
            <a:endParaRPr lang="zh-CN" altLang="en-US" sz="8000" dirty="0">
              <a:solidFill>
                <a:srgbClr val="0070C0"/>
              </a:solidFill>
              <a:latin typeface="黑体" panose="02010609060101010101" pitchFamily="49" charset="-122"/>
              <a:ea typeface="黑体" panose="02010609060101010101" pitchFamily="49" charset="-122"/>
            </a:endParaRPr>
          </a:p>
          <a:p>
            <a:pPr marL="457200" indent="-457200">
              <a:lnSpc>
                <a:spcPct val="150000"/>
              </a:lnSpc>
              <a:buFont typeface="Wingdings" panose="05000000000000000000" pitchFamily="2" charset="2"/>
              <a:buChar char="u"/>
            </a:pPr>
            <a:endParaRPr lang="en-US" altLang="zh-CN" sz="1600" dirty="0">
              <a:solidFill>
                <a:srgbClr val="FFFFFF"/>
              </a:solidFill>
              <a:latin typeface="微软雅黑" panose="020B0503020204020204" pitchFamily="34" charset="-122"/>
              <a:ea typeface="微软雅黑" panose="020B0503020204020204" pitchFamily="34" charset="-122"/>
            </a:endParaRPr>
          </a:p>
        </p:txBody>
      </p:sp>
      <p:sp>
        <p:nvSpPr>
          <p:cNvPr id="6" name="MH_Other_3"/>
          <p:cNvSpPr/>
          <p:nvPr>
            <p:custDataLst>
              <p:tags r:id="rId5"/>
            </p:custDataLst>
          </p:nvPr>
        </p:nvSpPr>
        <p:spPr>
          <a:xfrm rot="19181880">
            <a:off x="9260609" y="66364"/>
            <a:ext cx="1237918"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4"/>
          <p:cNvSpPr/>
          <p:nvPr>
            <p:custDataLst>
              <p:tags r:id="rId6"/>
            </p:custDataLst>
          </p:nvPr>
        </p:nvSpPr>
        <p:spPr>
          <a:xfrm>
            <a:off x="8607987" y="837702"/>
            <a:ext cx="3333527" cy="1696448"/>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02B4EC"/>
              </a:solidFill>
            </a:endParaRPr>
          </a:p>
        </p:txBody>
      </p:sp>
      <p:sp>
        <p:nvSpPr>
          <p:cNvPr id="8" name="MH_SubTitle_1"/>
          <p:cNvSpPr txBox="1">
            <a:spLocks noChangeArrowheads="1"/>
          </p:cNvSpPr>
          <p:nvPr>
            <p:custDataLst>
              <p:tags r:id="rId7"/>
            </p:custDataLst>
          </p:nvPr>
        </p:nvSpPr>
        <p:spPr bwMode="auto">
          <a:xfrm>
            <a:off x="478542" y="3456661"/>
            <a:ext cx="3998208" cy="63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300" dirty="0" smtClean="0">
                <a:solidFill>
                  <a:srgbClr val="FFFFFF"/>
                </a:solidFill>
                <a:latin typeface="微软雅黑" panose="020B0503020204020204" pitchFamily="34" charset="-122"/>
                <a:ea typeface="微软雅黑" panose="020B0503020204020204" pitchFamily="34" charset="-122"/>
              </a:rPr>
              <a:t>检查方法</a:t>
            </a:r>
            <a:r>
              <a:rPr lang="en-US" altLang="zh-CN" sz="2800" b="1" spc="300" dirty="0" smtClean="0">
                <a:solidFill>
                  <a:srgbClr val="FFFFFF"/>
                </a:solidFill>
                <a:latin typeface="微软雅黑" panose="020B0503020204020204" pitchFamily="34" charset="-122"/>
                <a:ea typeface="微软雅黑" panose="020B0503020204020204" pitchFamily="34" charset="-122"/>
              </a:rPr>
              <a:t>—</a:t>
            </a:r>
            <a:r>
              <a:rPr lang="zh-CN" altLang="en-US" sz="2800" b="1" spc="300" dirty="0" smtClean="0">
                <a:solidFill>
                  <a:srgbClr val="FFFFFF"/>
                </a:solidFill>
                <a:latin typeface="微软雅黑" panose="020B0503020204020204" pitchFamily="34" charset="-122"/>
                <a:ea typeface="微软雅黑" panose="020B0503020204020204" pitchFamily="34" charset="-122"/>
              </a:rPr>
              <a:t>文件查看</a:t>
            </a:r>
            <a:endParaRPr lang="zh-CN" altLang="en-US" sz="2800" b="1" spc="300" dirty="0">
              <a:solidFill>
                <a:srgbClr val="FFFFFF"/>
              </a:solidFill>
              <a:latin typeface="微软雅黑" panose="020B0503020204020204" pitchFamily="34" charset="-122"/>
              <a:ea typeface="微软雅黑" panose="020B0503020204020204" pitchFamily="34" charset="-122"/>
            </a:endParaRPr>
          </a:p>
        </p:txBody>
      </p:sp>
      <p:sp>
        <p:nvSpPr>
          <p:cNvPr id="9" name="MH_SubTitle_2"/>
          <p:cNvSpPr txBox="1">
            <a:spLocks noChangeArrowheads="1"/>
          </p:cNvSpPr>
          <p:nvPr>
            <p:custDataLst>
              <p:tags r:id="rId8"/>
            </p:custDataLst>
          </p:nvPr>
        </p:nvSpPr>
        <p:spPr bwMode="auto">
          <a:xfrm>
            <a:off x="6495287" y="1219201"/>
            <a:ext cx="3505963"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600" dirty="0">
                <a:solidFill>
                  <a:srgbClr val="FFFFFF"/>
                </a:solidFill>
                <a:latin typeface="微软雅黑" panose="020B0503020204020204" pitchFamily="34" charset="-122"/>
                <a:ea typeface="微软雅黑" panose="020B0503020204020204" pitchFamily="34" charset="-122"/>
              </a:rPr>
              <a:t>评价结论</a:t>
            </a:r>
            <a:endParaRPr lang="en-US" altLang="zh-CN" sz="2800" b="1" spc="600" dirty="0">
              <a:solidFill>
                <a:srgbClr val="FFFFFF"/>
              </a:solidFill>
              <a:latin typeface="微软雅黑" panose="020B0503020204020204" pitchFamily="34" charset="-122"/>
              <a:ea typeface="微软雅黑" panose="020B0503020204020204" pitchFamily="34" charset="-122"/>
            </a:endParaRPr>
          </a:p>
        </p:txBody>
      </p:sp>
      <p:grpSp>
        <p:nvGrpSpPr>
          <p:cNvPr id="12"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9"/>
            </p:custDataLst>
          </p:nvPr>
        </p:nvGrpSpPr>
        <p:grpSpPr bwMode="auto">
          <a:xfrm>
            <a:off x="4729064" y="936168"/>
            <a:ext cx="846059" cy="846058"/>
            <a:chOff x="3337" y="1657"/>
            <a:chExt cx="1007" cy="1007"/>
          </a:xfrm>
        </p:grpSpPr>
        <p:sp>
          <p:nvSpPr>
            <p:cNvPr id="13" name="PA-任意多边形 5">
              <a:extLst>
                <a:ext uri="{FF2B5EF4-FFF2-40B4-BE49-F238E27FC236}">
                  <a16:creationId xmlns:a16="http://schemas.microsoft.com/office/drawing/2014/main" xmlns="" id="{71218458-4C10-4A82-BE82-19E525D9FF8D}"/>
                </a:ext>
              </a:extLst>
            </p:cNvPr>
            <p:cNvSpPr>
              <a:spLocks/>
            </p:cNvSpPr>
            <p:nvPr>
              <p:custDataLst>
                <p:tags r:id="rId14"/>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PA-矩形 6">
              <a:extLst>
                <a:ext uri="{FF2B5EF4-FFF2-40B4-BE49-F238E27FC236}">
                  <a16:creationId xmlns:a16="http://schemas.microsoft.com/office/drawing/2014/main" xmlns="" id="{008277D4-CB6B-4FE4-B47F-46A0D681598A}"/>
                </a:ext>
              </a:extLst>
            </p:cNvPr>
            <p:cNvSpPr>
              <a:spLocks noChangeArrowheads="1"/>
            </p:cNvSpPr>
            <p:nvPr>
              <p:custDataLst>
                <p:tags r:id="rId15"/>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PA-任意多边形 7">
              <a:extLst>
                <a:ext uri="{FF2B5EF4-FFF2-40B4-BE49-F238E27FC236}">
                  <a16:creationId xmlns:a16="http://schemas.microsoft.com/office/drawing/2014/main" xmlns="" id="{0D34EA9F-F533-47D8-97FD-DC09968D7E8C}"/>
                </a:ext>
              </a:extLst>
            </p:cNvPr>
            <p:cNvSpPr>
              <a:spLocks noEditPoints="1"/>
            </p:cNvSpPr>
            <p:nvPr>
              <p:custDataLst>
                <p:tags r:id="rId16"/>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7"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10"/>
            </p:custDataLst>
          </p:nvPr>
        </p:nvGrpSpPr>
        <p:grpSpPr bwMode="auto">
          <a:xfrm>
            <a:off x="10767914" y="1088568"/>
            <a:ext cx="846059" cy="846058"/>
            <a:chOff x="3337" y="1657"/>
            <a:chExt cx="1007" cy="1007"/>
          </a:xfrm>
        </p:grpSpPr>
        <p:sp>
          <p:nvSpPr>
            <p:cNvPr id="28" name="PA-任意多边形 5">
              <a:extLst>
                <a:ext uri="{FF2B5EF4-FFF2-40B4-BE49-F238E27FC236}">
                  <a16:creationId xmlns:a16="http://schemas.microsoft.com/office/drawing/2014/main" xmlns="" id="{71218458-4C10-4A82-BE82-19E525D9FF8D}"/>
                </a:ext>
              </a:extLst>
            </p:cNvPr>
            <p:cNvSpPr>
              <a:spLocks/>
            </p:cNvSpPr>
            <p:nvPr>
              <p:custDataLst>
                <p:tags r:id="rId11"/>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PA-矩形 6">
              <a:extLst>
                <a:ext uri="{FF2B5EF4-FFF2-40B4-BE49-F238E27FC236}">
                  <a16:creationId xmlns:a16="http://schemas.microsoft.com/office/drawing/2014/main" xmlns="" id="{008277D4-CB6B-4FE4-B47F-46A0D681598A}"/>
                </a:ext>
              </a:extLst>
            </p:cNvPr>
            <p:cNvSpPr>
              <a:spLocks noChangeArrowheads="1"/>
            </p:cNvSpPr>
            <p:nvPr>
              <p:custDataLst>
                <p:tags r:id="rId12"/>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PA-任意多边形 7">
              <a:extLst>
                <a:ext uri="{FF2B5EF4-FFF2-40B4-BE49-F238E27FC236}">
                  <a16:creationId xmlns:a16="http://schemas.microsoft.com/office/drawing/2014/main" xmlns="" id="{0D34EA9F-F533-47D8-97FD-DC09968D7E8C}"/>
                </a:ext>
              </a:extLst>
            </p:cNvPr>
            <p:cNvSpPr>
              <a:spLocks noEditPoints="1"/>
            </p:cNvSpPr>
            <p:nvPr>
              <p:custDataLst>
                <p:tags r:id="rId13"/>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415154057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180573"/>
            <a:ext cx="12171313" cy="1015663"/>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基础管理评价内容四</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1635" y="2293289"/>
            <a:ext cx="12191998" cy="7478970"/>
          </a:xfrm>
          <a:prstGeom prst="rect">
            <a:avLst/>
          </a:prstGeom>
          <a:solidFill>
            <a:schemeClr val="accent1">
              <a:lumMod val="60000"/>
              <a:lumOff val="40000"/>
            </a:schemeClr>
          </a:solidFill>
        </p:spPr>
        <p:txBody>
          <a:bodyPr wrap="square">
            <a:spAutoFit/>
          </a:bodyPr>
          <a:lstStyle/>
          <a:p>
            <a:pPr lvl="0">
              <a:lnSpc>
                <a:spcPct val="150000"/>
              </a:lnSpc>
            </a:pPr>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项目</a:t>
            </a:r>
            <a:r>
              <a:rPr lang="zh-CN" altLang="zh-CN" sz="4000" dirty="0">
                <a:latin typeface="黑体" panose="02010609060101010101" pitchFamily="49" charset="-122"/>
                <a:ea typeface="黑体" panose="02010609060101010101" pitchFamily="49" charset="-122"/>
              </a:rPr>
              <a:t>档案人员配备满足工作需要、持证上岗并定期接受再教育培训。项目档案设施、设备配备满足档案保护、现代化管理需要。档案管理实现信息化，便于快捷检索、</a:t>
            </a:r>
            <a:r>
              <a:rPr lang="zh-CN" altLang="zh-CN" sz="4000" dirty="0" smtClean="0">
                <a:latin typeface="黑体" panose="02010609060101010101" pitchFamily="49" charset="-122"/>
                <a:ea typeface="黑体" panose="02010609060101010101" pitchFamily="49" charset="-122"/>
              </a:rPr>
              <a:t>利用</a:t>
            </a:r>
            <a:r>
              <a:rPr lang="zh-CN" altLang="en-US" sz="4000" dirty="0" smtClean="0">
                <a:latin typeface="黑体" panose="02010609060101010101" pitchFamily="49" charset="-122"/>
                <a:ea typeface="黑体" panose="02010609060101010101" pitchFamily="49" charset="-122"/>
              </a:rPr>
              <a:t>。</a:t>
            </a:r>
            <a:endParaRPr lang="en-US" altLang="zh-CN" sz="4000" dirty="0" smtClean="0">
              <a:latin typeface="黑体" panose="02010609060101010101" pitchFamily="49" charset="-122"/>
              <a:ea typeface="黑体" panose="02010609060101010101" pitchFamily="49" charset="-122"/>
            </a:endParaRPr>
          </a:p>
          <a:p>
            <a:pPr lvl="0">
              <a:lnSpc>
                <a:spcPct val="150000"/>
              </a:lnSpc>
            </a:pPr>
            <a:r>
              <a:rPr lang="en-US" altLang="zh-CN" sz="4000" dirty="0">
                <a:latin typeface="黑体" panose="02010609060101010101" pitchFamily="49" charset="-122"/>
                <a:ea typeface="黑体" panose="02010609060101010101" pitchFamily="49" charset="-122"/>
              </a:rPr>
              <a:t> </a:t>
            </a:r>
            <a:r>
              <a:rPr lang="en-US" altLang="zh-CN" sz="4000" dirty="0" smtClean="0">
                <a:latin typeface="黑体" panose="02010609060101010101" pitchFamily="49" charset="-122"/>
                <a:ea typeface="黑体" panose="02010609060101010101" pitchFamily="49" charset="-122"/>
              </a:rPr>
              <a:t>   </a:t>
            </a:r>
            <a:r>
              <a:rPr lang="zh-CN" altLang="en-US" sz="4000" dirty="0" smtClean="0">
                <a:latin typeface="黑体" panose="02010609060101010101" pitchFamily="49" charset="-122"/>
                <a:ea typeface="黑体" panose="02010609060101010101" pitchFamily="49" charset="-122"/>
              </a:rPr>
              <a:t>评价标准：</a:t>
            </a:r>
            <a:endParaRPr lang="en-US" altLang="zh-CN" sz="4000" dirty="0" smtClean="0">
              <a:latin typeface="黑体" panose="02010609060101010101" pitchFamily="49" charset="-122"/>
              <a:ea typeface="黑体" panose="02010609060101010101" pitchFamily="49" charset="-122"/>
            </a:endParaRPr>
          </a:p>
          <a:p>
            <a:pPr lvl="0">
              <a:lnSpc>
                <a:spcPct val="150000"/>
              </a:lnSpc>
            </a:pPr>
            <a:endParaRPr lang="en-US" altLang="zh-CN" sz="4000" dirty="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4000" dirty="0" smtClean="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4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7248472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5" y="868603"/>
            <a:ext cx="12171313" cy="793487"/>
          </a:xfrm>
          <a:prstGeom prst="rect">
            <a:avLst/>
          </a:prstGeom>
          <a:solidFill>
            <a:schemeClr val="accent4">
              <a:lumMod val="40000"/>
              <a:lumOff val="60000"/>
            </a:schemeClr>
          </a:solidFill>
        </p:spPr>
        <p:txBody>
          <a:bodyPr wrap="square">
            <a:spAutoFit/>
          </a:bodyPr>
          <a:lstStyle/>
          <a:p>
            <a:pPr>
              <a:lnSpc>
                <a:spcPct val="150000"/>
              </a:lnSpc>
            </a:pPr>
            <a:r>
              <a:rPr lang="zh-CN" altLang="en-US" sz="3600" b="1" dirty="0" smtClean="0">
                <a:solidFill>
                  <a:schemeClr val="accent1">
                    <a:lumMod val="75000"/>
                  </a:schemeClr>
                </a:solidFill>
                <a:latin typeface="黑体" panose="02010609060101010101" pitchFamily="49" charset="-122"/>
                <a:ea typeface="黑体" panose="02010609060101010101" pitchFamily="49" charset="-122"/>
              </a:rPr>
              <a:t> 评 </a:t>
            </a:r>
            <a:r>
              <a:rPr lang="zh-CN" altLang="en-US" sz="3600" b="1" dirty="0">
                <a:solidFill>
                  <a:schemeClr val="accent1">
                    <a:lumMod val="75000"/>
                  </a:schemeClr>
                </a:solidFill>
                <a:latin typeface="黑体" panose="02010609060101010101" pitchFamily="49" charset="-122"/>
                <a:ea typeface="黑体" panose="02010609060101010101" pitchFamily="49" charset="-122"/>
              </a:rPr>
              <a:t>价 依 据</a:t>
            </a:r>
            <a:endParaRPr lang="en-US" altLang="zh-CN" sz="36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62090"/>
            <a:ext cx="12150628" cy="5724644"/>
          </a:xfrm>
          <a:prstGeom prst="rect">
            <a:avLst/>
          </a:prstGeom>
          <a:solidFill>
            <a:schemeClr val="accent1">
              <a:lumMod val="60000"/>
              <a:lumOff val="40000"/>
            </a:schemeClr>
          </a:solidFill>
        </p:spPr>
        <p:txBody>
          <a:bodyPr wrap="square">
            <a:spAutoFit/>
          </a:bodyPr>
          <a:lstStyle/>
          <a:p>
            <a:pPr algn="ctr">
              <a:lnSpc>
                <a:spcPct val="150000"/>
              </a:lnSpc>
            </a:pPr>
            <a:r>
              <a:rPr lang="en-US" altLang="zh-CN" sz="2800" b="1" dirty="0" smtClean="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建设项目档案管理规范</a:t>
            </a:r>
            <a:r>
              <a:rPr lang="en-US" altLang="zh-CN" sz="2800" b="1" dirty="0">
                <a:latin typeface="黑体" panose="02010609060101010101" pitchFamily="49" charset="-122"/>
                <a:ea typeface="黑体" panose="02010609060101010101" pitchFamily="49" charset="-122"/>
              </a:rPr>
              <a:t>》</a:t>
            </a:r>
            <a:r>
              <a:rPr lang="en-US" altLang="zh-CN" sz="2800" b="1" dirty="0" smtClean="0">
                <a:latin typeface="黑体" panose="02010609060101010101" pitchFamily="49" charset="-122"/>
                <a:ea typeface="黑体" panose="02010609060101010101" pitchFamily="49" charset="-122"/>
              </a:rPr>
              <a:t>DA/T28-2018</a:t>
            </a:r>
            <a:endParaRPr lang="en-US" altLang="zh-CN" sz="2400" dirty="0">
              <a:latin typeface="黑体" panose="02010609060101010101" pitchFamily="49" charset="-122"/>
              <a:ea typeface="黑体" panose="02010609060101010101" pitchFamily="49" charset="-122"/>
            </a:endParaRPr>
          </a:p>
          <a:p>
            <a:pPr>
              <a:lnSpc>
                <a:spcPct val="150000"/>
              </a:lnSpc>
            </a:pPr>
            <a:r>
              <a:rPr lang="en-US" altLang="zh-CN" sz="2400" dirty="0">
                <a:latin typeface="黑体" panose="02010609060101010101" pitchFamily="49" charset="-122"/>
                <a:ea typeface="黑体" panose="02010609060101010101" pitchFamily="49" charset="-122"/>
              </a:rPr>
              <a:t> </a:t>
            </a:r>
            <a:r>
              <a:rPr lang="en-US" altLang="zh-CN" sz="2400" dirty="0" smtClean="0">
                <a:latin typeface="黑体" panose="02010609060101010101" pitchFamily="49" charset="-122"/>
                <a:ea typeface="黑体" panose="02010609060101010101" pitchFamily="49" charset="-122"/>
              </a:rPr>
              <a:t>   5.1.2 </a:t>
            </a:r>
            <a:r>
              <a:rPr lang="zh-CN" altLang="zh-CN" sz="2400" dirty="0">
                <a:latin typeface="黑体" panose="02010609060101010101" pitchFamily="49" charset="-122"/>
                <a:ea typeface="黑体" panose="02010609060101010101" pitchFamily="49" charset="-122"/>
              </a:rPr>
              <a:t>项目档案人员应具备档案专业知识和技能，掌握一定的项目管理和相关工程技术专业知识，经过项目档案管理培训</a:t>
            </a:r>
            <a:r>
              <a:rPr lang="zh-CN" altLang="zh-CN"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a:lnSpc>
                <a:spcPct val="150000"/>
              </a:lnSpc>
            </a:pPr>
            <a:r>
              <a:rPr lang="en-US" altLang="zh-CN" sz="2400" dirty="0" smtClean="0">
                <a:latin typeface="黑体" panose="02010609060101010101" pitchFamily="49" charset="-122"/>
                <a:ea typeface="黑体" panose="02010609060101010101" pitchFamily="49" charset="-122"/>
              </a:rPr>
              <a:t>    </a:t>
            </a:r>
            <a:r>
              <a:rPr lang="en-US" altLang="zh-CN" sz="2400" dirty="0" smtClean="0">
                <a:solidFill>
                  <a:srgbClr val="FF0000"/>
                </a:solidFill>
                <a:latin typeface="黑体" panose="02010609060101010101" pitchFamily="49" charset="-122"/>
                <a:ea typeface="黑体" panose="02010609060101010101" pitchFamily="49" charset="-122"/>
              </a:rPr>
              <a:t>8.3</a:t>
            </a:r>
            <a:r>
              <a:rPr lang="zh-CN" altLang="en-US" sz="2400" dirty="0">
                <a:solidFill>
                  <a:srgbClr val="FF0000"/>
                </a:solidFill>
                <a:latin typeface="黑体" panose="02010609060101010101" pitchFamily="49" charset="-122"/>
                <a:ea typeface="黑体" panose="02010609060101010101" pitchFamily="49" charset="-122"/>
              </a:rPr>
              <a:t>项目档案的保管</a:t>
            </a:r>
          </a:p>
          <a:p>
            <a:pPr>
              <a:lnSpc>
                <a:spcPct val="150000"/>
              </a:lnSpc>
            </a:pPr>
            <a:r>
              <a:rPr lang="en-US" altLang="zh-CN" sz="2400" dirty="0" smtClean="0">
                <a:solidFill>
                  <a:srgbClr val="FF0000"/>
                </a:solidFill>
                <a:latin typeface="黑体" panose="02010609060101010101" pitchFamily="49" charset="-122"/>
                <a:ea typeface="黑体" panose="02010609060101010101" pitchFamily="49" charset="-122"/>
              </a:rPr>
              <a:t>    8.3.1</a:t>
            </a:r>
            <a:r>
              <a:rPr lang="zh-CN" altLang="en-US" sz="2400" dirty="0">
                <a:solidFill>
                  <a:srgbClr val="FF0000"/>
                </a:solidFill>
                <a:latin typeface="黑体" panose="02010609060101010101" pitchFamily="49" charset="-122"/>
                <a:ea typeface="黑体" panose="02010609060101010101" pitchFamily="49" charset="-122"/>
              </a:rPr>
              <a:t>建设单位和参建单位应为项目档案的安全保管提供必要的设施设备，确保档案安全。</a:t>
            </a:r>
          </a:p>
          <a:p>
            <a:pPr>
              <a:lnSpc>
                <a:spcPct val="150000"/>
              </a:lnSpc>
            </a:pPr>
            <a:r>
              <a:rPr lang="en-US" altLang="zh-CN" sz="2400" dirty="0" smtClean="0">
                <a:solidFill>
                  <a:srgbClr val="FF0000"/>
                </a:solidFill>
                <a:latin typeface="黑体" panose="02010609060101010101" pitchFamily="49" charset="-122"/>
                <a:ea typeface="黑体" panose="02010609060101010101" pitchFamily="49" charset="-122"/>
              </a:rPr>
              <a:t>    8.3.2</a:t>
            </a:r>
            <a:r>
              <a:rPr lang="zh-CN" altLang="en-US" sz="2400" dirty="0">
                <a:solidFill>
                  <a:srgbClr val="FF0000"/>
                </a:solidFill>
                <a:latin typeface="黑体" panose="02010609060101010101" pitchFamily="49" charset="-122"/>
                <a:ea typeface="黑体" panose="02010609060101010101" pitchFamily="49" charset="-122"/>
              </a:rPr>
              <a:t>建设单位档案库房应符合防火、防盗、防水、防潮、防高温、防紫外线、防尘、防有害生物（霉、虫、鼠）的要求。档案管理机构应建立档案库房管理制度，加强日常库房管理要求。</a:t>
            </a:r>
            <a:endParaRPr lang="en-US" altLang="zh-CN" sz="2400" dirty="0">
              <a:solidFill>
                <a:srgbClr val="FF0000"/>
              </a:solidFill>
              <a:latin typeface="黑体" panose="02010609060101010101" pitchFamily="49" charset="-122"/>
              <a:ea typeface="黑体" panose="02010609060101010101" pitchFamily="49" charset="-122"/>
            </a:endParaRPr>
          </a:p>
          <a:p>
            <a:pPr>
              <a:lnSpc>
                <a:spcPct val="150000"/>
              </a:lnSpc>
            </a:pPr>
            <a:endParaRPr lang="zh-CN" altLang="en-US" sz="24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96754421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5" y="868603"/>
            <a:ext cx="12171313" cy="793487"/>
          </a:xfrm>
          <a:prstGeom prst="rect">
            <a:avLst/>
          </a:prstGeom>
          <a:solidFill>
            <a:schemeClr val="accent4">
              <a:lumMod val="40000"/>
              <a:lumOff val="60000"/>
            </a:schemeClr>
          </a:solidFill>
        </p:spPr>
        <p:txBody>
          <a:bodyPr wrap="square">
            <a:spAutoFit/>
          </a:bodyPr>
          <a:lstStyle/>
          <a:p>
            <a:pPr>
              <a:lnSpc>
                <a:spcPct val="150000"/>
              </a:lnSpc>
            </a:pPr>
            <a:r>
              <a:rPr lang="zh-CN" altLang="en-US" sz="3600" b="1" dirty="0" smtClean="0">
                <a:solidFill>
                  <a:schemeClr val="accent1">
                    <a:lumMod val="75000"/>
                  </a:schemeClr>
                </a:solidFill>
                <a:latin typeface="黑体" panose="02010609060101010101" pitchFamily="49" charset="-122"/>
                <a:ea typeface="黑体" panose="02010609060101010101" pitchFamily="49" charset="-122"/>
              </a:rPr>
              <a:t> 评 </a:t>
            </a:r>
            <a:r>
              <a:rPr lang="zh-CN" altLang="en-US" sz="3600" b="1" dirty="0">
                <a:solidFill>
                  <a:schemeClr val="accent1">
                    <a:lumMod val="75000"/>
                  </a:schemeClr>
                </a:solidFill>
                <a:latin typeface="黑体" panose="02010609060101010101" pitchFamily="49" charset="-122"/>
                <a:ea typeface="黑体" panose="02010609060101010101" pitchFamily="49" charset="-122"/>
              </a:rPr>
              <a:t>价 依 据</a:t>
            </a:r>
            <a:endParaRPr lang="en-US" altLang="zh-CN" sz="36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62090"/>
            <a:ext cx="12150628" cy="5816977"/>
          </a:xfrm>
          <a:prstGeom prst="rect">
            <a:avLst/>
          </a:prstGeom>
          <a:solidFill>
            <a:schemeClr val="accent1">
              <a:lumMod val="60000"/>
              <a:lumOff val="40000"/>
            </a:schemeClr>
          </a:solidFill>
        </p:spPr>
        <p:txBody>
          <a:bodyPr wrap="square">
            <a:spAutoFit/>
          </a:bodyPr>
          <a:lstStyle/>
          <a:p>
            <a:pPr lvl="0" algn="ctr">
              <a:lnSpc>
                <a:spcPct val="150000"/>
              </a:lnSpc>
            </a:pP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重大建设项目档案验收办法</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档发</a:t>
            </a:r>
            <a:r>
              <a:rPr lang="en-US" altLang="zh-CN" sz="2800" b="1" dirty="0">
                <a:latin typeface="黑体" panose="02010609060101010101" pitchFamily="49" charset="-122"/>
                <a:ea typeface="黑体" panose="02010609060101010101" pitchFamily="49" charset="-122"/>
              </a:rPr>
              <a:t>﹝2006﹞2</a:t>
            </a:r>
            <a:r>
              <a:rPr lang="zh-CN" altLang="en-US" sz="2800" b="1" dirty="0" smtClean="0">
                <a:latin typeface="黑体" panose="02010609060101010101" pitchFamily="49" charset="-122"/>
                <a:ea typeface="黑体" panose="02010609060101010101" pitchFamily="49" charset="-122"/>
              </a:rPr>
              <a:t>号</a:t>
            </a:r>
            <a:endParaRPr lang="en-US" altLang="zh-CN" sz="2800" b="1" dirty="0" smtClean="0">
              <a:latin typeface="黑体" panose="02010609060101010101" pitchFamily="49" charset="-122"/>
              <a:ea typeface="黑体" panose="02010609060101010101" pitchFamily="49" charset="-122"/>
            </a:endParaRPr>
          </a:p>
          <a:p>
            <a:pPr lvl="0">
              <a:lnSpc>
                <a:spcPct val="150000"/>
              </a:lnSpc>
            </a:pPr>
            <a:r>
              <a:rPr lang="zh-CN" altLang="en-US" sz="2800" b="1" dirty="0" smtClean="0">
                <a:latin typeface="黑体" panose="02010609060101010101" pitchFamily="49" charset="-122"/>
                <a:ea typeface="黑体" panose="02010609060101010101" pitchFamily="49" charset="-122"/>
              </a:rPr>
              <a:t>               附件</a:t>
            </a:r>
            <a:r>
              <a:rPr lang="en-US" altLang="zh-CN" sz="2800" b="1" dirty="0" smtClean="0">
                <a:latin typeface="黑体" panose="02010609060101010101" pitchFamily="49" charset="-122"/>
                <a:ea typeface="黑体" panose="02010609060101010101" pitchFamily="49" charset="-122"/>
              </a:rPr>
              <a:t>2</a:t>
            </a:r>
            <a:r>
              <a:rPr lang="zh-CN" altLang="zh-CN" sz="2800" dirty="0" smtClean="0">
                <a:latin typeface="黑体" panose="02010609060101010101" pitchFamily="49" charset="-122"/>
                <a:ea typeface="黑体" panose="02010609060101010101" pitchFamily="49" charset="-122"/>
              </a:rPr>
              <a:t>《重大建设项目档案验收内容及要求》</a:t>
            </a:r>
            <a:r>
              <a:rPr lang="en-US" altLang="zh-CN" sz="2800" dirty="0">
                <a:latin typeface="黑体" panose="02010609060101010101" pitchFamily="49" charset="-122"/>
                <a:ea typeface="黑体" panose="02010609060101010101" pitchFamily="49" charset="-122"/>
              </a:rPr>
              <a:t/>
            </a:r>
            <a:br>
              <a:rPr lang="en-US" altLang="zh-CN" sz="2800" dirty="0">
                <a:latin typeface="黑体" panose="02010609060101010101" pitchFamily="49" charset="-122"/>
                <a:ea typeface="黑体" panose="02010609060101010101" pitchFamily="49" charset="-122"/>
              </a:rPr>
            </a:b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一</a:t>
            </a:r>
            <a:r>
              <a:rPr lang="zh-CN" altLang="zh-CN" sz="2800" dirty="0">
                <a:latin typeface="黑体" panose="02010609060101010101" pitchFamily="49" charset="-122"/>
                <a:ea typeface="黑体" panose="02010609060101010101" pitchFamily="49" charset="-122"/>
              </a:rPr>
              <a:t>、项目档案的基础管理工作</a:t>
            </a:r>
            <a:r>
              <a:rPr lang="en-US" altLang="zh-CN" sz="2800" dirty="0">
                <a:latin typeface="黑体" panose="02010609060101010101" pitchFamily="49" charset="-122"/>
                <a:ea typeface="黑体" panose="02010609060101010101" pitchFamily="49" charset="-122"/>
              </a:rPr>
              <a:t/>
            </a:r>
            <a:br>
              <a:rPr lang="en-US" altLang="zh-CN" sz="2800" dirty="0">
                <a:latin typeface="黑体" panose="02010609060101010101" pitchFamily="49" charset="-122"/>
                <a:ea typeface="黑体" panose="02010609060101010101" pitchFamily="49" charset="-122"/>
              </a:rPr>
            </a:br>
            <a:r>
              <a:rPr lang="en-US" altLang="zh-CN" sz="2800" dirty="0" smtClean="0">
                <a:latin typeface="黑体" panose="02010609060101010101" pitchFamily="49" charset="-122"/>
                <a:ea typeface="黑体" panose="02010609060101010101" pitchFamily="49" charset="-122"/>
              </a:rPr>
              <a:t>    5</a:t>
            </a:r>
            <a:r>
              <a:rPr lang="en-US" altLang="zh-CN" sz="2800" dirty="0">
                <a:latin typeface="黑体" panose="02010609060101010101" pitchFamily="49" charset="-122"/>
                <a:ea typeface="黑体" panose="02010609060101010101" pitchFamily="49" charset="-122"/>
              </a:rPr>
              <a:t>.</a:t>
            </a:r>
            <a:r>
              <a:rPr lang="zh-CN" altLang="zh-CN" sz="2800" dirty="0">
                <a:latin typeface="黑体" panose="02010609060101010101" pitchFamily="49" charset="-122"/>
                <a:ea typeface="黑体" panose="02010609060101010101" pitchFamily="49" charset="-122"/>
              </a:rPr>
              <a:t>配备适应工作需要的档案管理人员，档案管理人员精干档案管理专业培训。</a:t>
            </a:r>
            <a:r>
              <a:rPr lang="en-US" altLang="zh-CN" sz="2800" dirty="0">
                <a:latin typeface="黑体" panose="02010609060101010101" pitchFamily="49" charset="-122"/>
                <a:ea typeface="黑体" panose="02010609060101010101" pitchFamily="49" charset="-122"/>
              </a:rPr>
              <a:t/>
            </a:r>
            <a:br>
              <a:rPr lang="en-US" altLang="zh-CN" sz="2800" dirty="0">
                <a:latin typeface="黑体" panose="02010609060101010101" pitchFamily="49" charset="-122"/>
                <a:ea typeface="黑体" panose="02010609060101010101" pitchFamily="49" charset="-122"/>
              </a:rPr>
            </a:br>
            <a:r>
              <a:rPr lang="en-US" altLang="zh-CN" sz="2800" dirty="0" smtClean="0">
                <a:latin typeface="黑体" panose="02010609060101010101" pitchFamily="49" charset="-122"/>
                <a:ea typeface="黑体" panose="02010609060101010101" pitchFamily="49" charset="-122"/>
              </a:rPr>
              <a:t>    6</a:t>
            </a:r>
            <a:r>
              <a:rPr lang="en-US" altLang="zh-CN" sz="2800" dirty="0">
                <a:latin typeface="黑体" panose="02010609060101010101" pitchFamily="49" charset="-122"/>
                <a:ea typeface="黑体" panose="02010609060101010101" pitchFamily="49" charset="-122"/>
              </a:rPr>
              <a:t>.</a:t>
            </a:r>
            <a:r>
              <a:rPr lang="zh-CN" altLang="zh-CN" sz="2800" dirty="0">
                <a:latin typeface="黑体" panose="02010609060101010101" pitchFamily="49" charset="-122"/>
                <a:ea typeface="黑体" panose="02010609060101010101" pitchFamily="49" charset="-122"/>
              </a:rPr>
              <a:t>采用先进信息技术，实现项目档案管理的信息化。</a:t>
            </a:r>
            <a:r>
              <a:rPr lang="en-US" altLang="zh-CN" sz="2800" dirty="0">
                <a:latin typeface="黑体" panose="02010609060101010101" pitchFamily="49" charset="-122"/>
                <a:ea typeface="黑体" panose="02010609060101010101" pitchFamily="49" charset="-122"/>
              </a:rPr>
              <a:t/>
            </a:r>
            <a:br>
              <a:rPr lang="en-US" altLang="zh-CN" sz="2800" dirty="0">
                <a:latin typeface="黑体" panose="02010609060101010101" pitchFamily="49" charset="-122"/>
                <a:ea typeface="黑体" panose="02010609060101010101" pitchFamily="49" charset="-122"/>
              </a:rPr>
            </a:br>
            <a:r>
              <a:rPr lang="en-US" altLang="zh-CN" sz="2800" dirty="0" smtClean="0">
                <a:latin typeface="黑体" panose="02010609060101010101" pitchFamily="49" charset="-122"/>
                <a:ea typeface="黑体" panose="02010609060101010101" pitchFamily="49" charset="-122"/>
              </a:rPr>
              <a:t>    7</a:t>
            </a:r>
            <a:r>
              <a:rPr lang="en-US" altLang="zh-CN" sz="2800" dirty="0">
                <a:latin typeface="黑体" panose="02010609060101010101" pitchFamily="49" charset="-122"/>
                <a:ea typeface="黑体" panose="02010609060101010101" pitchFamily="49" charset="-122"/>
              </a:rPr>
              <a:t>.</a:t>
            </a:r>
            <a:r>
              <a:rPr lang="zh-CN" altLang="zh-CN" sz="2800" dirty="0">
                <a:latin typeface="黑体" panose="02010609060101010101" pitchFamily="49" charset="-122"/>
                <a:ea typeface="黑体" panose="02010609060101010101" pitchFamily="49" charset="-122"/>
              </a:rPr>
              <a:t>保证档案工作所需经费，配备了计算机、复印机及声像器材等必备的办公设备，且性能优良，满足工作需要。</a:t>
            </a:r>
            <a:endParaRPr lang="en-US" altLang="zh-CN" sz="2800" b="1" dirty="0">
              <a:latin typeface="黑体" panose="02010609060101010101" pitchFamily="49" charset="-122"/>
              <a:ea typeface="黑体" panose="02010609060101010101" pitchFamily="49" charset="-122"/>
            </a:endParaRPr>
          </a:p>
          <a:p>
            <a:pPr lvl="0">
              <a:lnSpc>
                <a:spcPct val="150000"/>
              </a:lnSpc>
            </a:pPr>
            <a:r>
              <a:rPr lang="zh-CN" altLang="en-US" sz="2400" dirty="0" smtClean="0">
                <a:solidFill>
                  <a:srgbClr val="FF0000"/>
                </a:solidFill>
                <a:latin typeface="黑体" panose="02010609060101010101" pitchFamily="49" charset="-122"/>
                <a:ea typeface="黑体" panose="02010609060101010101" pitchFamily="49" charset="-122"/>
              </a:rPr>
              <a:t>    </a:t>
            </a:r>
            <a:endParaRPr lang="zh-CN" altLang="en-US" sz="24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78304703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5" y="868603"/>
            <a:ext cx="12171313" cy="793487"/>
          </a:xfrm>
          <a:prstGeom prst="rect">
            <a:avLst/>
          </a:prstGeom>
          <a:solidFill>
            <a:schemeClr val="accent4">
              <a:lumMod val="40000"/>
              <a:lumOff val="60000"/>
            </a:schemeClr>
          </a:solidFill>
        </p:spPr>
        <p:txBody>
          <a:bodyPr wrap="square">
            <a:spAutoFit/>
          </a:bodyPr>
          <a:lstStyle/>
          <a:p>
            <a:pPr>
              <a:lnSpc>
                <a:spcPct val="150000"/>
              </a:lnSpc>
            </a:pPr>
            <a:r>
              <a:rPr lang="zh-CN" altLang="en-US" sz="3600" b="1" dirty="0" smtClean="0">
                <a:solidFill>
                  <a:schemeClr val="accent1">
                    <a:lumMod val="75000"/>
                  </a:schemeClr>
                </a:solidFill>
                <a:latin typeface="黑体" panose="02010609060101010101" pitchFamily="49" charset="-122"/>
                <a:ea typeface="黑体" panose="02010609060101010101" pitchFamily="49" charset="-122"/>
              </a:rPr>
              <a:t> 评 </a:t>
            </a:r>
            <a:r>
              <a:rPr lang="zh-CN" altLang="en-US" sz="3600" b="1" dirty="0">
                <a:solidFill>
                  <a:schemeClr val="accent1">
                    <a:lumMod val="75000"/>
                  </a:schemeClr>
                </a:solidFill>
                <a:latin typeface="黑体" panose="02010609060101010101" pitchFamily="49" charset="-122"/>
                <a:ea typeface="黑体" panose="02010609060101010101" pitchFamily="49" charset="-122"/>
              </a:rPr>
              <a:t>价 依 据</a:t>
            </a:r>
            <a:endParaRPr lang="en-US" altLang="zh-CN" sz="36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62090"/>
            <a:ext cx="12150628" cy="5170646"/>
          </a:xfrm>
          <a:prstGeom prst="rect">
            <a:avLst/>
          </a:prstGeom>
          <a:solidFill>
            <a:schemeClr val="accent1">
              <a:lumMod val="60000"/>
              <a:lumOff val="40000"/>
            </a:schemeClr>
          </a:solidFill>
        </p:spPr>
        <p:txBody>
          <a:bodyPr wrap="square">
            <a:spAutoFit/>
          </a:bodyPr>
          <a:lstStyle/>
          <a:p>
            <a:pPr lvl="0">
              <a:lnSpc>
                <a:spcPct val="150000"/>
              </a:lnSpc>
            </a:pPr>
            <a:r>
              <a:rPr lang="en-US" altLang="zh-CN" sz="2800" dirty="0" smtClean="0"/>
              <a:t>        </a:t>
            </a:r>
            <a:r>
              <a:rPr lang="zh-CN" altLang="zh-CN" sz="2800" dirty="0" smtClean="0">
                <a:solidFill>
                  <a:srgbClr val="FF0000"/>
                </a:solidFill>
                <a:latin typeface="黑体" panose="02010609060101010101" pitchFamily="49" charset="-122"/>
                <a:ea typeface="黑体" panose="02010609060101010101" pitchFamily="49" charset="-122"/>
              </a:rPr>
              <a:t>《关</a:t>
            </a:r>
            <a:r>
              <a:rPr lang="zh-CN" altLang="zh-CN" sz="2800" dirty="0" smtClean="0">
                <a:latin typeface="黑体" panose="02010609060101010101" pitchFamily="49" charset="-122"/>
                <a:ea typeface="黑体" panose="02010609060101010101" pitchFamily="49" charset="-122"/>
              </a:rPr>
              <a:t>于加强和改进新形势下档案工作的意见》</a:t>
            </a:r>
            <a:r>
              <a:rPr lang="zh-CN" altLang="zh-CN" sz="2800" dirty="0">
                <a:latin typeface="黑体" panose="02010609060101010101" pitchFamily="49" charset="-122"/>
                <a:ea typeface="黑体" panose="02010609060101010101" pitchFamily="49" charset="-122"/>
              </a:rPr>
              <a:t>（中办发</a:t>
            </a:r>
            <a:r>
              <a:rPr lang="en-US" altLang="zh-CN" sz="2800" dirty="0">
                <a:latin typeface="黑体" panose="02010609060101010101" pitchFamily="49" charset="-122"/>
                <a:ea typeface="黑体" panose="02010609060101010101" pitchFamily="49" charset="-122"/>
              </a:rPr>
              <a:t>[2014]15</a:t>
            </a:r>
            <a:r>
              <a:rPr lang="zh-CN" altLang="zh-CN" sz="2800" dirty="0">
                <a:latin typeface="黑体" panose="02010609060101010101" pitchFamily="49" charset="-122"/>
                <a:ea typeface="黑体" panose="02010609060101010101" pitchFamily="49" charset="-122"/>
              </a:rPr>
              <a:t>号）</a:t>
            </a:r>
            <a:r>
              <a:rPr lang="en-US" altLang="zh-CN" sz="2800" dirty="0">
                <a:latin typeface="黑体" panose="02010609060101010101" pitchFamily="49" charset="-122"/>
                <a:ea typeface="黑体" panose="02010609060101010101" pitchFamily="49" charset="-122"/>
              </a:rPr>
              <a:t/>
            </a:r>
            <a:br>
              <a:rPr lang="en-US" altLang="zh-CN" sz="2800" dirty="0">
                <a:latin typeface="黑体" panose="02010609060101010101" pitchFamily="49" charset="-122"/>
                <a:ea typeface="黑体" panose="02010609060101010101" pitchFamily="49" charset="-122"/>
              </a:rPr>
            </a:b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一</a:t>
            </a:r>
            <a:r>
              <a:rPr lang="zh-CN" altLang="zh-CN" sz="2800" dirty="0">
                <a:latin typeface="黑体" panose="02010609060101010101" pitchFamily="49" charset="-122"/>
                <a:ea typeface="黑体" panose="02010609060101010101" pitchFamily="49" charset="-122"/>
              </a:rPr>
              <a:t>、完善档案工作体制机制</a:t>
            </a:r>
            <a:r>
              <a:rPr lang="en-US" altLang="zh-CN" sz="2800" dirty="0">
                <a:latin typeface="黑体" panose="02010609060101010101" pitchFamily="49" charset="-122"/>
                <a:ea typeface="黑体" panose="02010609060101010101" pitchFamily="49" charset="-122"/>
              </a:rPr>
              <a:t/>
            </a:r>
            <a:br>
              <a:rPr lang="en-US" altLang="zh-CN" sz="2800" dirty="0">
                <a:latin typeface="黑体" panose="02010609060101010101" pitchFamily="49" charset="-122"/>
                <a:ea typeface="黑体" panose="02010609060101010101" pitchFamily="49" charset="-122"/>
              </a:rPr>
            </a:b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a:t>
            </a:r>
            <a:r>
              <a:rPr lang="zh-CN" altLang="zh-CN" sz="2800" dirty="0">
                <a:latin typeface="黑体" panose="02010609060101010101" pitchFamily="49" charset="-122"/>
                <a:ea typeface="黑体" panose="02010609060101010101" pitchFamily="49" charset="-122"/>
              </a:rPr>
              <a:t>四）建立档案室工作新</a:t>
            </a:r>
            <a:r>
              <a:rPr lang="zh-CN" altLang="zh-CN" sz="2800" dirty="0" smtClean="0">
                <a:latin typeface="黑体" panose="02010609060101010101" pitchFamily="49" charset="-122"/>
                <a:ea typeface="黑体" panose="02010609060101010101" pitchFamily="49" charset="-122"/>
              </a:rPr>
              <a:t>格局</a:t>
            </a:r>
            <a:endParaRPr lang="en-US" altLang="zh-CN" sz="2800" dirty="0" smtClean="0">
              <a:latin typeface="黑体" panose="02010609060101010101" pitchFamily="49" charset="-122"/>
              <a:ea typeface="黑体" panose="02010609060101010101" pitchFamily="49" charset="-122"/>
            </a:endParaRPr>
          </a:p>
          <a:p>
            <a:pPr lvl="0">
              <a:lnSpc>
                <a:spcPct val="150000"/>
              </a:lnSpc>
            </a:pPr>
            <a:endParaRPr lang="en-US" altLang="zh-CN" sz="2800" dirty="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800" dirty="0" smtClean="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800" dirty="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800" dirty="0" smtClean="0">
              <a:solidFill>
                <a:schemeClr val="bg1"/>
              </a:solidFill>
              <a:latin typeface="黑体" panose="02010609060101010101" pitchFamily="49" charset="-122"/>
              <a:ea typeface="黑体" panose="02010609060101010101" pitchFamily="49" charset="-122"/>
            </a:endParaRPr>
          </a:p>
          <a:p>
            <a:pPr lvl="0">
              <a:lnSpc>
                <a:spcPct val="150000"/>
              </a:lnSpc>
            </a:pPr>
            <a:endParaRPr lang="zh-CN" altLang="en-US" sz="24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1314125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Text_1"/>
          <p:cNvSpPr/>
          <p:nvPr>
            <p:custDataLst>
              <p:tags r:id="rId1"/>
            </p:custDataLst>
          </p:nvPr>
        </p:nvSpPr>
        <p:spPr>
          <a:xfrm>
            <a:off x="478542" y="1219200"/>
            <a:ext cx="5620823" cy="4968875"/>
          </a:xfrm>
          <a:prstGeom prst="rect">
            <a:avLst/>
          </a:prstGeom>
          <a:solidFill>
            <a:srgbClr val="AEACD9"/>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rmAutofit/>
          </a:bodyPr>
          <a:lstStyle/>
          <a:p>
            <a:pPr marL="514350" indent="-514350">
              <a:lnSpc>
                <a:spcPct val="150000"/>
              </a:lnSpc>
              <a:buFont typeface="+mj-lt"/>
              <a:buAutoNum type="arabicPeriod"/>
            </a:pPr>
            <a:endParaRPr lang="en-US" altLang="zh-CN" sz="2800" b="1" dirty="0">
              <a:solidFill>
                <a:schemeClr val="bg1"/>
              </a:solidFill>
              <a:latin typeface="黑体" panose="02010609060101010101" pitchFamily="49" charset="-122"/>
              <a:ea typeface="黑体" panose="02010609060101010101" pitchFamily="49" charset="-122"/>
            </a:endParaRPr>
          </a:p>
        </p:txBody>
      </p:sp>
      <p:sp>
        <p:nvSpPr>
          <p:cNvPr id="3" name="MH_Other_1"/>
          <p:cNvSpPr/>
          <p:nvPr>
            <p:custDataLst>
              <p:tags r:id="rId2"/>
            </p:custDataLst>
          </p:nvPr>
        </p:nvSpPr>
        <p:spPr>
          <a:xfrm rot="19181880">
            <a:off x="3809815" y="79660"/>
            <a:ext cx="1237916"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2"/>
          <p:cNvSpPr/>
          <p:nvPr>
            <p:custDataLst>
              <p:tags r:id="rId3"/>
            </p:custDataLst>
          </p:nvPr>
        </p:nvSpPr>
        <p:spPr>
          <a:xfrm>
            <a:off x="3046570" y="807090"/>
            <a:ext cx="3134013" cy="1547314"/>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92D050"/>
              </a:solidFill>
            </a:endParaRPr>
          </a:p>
        </p:txBody>
      </p:sp>
      <p:sp>
        <p:nvSpPr>
          <p:cNvPr id="5" name="MH_Text_2"/>
          <p:cNvSpPr/>
          <p:nvPr>
            <p:custDataLst>
              <p:tags r:id="rId4"/>
            </p:custDataLst>
          </p:nvPr>
        </p:nvSpPr>
        <p:spPr>
          <a:xfrm>
            <a:off x="6495287" y="1219200"/>
            <a:ext cx="5410963" cy="496887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Autofit/>
          </a:bodyPr>
          <a:lstStyle/>
          <a:p>
            <a:pPr>
              <a:lnSpc>
                <a:spcPct val="150000"/>
              </a:lnSpc>
            </a:pPr>
            <a:r>
              <a:rPr lang="zh-CN" altLang="en-US" sz="2800" b="1" dirty="0">
                <a:latin typeface="黑体" panose="02010609060101010101" pitchFamily="49" charset="-122"/>
                <a:ea typeface="黑体" panose="02010609060101010101" pitchFamily="49" charset="-122"/>
              </a:rPr>
              <a:t>一档</a:t>
            </a:r>
            <a:endParaRPr lang="en-US" altLang="zh-CN" sz="2800" b="1" dirty="0">
              <a:latin typeface="黑体" panose="02010609060101010101" pitchFamily="49" charset="-122"/>
              <a:ea typeface="黑体" panose="02010609060101010101" pitchFamily="49" charset="-122"/>
            </a:endParaRPr>
          </a:p>
          <a:p>
            <a:pPr>
              <a:lnSpc>
                <a:spcPct val="150000"/>
              </a:lnSpc>
            </a:pPr>
            <a:r>
              <a:rPr lang="zh-CN" altLang="zh-CN" sz="2800" dirty="0">
                <a:latin typeface="黑体" panose="02010609060101010101" pitchFamily="49" charset="-122"/>
                <a:ea typeface="黑体" panose="02010609060101010101" pitchFamily="49" charset="-122"/>
              </a:rPr>
              <a:t>完全满足评价标准为一档取</a:t>
            </a:r>
            <a:r>
              <a:rPr lang="en-US" altLang="zh-CN" sz="2800" dirty="0">
                <a:latin typeface="黑体" panose="02010609060101010101" pitchFamily="49" charset="-122"/>
                <a:ea typeface="黑体" panose="02010609060101010101" pitchFamily="49" charset="-122"/>
              </a:rPr>
              <a:t>100%</a:t>
            </a:r>
            <a:r>
              <a:rPr lang="zh-CN" altLang="zh-CN" sz="2800" dirty="0">
                <a:latin typeface="黑体" panose="02010609060101010101" pitchFamily="49" charset="-122"/>
                <a:ea typeface="黑体" panose="02010609060101010101" pitchFamily="49" charset="-122"/>
              </a:rPr>
              <a:t>的标准分值</a:t>
            </a:r>
            <a:r>
              <a:rPr lang="zh-CN" altLang="en-US" sz="2800" dirty="0">
                <a:latin typeface="黑体" panose="02010609060101010101" pitchFamily="49" charset="-122"/>
                <a:ea typeface="黑体" panose="02010609060101010101" pitchFamily="49" charset="-122"/>
              </a:rPr>
              <a:t>；</a:t>
            </a:r>
            <a:endParaRPr lang="en-US" altLang="zh-CN" sz="2800" dirty="0">
              <a:latin typeface="黑体" panose="02010609060101010101" pitchFamily="49" charset="-122"/>
              <a:ea typeface="黑体" panose="02010609060101010101" pitchFamily="49" charset="-122"/>
            </a:endParaRPr>
          </a:p>
          <a:p>
            <a:pPr>
              <a:lnSpc>
                <a:spcPct val="150000"/>
              </a:lnSpc>
            </a:pPr>
            <a:r>
              <a:rPr lang="zh-CN" altLang="en-US" sz="2800" b="1" dirty="0">
                <a:latin typeface="黑体" panose="02010609060101010101" pitchFamily="49" charset="-122"/>
                <a:ea typeface="黑体" panose="02010609060101010101" pitchFamily="49" charset="-122"/>
              </a:rPr>
              <a:t>二档</a:t>
            </a:r>
            <a:endParaRPr lang="en-US" altLang="zh-CN" sz="2800" b="1" dirty="0">
              <a:latin typeface="黑体" panose="02010609060101010101" pitchFamily="49" charset="-122"/>
              <a:ea typeface="黑体" panose="02010609060101010101" pitchFamily="49" charset="-122"/>
            </a:endParaRPr>
          </a:p>
          <a:p>
            <a:pPr>
              <a:lnSpc>
                <a:spcPct val="150000"/>
              </a:lnSpc>
            </a:pPr>
            <a:r>
              <a:rPr lang="zh-CN" altLang="zh-CN" sz="2800" dirty="0">
                <a:latin typeface="黑体" panose="02010609060101010101" pitchFamily="49" charset="-122"/>
                <a:ea typeface="黑体" panose="02010609060101010101" pitchFamily="49" charset="-122"/>
              </a:rPr>
              <a:t>不能完全满足评价标准为二档取</a:t>
            </a:r>
            <a:r>
              <a:rPr lang="en-US" altLang="zh-CN" sz="2800" dirty="0">
                <a:latin typeface="黑体" panose="02010609060101010101" pitchFamily="49" charset="-122"/>
                <a:ea typeface="黑体" panose="02010609060101010101" pitchFamily="49" charset="-122"/>
              </a:rPr>
              <a:t>70%</a:t>
            </a:r>
            <a:r>
              <a:rPr lang="zh-CN" altLang="zh-CN" sz="2800" dirty="0">
                <a:latin typeface="黑体" panose="02010609060101010101" pitchFamily="49" charset="-122"/>
                <a:ea typeface="黑体" panose="02010609060101010101" pitchFamily="49" charset="-122"/>
              </a:rPr>
              <a:t>的标准分值。</a:t>
            </a:r>
            <a:endParaRPr lang="zh-CN" altLang="en-US" sz="2800" dirty="0">
              <a:solidFill>
                <a:srgbClr val="0070C0"/>
              </a:solidFill>
              <a:latin typeface="黑体" panose="02010609060101010101" pitchFamily="49" charset="-122"/>
              <a:ea typeface="黑体" panose="02010609060101010101" pitchFamily="49" charset="-122"/>
            </a:endParaRPr>
          </a:p>
          <a:p>
            <a:pPr>
              <a:lnSpc>
                <a:spcPct val="150000"/>
              </a:lnSpc>
            </a:pPr>
            <a:endParaRPr lang="en-US" altLang="zh-CN" sz="1400" b="1" dirty="0">
              <a:latin typeface="黑体" panose="02010609060101010101" pitchFamily="49" charset="-122"/>
              <a:ea typeface="黑体" panose="02010609060101010101" pitchFamily="49" charset="-122"/>
            </a:endParaRPr>
          </a:p>
        </p:txBody>
      </p:sp>
      <p:sp>
        <p:nvSpPr>
          <p:cNvPr id="6" name="MH_Other_3"/>
          <p:cNvSpPr/>
          <p:nvPr>
            <p:custDataLst>
              <p:tags r:id="rId5"/>
            </p:custDataLst>
          </p:nvPr>
        </p:nvSpPr>
        <p:spPr>
          <a:xfrm rot="19181880">
            <a:off x="9260609" y="66364"/>
            <a:ext cx="1237918"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4"/>
          <p:cNvSpPr/>
          <p:nvPr>
            <p:custDataLst>
              <p:tags r:id="rId6"/>
            </p:custDataLst>
          </p:nvPr>
        </p:nvSpPr>
        <p:spPr>
          <a:xfrm>
            <a:off x="8607987" y="837702"/>
            <a:ext cx="3333527" cy="1696448"/>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02B4EC"/>
              </a:solidFill>
            </a:endParaRPr>
          </a:p>
        </p:txBody>
      </p:sp>
      <p:sp>
        <p:nvSpPr>
          <p:cNvPr id="8" name="MH_SubTitle_1"/>
          <p:cNvSpPr txBox="1">
            <a:spLocks noChangeArrowheads="1"/>
          </p:cNvSpPr>
          <p:nvPr>
            <p:custDataLst>
              <p:tags r:id="rId7"/>
            </p:custDataLst>
          </p:nvPr>
        </p:nvSpPr>
        <p:spPr bwMode="auto">
          <a:xfrm>
            <a:off x="622736" y="3922395"/>
            <a:ext cx="5332434" cy="63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300" dirty="0" smtClean="0">
                <a:solidFill>
                  <a:srgbClr val="FFFFFF"/>
                </a:solidFill>
                <a:latin typeface="微软雅黑" panose="020B0503020204020204" pitchFamily="34" charset="-122"/>
                <a:ea typeface="微软雅黑" panose="020B0503020204020204" pitchFamily="34" charset="-122"/>
              </a:rPr>
              <a:t>检查方法</a:t>
            </a:r>
            <a:r>
              <a:rPr lang="en-US" altLang="zh-CN" sz="2800" b="1" spc="300" dirty="0" smtClean="0">
                <a:solidFill>
                  <a:srgbClr val="FFFFFF"/>
                </a:solidFill>
                <a:latin typeface="微软雅黑" panose="020B0503020204020204" pitchFamily="34" charset="-122"/>
                <a:ea typeface="微软雅黑" panose="020B0503020204020204" pitchFamily="34" charset="-122"/>
              </a:rPr>
              <a:t>—</a:t>
            </a:r>
            <a:r>
              <a:rPr lang="zh-CN" altLang="en-US" sz="2800" b="1" spc="300" dirty="0" smtClean="0">
                <a:solidFill>
                  <a:srgbClr val="FFFFFF"/>
                </a:solidFill>
                <a:latin typeface="微软雅黑" panose="020B0503020204020204" pitchFamily="34" charset="-122"/>
                <a:ea typeface="微软雅黑" panose="020B0503020204020204" pitchFamily="34" charset="-122"/>
              </a:rPr>
              <a:t>文件查看</a:t>
            </a:r>
            <a:endParaRPr lang="en-US" altLang="zh-CN" sz="2800" b="1" spc="300" dirty="0" smtClean="0">
              <a:solidFill>
                <a:srgbClr val="FFFFFF"/>
              </a:solidFill>
              <a:latin typeface="微软雅黑" panose="020B0503020204020204" pitchFamily="34" charset="-122"/>
              <a:ea typeface="微软雅黑" panose="020B0503020204020204" pitchFamily="34" charset="-122"/>
            </a:endParaRPr>
          </a:p>
          <a:p>
            <a:r>
              <a:rPr lang="en-US" altLang="zh-CN" sz="2800" b="1" spc="300" dirty="0">
                <a:solidFill>
                  <a:srgbClr val="FFFFFF"/>
                </a:solidFill>
                <a:latin typeface="微软雅黑" panose="020B0503020204020204" pitchFamily="34" charset="-122"/>
                <a:ea typeface="微软雅黑" panose="020B0503020204020204" pitchFamily="34" charset="-122"/>
              </a:rPr>
              <a:t> </a:t>
            </a:r>
            <a:r>
              <a:rPr lang="en-US" altLang="zh-CN" sz="2800" b="1" spc="300" dirty="0" smtClean="0">
                <a:solidFill>
                  <a:srgbClr val="FFFFFF"/>
                </a:solidFill>
                <a:latin typeface="微软雅黑" panose="020B0503020204020204" pitchFamily="34" charset="-122"/>
                <a:ea typeface="微软雅黑" panose="020B0503020204020204" pitchFamily="34" charset="-122"/>
              </a:rPr>
              <a:t>             </a:t>
            </a:r>
            <a:r>
              <a:rPr lang="zh-CN" altLang="en-US" sz="2800" b="1" spc="300" dirty="0" smtClean="0">
                <a:solidFill>
                  <a:srgbClr val="FFFFFF"/>
                </a:solidFill>
                <a:latin typeface="微软雅黑" panose="020B0503020204020204" pitchFamily="34" charset="-122"/>
                <a:ea typeface="微软雅黑" panose="020B0503020204020204" pitchFamily="34" charset="-122"/>
              </a:rPr>
              <a:t>实体检查</a:t>
            </a:r>
            <a:endParaRPr lang="en-US" altLang="zh-CN" sz="2800" b="1" spc="300" dirty="0" smtClean="0">
              <a:solidFill>
                <a:srgbClr val="FFFFFF"/>
              </a:solidFill>
              <a:latin typeface="微软雅黑" panose="020B0503020204020204" pitchFamily="34" charset="-122"/>
              <a:ea typeface="微软雅黑" panose="020B0503020204020204" pitchFamily="34" charset="-122"/>
            </a:endParaRPr>
          </a:p>
          <a:p>
            <a:endParaRPr lang="en-US" altLang="zh-CN" sz="2800" b="1" spc="300" dirty="0" smtClean="0">
              <a:solidFill>
                <a:srgbClr val="FFFFFF"/>
              </a:solidFill>
              <a:latin typeface="微软雅黑" panose="020B0503020204020204" pitchFamily="34" charset="-122"/>
              <a:ea typeface="微软雅黑" panose="020B0503020204020204" pitchFamily="34" charset="-122"/>
            </a:endParaRPr>
          </a:p>
          <a:p>
            <a:pPr marL="514350" indent="-514350">
              <a:lnSpc>
                <a:spcPct val="150000"/>
              </a:lnSpc>
              <a:buFont typeface="+mj-lt"/>
              <a:buAutoNum type="arabicPeriod"/>
            </a:pPr>
            <a:r>
              <a:rPr lang="zh-CN" altLang="en-US" sz="2800" b="1" dirty="0">
                <a:solidFill>
                  <a:schemeClr val="bg1"/>
                </a:solidFill>
                <a:latin typeface="黑体" panose="02010609060101010101" pitchFamily="49" charset="-122"/>
                <a:ea typeface="黑体" panose="02010609060101010101" pitchFamily="49" charset="-122"/>
              </a:rPr>
              <a:t>档案管理软件</a:t>
            </a:r>
          </a:p>
          <a:p>
            <a:pPr marL="514350" indent="-514350">
              <a:lnSpc>
                <a:spcPct val="150000"/>
              </a:lnSpc>
              <a:buFont typeface="+mj-lt"/>
              <a:buAutoNum type="arabicPeriod"/>
            </a:pPr>
            <a:r>
              <a:rPr lang="zh-CN" altLang="en-US" sz="2800" b="1" dirty="0">
                <a:solidFill>
                  <a:schemeClr val="bg1"/>
                </a:solidFill>
                <a:latin typeface="黑体" panose="02010609060101010101" pitchFamily="49" charset="-122"/>
                <a:ea typeface="黑体" panose="02010609060101010101" pitchFamily="49" charset="-122"/>
              </a:rPr>
              <a:t>档案人员资质、培训记录</a:t>
            </a:r>
          </a:p>
          <a:p>
            <a:pPr marL="514350" indent="-514350">
              <a:lnSpc>
                <a:spcPct val="150000"/>
              </a:lnSpc>
              <a:buFont typeface="+mj-lt"/>
              <a:buAutoNum type="arabicPeriod"/>
            </a:pPr>
            <a:r>
              <a:rPr lang="zh-CN" altLang="en-US" sz="2800" b="1" dirty="0" smtClean="0">
                <a:solidFill>
                  <a:schemeClr val="bg1"/>
                </a:solidFill>
                <a:latin typeface="黑体" panose="02010609060101010101" pitchFamily="49" charset="-122"/>
                <a:ea typeface="黑体" panose="02010609060101010101" pitchFamily="49" charset="-122"/>
              </a:rPr>
              <a:t>办公、阅览、库房检查</a:t>
            </a:r>
            <a:endParaRPr lang="zh-CN" altLang="en-US" sz="2800" b="1" dirty="0">
              <a:solidFill>
                <a:schemeClr val="bg1"/>
              </a:solidFill>
              <a:latin typeface="黑体" panose="02010609060101010101" pitchFamily="49" charset="-122"/>
              <a:ea typeface="黑体" panose="02010609060101010101" pitchFamily="49" charset="-122"/>
            </a:endParaRPr>
          </a:p>
          <a:p>
            <a:endParaRPr lang="zh-CN" altLang="en-US" sz="2800" b="1" spc="300" dirty="0">
              <a:solidFill>
                <a:srgbClr val="FFFFFF"/>
              </a:solidFill>
              <a:latin typeface="微软雅黑" panose="020B0503020204020204" pitchFamily="34" charset="-122"/>
              <a:ea typeface="微软雅黑" panose="020B0503020204020204" pitchFamily="34" charset="-122"/>
            </a:endParaRPr>
          </a:p>
        </p:txBody>
      </p:sp>
      <p:sp>
        <p:nvSpPr>
          <p:cNvPr id="9" name="MH_SubTitle_2"/>
          <p:cNvSpPr txBox="1">
            <a:spLocks noChangeArrowheads="1"/>
          </p:cNvSpPr>
          <p:nvPr>
            <p:custDataLst>
              <p:tags r:id="rId8"/>
            </p:custDataLst>
          </p:nvPr>
        </p:nvSpPr>
        <p:spPr bwMode="auto">
          <a:xfrm>
            <a:off x="6702331" y="1274759"/>
            <a:ext cx="3505963"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600" dirty="0">
                <a:solidFill>
                  <a:srgbClr val="FFFFFF"/>
                </a:solidFill>
                <a:latin typeface="微软雅黑" panose="020B0503020204020204" pitchFamily="34" charset="-122"/>
                <a:ea typeface="微软雅黑" panose="020B0503020204020204" pitchFamily="34" charset="-122"/>
              </a:rPr>
              <a:t>评价结论</a:t>
            </a:r>
            <a:endParaRPr lang="en-US" altLang="zh-CN" sz="2800" b="1" spc="600" dirty="0">
              <a:solidFill>
                <a:srgbClr val="FFFFFF"/>
              </a:solidFill>
              <a:latin typeface="微软雅黑" panose="020B0503020204020204" pitchFamily="34" charset="-122"/>
              <a:ea typeface="微软雅黑" panose="020B0503020204020204" pitchFamily="34" charset="-122"/>
            </a:endParaRPr>
          </a:p>
        </p:txBody>
      </p:sp>
      <p:grpSp>
        <p:nvGrpSpPr>
          <p:cNvPr id="12"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9"/>
            </p:custDataLst>
          </p:nvPr>
        </p:nvGrpSpPr>
        <p:grpSpPr bwMode="auto">
          <a:xfrm>
            <a:off x="4729064" y="936168"/>
            <a:ext cx="846059" cy="846058"/>
            <a:chOff x="3337" y="1657"/>
            <a:chExt cx="1007" cy="1007"/>
          </a:xfrm>
        </p:grpSpPr>
        <p:sp>
          <p:nvSpPr>
            <p:cNvPr id="13" name="PA-任意多边形 5">
              <a:extLst>
                <a:ext uri="{FF2B5EF4-FFF2-40B4-BE49-F238E27FC236}">
                  <a16:creationId xmlns:a16="http://schemas.microsoft.com/office/drawing/2014/main" xmlns="" id="{71218458-4C10-4A82-BE82-19E525D9FF8D}"/>
                </a:ext>
              </a:extLst>
            </p:cNvPr>
            <p:cNvSpPr>
              <a:spLocks/>
            </p:cNvSpPr>
            <p:nvPr>
              <p:custDataLst>
                <p:tags r:id="rId14"/>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PA-矩形 6">
              <a:extLst>
                <a:ext uri="{FF2B5EF4-FFF2-40B4-BE49-F238E27FC236}">
                  <a16:creationId xmlns:a16="http://schemas.microsoft.com/office/drawing/2014/main" xmlns="" id="{008277D4-CB6B-4FE4-B47F-46A0D681598A}"/>
                </a:ext>
              </a:extLst>
            </p:cNvPr>
            <p:cNvSpPr>
              <a:spLocks noChangeArrowheads="1"/>
            </p:cNvSpPr>
            <p:nvPr>
              <p:custDataLst>
                <p:tags r:id="rId15"/>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PA-任意多边形 7">
              <a:extLst>
                <a:ext uri="{FF2B5EF4-FFF2-40B4-BE49-F238E27FC236}">
                  <a16:creationId xmlns:a16="http://schemas.microsoft.com/office/drawing/2014/main" xmlns="" id="{0D34EA9F-F533-47D8-97FD-DC09968D7E8C}"/>
                </a:ext>
              </a:extLst>
            </p:cNvPr>
            <p:cNvSpPr>
              <a:spLocks noEditPoints="1"/>
            </p:cNvSpPr>
            <p:nvPr>
              <p:custDataLst>
                <p:tags r:id="rId16"/>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7"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10"/>
            </p:custDataLst>
          </p:nvPr>
        </p:nvGrpSpPr>
        <p:grpSpPr bwMode="auto">
          <a:xfrm>
            <a:off x="10767914" y="1088568"/>
            <a:ext cx="846059" cy="846058"/>
            <a:chOff x="3337" y="1657"/>
            <a:chExt cx="1007" cy="1007"/>
          </a:xfrm>
        </p:grpSpPr>
        <p:sp>
          <p:nvSpPr>
            <p:cNvPr id="28" name="PA-任意多边形 5">
              <a:extLst>
                <a:ext uri="{FF2B5EF4-FFF2-40B4-BE49-F238E27FC236}">
                  <a16:creationId xmlns:a16="http://schemas.microsoft.com/office/drawing/2014/main" xmlns="" id="{71218458-4C10-4A82-BE82-19E525D9FF8D}"/>
                </a:ext>
              </a:extLst>
            </p:cNvPr>
            <p:cNvSpPr>
              <a:spLocks/>
            </p:cNvSpPr>
            <p:nvPr>
              <p:custDataLst>
                <p:tags r:id="rId11"/>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PA-矩形 6">
              <a:extLst>
                <a:ext uri="{FF2B5EF4-FFF2-40B4-BE49-F238E27FC236}">
                  <a16:creationId xmlns:a16="http://schemas.microsoft.com/office/drawing/2014/main" xmlns="" id="{008277D4-CB6B-4FE4-B47F-46A0D681598A}"/>
                </a:ext>
              </a:extLst>
            </p:cNvPr>
            <p:cNvSpPr>
              <a:spLocks noChangeArrowheads="1"/>
            </p:cNvSpPr>
            <p:nvPr>
              <p:custDataLst>
                <p:tags r:id="rId12"/>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PA-任意多边形 7">
              <a:extLst>
                <a:ext uri="{FF2B5EF4-FFF2-40B4-BE49-F238E27FC236}">
                  <a16:creationId xmlns:a16="http://schemas.microsoft.com/office/drawing/2014/main" xmlns="" id="{0D34EA9F-F533-47D8-97FD-DC09968D7E8C}"/>
                </a:ext>
              </a:extLst>
            </p:cNvPr>
            <p:cNvSpPr>
              <a:spLocks noEditPoints="1"/>
            </p:cNvSpPr>
            <p:nvPr>
              <p:custDataLst>
                <p:tags r:id="rId13"/>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304795402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180573"/>
            <a:ext cx="12171313" cy="1015663"/>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基础管理评价内容五</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1635" y="2293289"/>
            <a:ext cx="12191998" cy="4708981"/>
          </a:xfrm>
          <a:prstGeom prst="rect">
            <a:avLst/>
          </a:prstGeom>
          <a:solidFill>
            <a:schemeClr val="accent1">
              <a:lumMod val="60000"/>
              <a:lumOff val="40000"/>
            </a:schemeClr>
          </a:solidFill>
        </p:spPr>
        <p:txBody>
          <a:bodyPr wrap="square">
            <a:spAutoFit/>
          </a:bodyPr>
          <a:lstStyle/>
          <a:p>
            <a:pPr lvl="0">
              <a:lnSpc>
                <a:spcPct val="150000"/>
              </a:lnSpc>
            </a:pPr>
            <a:r>
              <a:rPr lang="en-US" altLang="zh-CN" sz="4000" dirty="0" smtClean="0"/>
              <a:t>        </a:t>
            </a:r>
            <a:r>
              <a:rPr lang="zh-CN" altLang="zh-CN" sz="4000" dirty="0" smtClean="0">
                <a:latin typeface="黑体" panose="02010609060101010101" pitchFamily="49" charset="-122"/>
                <a:ea typeface="黑体" panose="02010609060101010101" pitchFamily="49" charset="-122"/>
              </a:rPr>
              <a:t>档案</a:t>
            </a:r>
            <a:r>
              <a:rPr lang="zh-CN" altLang="zh-CN" sz="4000" dirty="0">
                <a:latin typeface="黑体" panose="02010609060101010101" pitchFamily="49" charset="-122"/>
                <a:ea typeface="黑体" panose="02010609060101010101" pitchFamily="49" charset="-122"/>
              </a:rPr>
              <a:t>保管安全措施落实到位</a:t>
            </a:r>
            <a:r>
              <a:rPr lang="zh-CN" altLang="zh-CN" sz="4000" dirty="0" smtClean="0">
                <a:latin typeface="黑体" panose="02010609060101010101" pitchFamily="49" charset="-122"/>
                <a:ea typeface="黑体" panose="02010609060101010101" pitchFamily="49" charset="-122"/>
              </a:rPr>
              <a:t>。</a:t>
            </a:r>
            <a:endParaRPr lang="en-US" altLang="zh-CN" sz="4000" dirty="0" smtClean="0">
              <a:latin typeface="黑体" panose="02010609060101010101" pitchFamily="49" charset="-122"/>
              <a:ea typeface="黑体" panose="02010609060101010101" pitchFamily="49" charset="-122"/>
            </a:endParaRPr>
          </a:p>
          <a:p>
            <a:pPr lvl="0">
              <a:lnSpc>
                <a:spcPct val="150000"/>
              </a:lnSpc>
            </a:pPr>
            <a:r>
              <a:rPr lang="en-US" altLang="zh-CN" sz="4000" dirty="0" smtClean="0">
                <a:latin typeface="黑体" panose="02010609060101010101" pitchFamily="49" charset="-122"/>
                <a:ea typeface="黑体" panose="02010609060101010101" pitchFamily="49" charset="-122"/>
              </a:rPr>
              <a:t>    </a:t>
            </a:r>
            <a:r>
              <a:rPr lang="zh-CN" altLang="en-US" sz="4000" dirty="0" smtClean="0">
                <a:latin typeface="黑体" panose="02010609060101010101" pitchFamily="49" charset="-122"/>
                <a:ea typeface="黑体" panose="02010609060101010101" pitchFamily="49" charset="-122"/>
              </a:rPr>
              <a:t>评价标准：</a:t>
            </a:r>
            <a:endParaRPr lang="en-US" altLang="zh-CN" sz="4000" dirty="0" smtClean="0">
              <a:latin typeface="黑体" panose="02010609060101010101" pitchFamily="49" charset="-122"/>
              <a:ea typeface="黑体" panose="02010609060101010101" pitchFamily="49" charset="-122"/>
            </a:endParaRPr>
          </a:p>
          <a:p>
            <a:pPr lvl="0">
              <a:lnSpc>
                <a:spcPct val="150000"/>
              </a:lnSpc>
            </a:pPr>
            <a:endParaRPr lang="en-US" altLang="zh-CN" sz="4000" dirty="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4000" dirty="0" smtClean="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4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12400065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5" y="868603"/>
            <a:ext cx="12171313" cy="793487"/>
          </a:xfrm>
          <a:prstGeom prst="rect">
            <a:avLst/>
          </a:prstGeom>
          <a:solidFill>
            <a:schemeClr val="accent4">
              <a:lumMod val="40000"/>
              <a:lumOff val="60000"/>
            </a:schemeClr>
          </a:solidFill>
        </p:spPr>
        <p:txBody>
          <a:bodyPr wrap="square">
            <a:spAutoFit/>
          </a:bodyPr>
          <a:lstStyle/>
          <a:p>
            <a:pPr>
              <a:lnSpc>
                <a:spcPct val="150000"/>
              </a:lnSpc>
            </a:pPr>
            <a:r>
              <a:rPr lang="zh-CN" altLang="en-US" sz="3600" b="1" dirty="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36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62090"/>
            <a:ext cx="12150628" cy="6832640"/>
          </a:xfrm>
          <a:prstGeom prst="rect">
            <a:avLst/>
          </a:prstGeom>
          <a:solidFill>
            <a:schemeClr val="accent1">
              <a:lumMod val="60000"/>
              <a:lumOff val="40000"/>
            </a:schemeClr>
          </a:solidFill>
        </p:spPr>
        <p:txBody>
          <a:bodyPr wrap="square">
            <a:spAutoFit/>
          </a:bodyPr>
          <a:lstStyle/>
          <a:p>
            <a:pPr lvl="0">
              <a:lnSpc>
                <a:spcPct val="150000"/>
              </a:lnSpc>
            </a:pPr>
            <a:r>
              <a:rPr lang="en-US" altLang="zh-CN" sz="2400" dirty="0" smtClean="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《建设项目档案管理规范》</a:t>
            </a:r>
            <a:r>
              <a:rPr lang="en-US" altLang="zh-CN" sz="2800" dirty="0" smtClean="0">
                <a:latin typeface="黑体" panose="02010609060101010101" pitchFamily="49" charset="-122"/>
                <a:ea typeface="黑体" panose="02010609060101010101" pitchFamily="49" charset="-122"/>
              </a:rPr>
              <a:t>DA/T 28-2018</a:t>
            </a:r>
            <a:r>
              <a:rPr lang="en-US" altLang="zh-CN" sz="2800" dirty="0"/>
              <a:t/>
            </a:r>
            <a:br>
              <a:rPr lang="en-US" altLang="zh-CN" sz="2800" dirty="0"/>
            </a:br>
            <a:r>
              <a:rPr lang="en-US" altLang="zh-CN" sz="2800" dirty="0" smtClean="0"/>
              <a:t>        </a:t>
            </a:r>
            <a:r>
              <a:rPr lang="en-US" altLang="zh-CN" sz="2800" dirty="0" smtClean="0">
                <a:latin typeface="黑体" panose="02010609060101010101" pitchFamily="49" charset="-122"/>
                <a:ea typeface="黑体" panose="02010609060101010101" pitchFamily="49" charset="-122"/>
              </a:rPr>
              <a:t>8.3</a:t>
            </a:r>
            <a:r>
              <a:rPr lang="zh-CN" altLang="zh-CN" sz="2800" dirty="0">
                <a:latin typeface="黑体" panose="02010609060101010101" pitchFamily="49" charset="-122"/>
                <a:ea typeface="黑体" panose="02010609060101010101" pitchFamily="49" charset="-122"/>
              </a:rPr>
              <a:t>项目档案的</a:t>
            </a:r>
            <a:r>
              <a:rPr lang="zh-CN" altLang="zh-CN" sz="2800" dirty="0" smtClean="0">
                <a:latin typeface="黑体" panose="02010609060101010101" pitchFamily="49" charset="-122"/>
                <a:ea typeface="黑体" panose="02010609060101010101" pitchFamily="49" charset="-122"/>
              </a:rPr>
              <a:t>保管</a:t>
            </a:r>
            <a:endParaRPr lang="en-US" altLang="zh-CN" sz="2800" dirty="0">
              <a:latin typeface="黑体" panose="02010609060101010101" pitchFamily="49" charset="-122"/>
              <a:ea typeface="黑体" panose="02010609060101010101" pitchFamily="49" charset="-122"/>
            </a:endParaRPr>
          </a:p>
          <a:p>
            <a:pPr lvl="0">
              <a:lnSpc>
                <a:spcPct val="150000"/>
              </a:lnSpc>
            </a:pPr>
            <a:r>
              <a:rPr lang="en-US" altLang="zh-CN" sz="2800" dirty="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   8.3.1</a:t>
            </a:r>
            <a:r>
              <a:rPr lang="zh-CN" altLang="zh-CN" sz="2800" dirty="0">
                <a:latin typeface="黑体" panose="02010609060101010101" pitchFamily="49" charset="-122"/>
                <a:ea typeface="黑体" panose="02010609060101010101" pitchFamily="49" charset="-122"/>
              </a:rPr>
              <a:t>建设单位和参建单位应为项目档案的安全保管提供必要的设施设备，确保档案安全。</a:t>
            </a:r>
            <a:r>
              <a:rPr lang="en-US" altLang="zh-CN" sz="2800" dirty="0">
                <a:latin typeface="黑体" panose="02010609060101010101" pitchFamily="49" charset="-122"/>
                <a:ea typeface="黑体" panose="02010609060101010101" pitchFamily="49" charset="-122"/>
              </a:rPr>
              <a:t/>
            </a:r>
            <a:br>
              <a:rPr lang="en-US" altLang="zh-CN" sz="2800" dirty="0">
                <a:latin typeface="黑体" panose="02010609060101010101" pitchFamily="49" charset="-122"/>
                <a:ea typeface="黑体" panose="02010609060101010101" pitchFamily="49" charset="-122"/>
              </a:rPr>
            </a:br>
            <a:r>
              <a:rPr lang="en-US" altLang="zh-CN" sz="2800" dirty="0" smtClean="0">
                <a:latin typeface="黑体" panose="02010609060101010101" pitchFamily="49" charset="-122"/>
                <a:ea typeface="黑体" panose="02010609060101010101" pitchFamily="49" charset="-122"/>
              </a:rPr>
              <a:t>    8.3.2</a:t>
            </a:r>
            <a:r>
              <a:rPr lang="zh-CN" altLang="zh-CN" sz="2800" dirty="0">
                <a:latin typeface="黑体" panose="02010609060101010101" pitchFamily="49" charset="-122"/>
                <a:ea typeface="黑体" panose="02010609060101010101" pitchFamily="49" charset="-122"/>
              </a:rPr>
              <a:t>建设单位档案库房应符合防火、防盗、防水、防潮、防高温、防紫外线、防尘、防有害生物（霉、虫、鼠）的要求。档案管理机构应建立档案库房管理制度，加强日常库房管理要求</a:t>
            </a:r>
            <a:r>
              <a:rPr lang="zh-CN" altLang="zh-CN"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lvl="0">
              <a:lnSpc>
                <a:spcPct val="150000"/>
              </a:lnSpc>
            </a:pPr>
            <a:endParaRPr lang="en-US" altLang="zh-CN" sz="2400" dirty="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400" dirty="0" smtClean="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400" dirty="0">
              <a:solidFill>
                <a:schemeClr val="bg1"/>
              </a:solidFill>
              <a:latin typeface="黑体" panose="02010609060101010101" pitchFamily="49" charset="-122"/>
              <a:ea typeface="黑体" panose="02010609060101010101" pitchFamily="49" charset="-122"/>
            </a:endParaRPr>
          </a:p>
          <a:p>
            <a:pPr lvl="0">
              <a:lnSpc>
                <a:spcPct val="150000"/>
              </a:lnSpc>
            </a:pPr>
            <a:endParaRPr lang="zh-CN" altLang="en-US" sz="24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3748845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5" y="868603"/>
            <a:ext cx="12171313" cy="793487"/>
          </a:xfrm>
          <a:prstGeom prst="rect">
            <a:avLst/>
          </a:prstGeom>
          <a:solidFill>
            <a:schemeClr val="accent4">
              <a:lumMod val="40000"/>
              <a:lumOff val="60000"/>
            </a:schemeClr>
          </a:solidFill>
        </p:spPr>
        <p:txBody>
          <a:bodyPr wrap="square">
            <a:spAutoFit/>
          </a:bodyPr>
          <a:lstStyle/>
          <a:p>
            <a:pPr>
              <a:lnSpc>
                <a:spcPct val="150000"/>
              </a:lnSpc>
            </a:pPr>
            <a:r>
              <a:rPr lang="zh-CN" altLang="en-US" sz="3600" b="1" dirty="0" smtClean="0">
                <a:solidFill>
                  <a:schemeClr val="accent1">
                    <a:lumMod val="75000"/>
                  </a:schemeClr>
                </a:solidFill>
                <a:latin typeface="黑体" panose="02010609060101010101" pitchFamily="49" charset="-122"/>
                <a:ea typeface="黑体" panose="02010609060101010101" pitchFamily="49" charset="-122"/>
              </a:rPr>
              <a:t> 评 </a:t>
            </a:r>
            <a:r>
              <a:rPr lang="zh-CN" altLang="en-US" sz="3600" b="1" dirty="0">
                <a:solidFill>
                  <a:schemeClr val="accent1">
                    <a:lumMod val="75000"/>
                  </a:schemeClr>
                </a:solidFill>
                <a:latin typeface="黑体" panose="02010609060101010101" pitchFamily="49" charset="-122"/>
                <a:ea typeface="黑体" panose="02010609060101010101" pitchFamily="49" charset="-122"/>
              </a:rPr>
              <a:t>价 依 据</a:t>
            </a:r>
            <a:endParaRPr lang="en-US" altLang="zh-CN" sz="36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62090"/>
            <a:ext cx="12150628" cy="5632311"/>
          </a:xfrm>
          <a:prstGeom prst="rect">
            <a:avLst/>
          </a:prstGeom>
          <a:solidFill>
            <a:schemeClr val="accent1">
              <a:lumMod val="60000"/>
              <a:lumOff val="40000"/>
            </a:schemeClr>
          </a:solidFill>
        </p:spPr>
        <p:txBody>
          <a:bodyPr wrap="square">
            <a:spAutoFit/>
          </a:bodyPr>
          <a:lstStyle/>
          <a:p>
            <a:pPr lvl="0" algn="ctr">
              <a:lnSpc>
                <a:spcPct val="150000"/>
              </a:lnSpc>
            </a:pPr>
            <a:r>
              <a:rPr lang="zh-CN" altLang="zh-CN" sz="2400" dirty="0">
                <a:latin typeface="黑体" panose="02010609060101010101" pitchFamily="49" charset="-122"/>
                <a:ea typeface="黑体" panose="02010609060101010101" pitchFamily="49" charset="-122"/>
              </a:rPr>
              <a:t>《重大建设项目档案验收办法》档发﹝</a:t>
            </a:r>
            <a:r>
              <a:rPr lang="en-US" altLang="zh-CN" sz="2400" dirty="0">
                <a:latin typeface="黑体" panose="02010609060101010101" pitchFamily="49" charset="-122"/>
                <a:ea typeface="黑体" panose="02010609060101010101" pitchFamily="49" charset="-122"/>
              </a:rPr>
              <a:t>2006</a:t>
            </a:r>
            <a:r>
              <a:rPr lang="zh-CN" altLang="zh-CN"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2</a:t>
            </a:r>
            <a:r>
              <a:rPr lang="zh-CN" altLang="zh-CN" sz="2400" dirty="0" smtClean="0">
                <a:latin typeface="黑体" panose="02010609060101010101" pitchFamily="49" charset="-122"/>
                <a:ea typeface="黑体" panose="02010609060101010101" pitchFamily="49" charset="-122"/>
              </a:rPr>
              <a:t>号</a:t>
            </a:r>
            <a:endParaRPr lang="en-US" altLang="zh-CN" sz="2400" dirty="0" smtClean="0">
              <a:latin typeface="黑体" panose="02010609060101010101" pitchFamily="49" charset="-122"/>
              <a:ea typeface="黑体" panose="02010609060101010101" pitchFamily="49" charset="-122"/>
            </a:endParaRPr>
          </a:p>
          <a:p>
            <a:pPr lvl="0" algn="ctr">
              <a:lnSpc>
                <a:spcPct val="150000"/>
              </a:lnSpc>
            </a:pPr>
            <a:r>
              <a:rPr lang="zh-CN" altLang="zh-CN" sz="2400" dirty="0" smtClean="0">
                <a:latin typeface="黑体" panose="02010609060101010101" pitchFamily="49" charset="-122"/>
                <a:ea typeface="黑体" panose="02010609060101010101" pitchFamily="49" charset="-122"/>
              </a:rPr>
              <a:t>附件</a:t>
            </a:r>
            <a:r>
              <a:rPr lang="en-US" altLang="zh-CN" sz="2400" dirty="0" smtClean="0">
                <a:latin typeface="黑体" panose="02010609060101010101" pitchFamily="49" charset="-122"/>
                <a:ea typeface="黑体" panose="02010609060101010101" pitchFamily="49" charset="-122"/>
              </a:rPr>
              <a:t>2</a:t>
            </a:r>
            <a:r>
              <a:rPr lang="zh-CN" altLang="zh-CN" sz="2400" dirty="0">
                <a:latin typeface="黑体" panose="02010609060101010101" pitchFamily="49" charset="-122"/>
                <a:ea typeface="黑体" panose="02010609060101010101" pitchFamily="49" charset="-122"/>
              </a:rPr>
              <a:t>《重大建设项目档案验收内容及要求》</a:t>
            </a:r>
            <a:endParaRPr lang="zh-CN" altLang="en-US" sz="2400" dirty="0" smtClean="0">
              <a:latin typeface="黑体" panose="02010609060101010101" pitchFamily="49" charset="-122"/>
              <a:ea typeface="黑体" panose="02010609060101010101" pitchFamily="49" charset="-122"/>
            </a:endParaRPr>
          </a:p>
          <a:p>
            <a:pPr lvl="0">
              <a:lnSpc>
                <a:spcPct val="150000"/>
              </a:lnSpc>
            </a:pPr>
            <a:r>
              <a:rPr lang="en-US" altLang="zh-CN" sz="2400" dirty="0">
                <a:latin typeface="黑体" panose="02010609060101010101" pitchFamily="49" charset="-122"/>
                <a:ea typeface="黑体" panose="02010609060101010101" pitchFamily="49" charset="-122"/>
              </a:rPr>
              <a:t/>
            </a:r>
            <a:br>
              <a:rPr lang="en-US" altLang="zh-CN" sz="2400" dirty="0">
                <a:latin typeface="黑体" panose="02010609060101010101" pitchFamily="49" charset="-122"/>
                <a:ea typeface="黑体" panose="02010609060101010101" pitchFamily="49" charset="-122"/>
              </a:rPr>
            </a:b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三</a:t>
            </a:r>
            <a:r>
              <a:rPr lang="zh-CN" altLang="zh-CN" sz="2400" dirty="0">
                <a:latin typeface="黑体" panose="02010609060101010101" pitchFamily="49" charset="-122"/>
                <a:ea typeface="黑体" panose="02010609060101010101" pitchFamily="49" charset="-122"/>
              </a:rPr>
              <a:t>、项目档案的安全</a:t>
            </a:r>
            <a:r>
              <a:rPr lang="en-US" altLang="zh-CN" sz="2400" dirty="0">
                <a:latin typeface="黑体" panose="02010609060101010101" pitchFamily="49" charset="-122"/>
                <a:ea typeface="黑体" panose="02010609060101010101" pitchFamily="49" charset="-122"/>
              </a:rPr>
              <a:t/>
            </a:r>
            <a:br>
              <a:rPr lang="en-US" altLang="zh-CN" sz="2400" dirty="0">
                <a:latin typeface="黑体" panose="02010609060101010101" pitchFamily="49" charset="-122"/>
                <a:ea typeface="黑体" panose="02010609060101010101" pitchFamily="49" charset="-122"/>
              </a:rPr>
            </a:br>
            <a:r>
              <a:rPr lang="en-US" altLang="zh-CN" sz="2400" dirty="0" smtClean="0">
                <a:latin typeface="黑体" panose="02010609060101010101" pitchFamily="49" charset="-122"/>
                <a:ea typeface="黑体" panose="02010609060101010101" pitchFamily="49" charset="-122"/>
              </a:rPr>
              <a:t>    1</a:t>
            </a:r>
            <a:r>
              <a:rPr lang="en-US" altLang="zh-CN" sz="2400" dirty="0">
                <a:latin typeface="黑体" panose="02010609060101010101" pitchFamily="49" charset="-122"/>
                <a:ea typeface="黑体" panose="02010609060101010101" pitchFamily="49" charset="-122"/>
              </a:rPr>
              <a:t>.</a:t>
            </a:r>
            <a:r>
              <a:rPr lang="zh-CN" altLang="zh-CN" sz="2400" dirty="0">
                <a:latin typeface="黑体" panose="02010609060101010101" pitchFamily="49" charset="-122"/>
                <a:ea typeface="黑体" panose="02010609060101010101" pitchFamily="49" charset="-122"/>
              </a:rPr>
              <a:t>档案库房采取防火、防盗、防有害生物、温湿度控制措施，档案房与阅览室办公房分开。</a:t>
            </a:r>
            <a:r>
              <a:rPr lang="en-US" altLang="zh-CN" sz="2400" dirty="0">
                <a:latin typeface="黑体" panose="02010609060101010101" pitchFamily="49" charset="-122"/>
                <a:ea typeface="黑体" panose="02010609060101010101" pitchFamily="49" charset="-122"/>
              </a:rPr>
              <a:t/>
            </a:r>
            <a:br>
              <a:rPr lang="en-US" altLang="zh-CN" sz="2400" dirty="0">
                <a:latin typeface="黑体" panose="02010609060101010101" pitchFamily="49" charset="-122"/>
                <a:ea typeface="黑体" panose="02010609060101010101" pitchFamily="49" charset="-122"/>
              </a:rPr>
            </a:br>
            <a:r>
              <a:rPr lang="en-US" altLang="zh-CN" sz="2400" dirty="0" smtClean="0">
                <a:latin typeface="黑体" panose="02010609060101010101" pitchFamily="49" charset="-122"/>
                <a:ea typeface="黑体" panose="02010609060101010101" pitchFamily="49" charset="-122"/>
              </a:rPr>
              <a:t>    2</a:t>
            </a:r>
            <a:r>
              <a:rPr lang="en-US" altLang="zh-CN" sz="2400" dirty="0">
                <a:latin typeface="黑体" panose="02010609060101010101" pitchFamily="49" charset="-122"/>
                <a:ea typeface="黑体" panose="02010609060101010101" pitchFamily="49" charset="-122"/>
              </a:rPr>
              <a:t>.</a:t>
            </a:r>
            <a:r>
              <a:rPr lang="zh-CN" altLang="zh-CN" sz="2400" dirty="0">
                <a:latin typeface="黑体" panose="02010609060101010101" pitchFamily="49" charset="-122"/>
                <a:ea typeface="黑体" panose="02010609060101010101" pitchFamily="49" charset="-122"/>
              </a:rPr>
              <a:t>档案柜架、卷盒、卷皮等档案装具符合标准要求。</a:t>
            </a:r>
            <a:r>
              <a:rPr lang="en-US" altLang="zh-CN" sz="2400" dirty="0">
                <a:latin typeface="黑体" panose="02010609060101010101" pitchFamily="49" charset="-122"/>
                <a:ea typeface="黑体" panose="02010609060101010101" pitchFamily="49" charset="-122"/>
              </a:rPr>
              <a:t/>
            </a:r>
            <a:br>
              <a:rPr lang="en-US" altLang="zh-CN" sz="2400" dirty="0">
                <a:latin typeface="黑体" panose="02010609060101010101" pitchFamily="49" charset="-122"/>
                <a:ea typeface="黑体" panose="02010609060101010101" pitchFamily="49" charset="-122"/>
              </a:rPr>
            </a:br>
            <a:r>
              <a:rPr lang="en-US" altLang="zh-CN" sz="2400" dirty="0" smtClean="0">
                <a:latin typeface="黑体" panose="02010609060101010101" pitchFamily="49" charset="-122"/>
                <a:ea typeface="黑体" panose="02010609060101010101" pitchFamily="49" charset="-122"/>
              </a:rPr>
              <a:t>    3</a:t>
            </a:r>
            <a:r>
              <a:rPr lang="en-US" altLang="zh-CN" sz="2400" dirty="0">
                <a:latin typeface="黑体" panose="02010609060101010101" pitchFamily="49" charset="-122"/>
                <a:ea typeface="黑体" panose="02010609060101010101" pitchFamily="49" charset="-122"/>
              </a:rPr>
              <a:t>.</a:t>
            </a:r>
            <a:r>
              <a:rPr lang="zh-CN" altLang="zh-CN" sz="2400" dirty="0">
                <a:latin typeface="黑体" panose="02010609060101010101" pitchFamily="49" charset="-122"/>
                <a:ea typeface="黑体" panose="02010609060101010101" pitchFamily="49" charset="-122"/>
              </a:rPr>
              <a:t>归档文件材料的制成材料符合耐久性要求。</a:t>
            </a:r>
            <a:r>
              <a:rPr lang="en-US" altLang="zh-CN" sz="2400" dirty="0">
                <a:latin typeface="黑体" panose="02010609060101010101" pitchFamily="49" charset="-122"/>
                <a:ea typeface="黑体" panose="02010609060101010101" pitchFamily="49" charset="-122"/>
              </a:rPr>
              <a:t/>
            </a:r>
            <a:br>
              <a:rPr lang="en-US" altLang="zh-CN" sz="2400" dirty="0">
                <a:latin typeface="黑体" panose="02010609060101010101" pitchFamily="49" charset="-122"/>
                <a:ea typeface="黑体" panose="02010609060101010101" pitchFamily="49" charset="-122"/>
              </a:rPr>
            </a:br>
            <a:r>
              <a:rPr lang="en-US" altLang="zh-CN" sz="2400" dirty="0" smtClean="0">
                <a:latin typeface="黑体" panose="02010609060101010101" pitchFamily="49" charset="-122"/>
                <a:ea typeface="黑体" panose="02010609060101010101" pitchFamily="49" charset="-122"/>
              </a:rPr>
              <a:t>    4</a:t>
            </a:r>
            <a:r>
              <a:rPr lang="en-US" altLang="zh-CN" sz="2400" dirty="0">
                <a:latin typeface="黑体" panose="02010609060101010101" pitchFamily="49" charset="-122"/>
                <a:ea typeface="黑体" panose="02010609060101010101" pitchFamily="49" charset="-122"/>
              </a:rPr>
              <a:t>.</a:t>
            </a:r>
            <a:r>
              <a:rPr lang="zh-CN" altLang="zh-CN" sz="2400" dirty="0">
                <a:latin typeface="黑体" panose="02010609060101010101" pitchFamily="49" charset="-122"/>
                <a:ea typeface="黑体" panose="02010609060101010101" pitchFamily="49" charset="-122"/>
              </a:rPr>
              <a:t>采取有效措施保证档案实体和信息安全。</a:t>
            </a:r>
            <a:endParaRPr lang="zh-CN" altLang="en-US" sz="2400" dirty="0">
              <a:latin typeface="黑体" panose="02010609060101010101" pitchFamily="49" charset="-122"/>
              <a:ea typeface="黑体" panose="02010609060101010101" pitchFamily="49" charset="-122"/>
            </a:endParaRPr>
          </a:p>
          <a:p>
            <a:pPr marL="514350" lvl="0" indent="-514350">
              <a:lnSpc>
                <a:spcPct val="150000"/>
              </a:lnSpc>
              <a:buFont typeface="+mj-lt"/>
              <a:buAutoNum type="arabicPeriod"/>
            </a:pPr>
            <a:endParaRPr lang="zh-CN" altLang="en-US" sz="24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76606811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5" y="868603"/>
            <a:ext cx="12171313" cy="793487"/>
          </a:xfrm>
          <a:prstGeom prst="rect">
            <a:avLst/>
          </a:prstGeom>
          <a:solidFill>
            <a:schemeClr val="accent4">
              <a:lumMod val="40000"/>
              <a:lumOff val="60000"/>
            </a:schemeClr>
          </a:solidFill>
        </p:spPr>
        <p:txBody>
          <a:bodyPr wrap="square">
            <a:spAutoFit/>
          </a:bodyPr>
          <a:lstStyle/>
          <a:p>
            <a:pPr>
              <a:lnSpc>
                <a:spcPct val="150000"/>
              </a:lnSpc>
            </a:pPr>
            <a:r>
              <a:rPr lang="zh-CN" altLang="en-US" sz="3600" b="1" dirty="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36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62090"/>
            <a:ext cx="12150628" cy="5724644"/>
          </a:xfrm>
          <a:prstGeom prst="rect">
            <a:avLst/>
          </a:prstGeom>
          <a:solidFill>
            <a:schemeClr val="accent1">
              <a:lumMod val="60000"/>
              <a:lumOff val="40000"/>
            </a:schemeClr>
          </a:solidFill>
        </p:spPr>
        <p:txBody>
          <a:bodyPr wrap="square">
            <a:spAutoFit/>
          </a:bodyPr>
          <a:lstStyle/>
          <a:p>
            <a:pPr algn="ctr">
              <a:lnSpc>
                <a:spcPct val="150000"/>
              </a:lnSpc>
            </a:pPr>
            <a:r>
              <a:rPr lang="en-US" altLang="zh-CN" sz="2800" b="1" dirty="0" smtClean="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核电文件档案管理要求</a:t>
            </a:r>
            <a:r>
              <a:rPr lang="en-US" altLang="zh-CN" sz="2800" b="1" dirty="0">
                <a:latin typeface="黑体" panose="02010609060101010101" pitchFamily="49" charset="-122"/>
                <a:ea typeface="黑体" panose="02010609060101010101" pitchFamily="49" charset="-122"/>
              </a:rPr>
              <a:t>》EJT1225-2008</a:t>
            </a:r>
          </a:p>
          <a:p>
            <a:pPr lvl="0">
              <a:lnSpc>
                <a:spcPct val="150000"/>
              </a:lnSpc>
            </a:pPr>
            <a:r>
              <a:rPr lang="en-US" altLang="zh-CN" sz="2400" dirty="0" smtClean="0">
                <a:latin typeface="黑体" panose="02010609060101010101" pitchFamily="49" charset="-122"/>
                <a:ea typeface="黑体" panose="02010609060101010101" pitchFamily="49" charset="-122"/>
              </a:rPr>
              <a:t>    6.3.5.4</a:t>
            </a:r>
            <a:r>
              <a:rPr lang="zh-CN" altLang="zh-CN" sz="2400" dirty="0">
                <a:latin typeface="黑体" panose="02010609060101010101" pitchFamily="49" charset="-122"/>
                <a:ea typeface="黑体" panose="02010609060101010101" pitchFamily="49" charset="-122"/>
              </a:rPr>
              <a:t>档案库房管理</a:t>
            </a:r>
            <a:r>
              <a:rPr lang="en-US" altLang="zh-CN" sz="2400" dirty="0">
                <a:latin typeface="黑体" panose="02010609060101010101" pitchFamily="49" charset="-122"/>
                <a:ea typeface="黑体" panose="02010609060101010101" pitchFamily="49" charset="-122"/>
              </a:rPr>
              <a:t/>
            </a:r>
            <a:br>
              <a:rPr lang="en-US" altLang="zh-CN" sz="2400" dirty="0">
                <a:latin typeface="黑体" panose="02010609060101010101" pitchFamily="49" charset="-122"/>
                <a:ea typeface="黑体" panose="02010609060101010101" pitchFamily="49" charset="-122"/>
              </a:rPr>
            </a:br>
            <a:r>
              <a:rPr lang="en-US" altLang="zh-CN" sz="2400" dirty="0" smtClean="0">
                <a:latin typeface="黑体" panose="02010609060101010101" pitchFamily="49" charset="-122"/>
                <a:ea typeface="黑体" panose="02010609060101010101" pitchFamily="49" charset="-122"/>
              </a:rPr>
              <a:t>    6.3.5.4.1</a:t>
            </a:r>
            <a:r>
              <a:rPr lang="zh-CN" altLang="zh-CN" sz="2400" dirty="0">
                <a:latin typeface="黑体" panose="02010609060101010101" pitchFamily="49" charset="-122"/>
                <a:ea typeface="黑体" panose="02010609060101010101" pitchFamily="49" charset="-122"/>
              </a:rPr>
              <a:t>为确保档案的安全，最大限度的延长档案的寿命，应加强档案库房的科学管理，应根据国家有关规定建立行之有效的档案库房管理制度，并定期检查这些制度（主要内容包括库房管理和防护情况，档案的质量、寿命、保管条件和安全保管等）的实施情况。</a:t>
            </a:r>
            <a:r>
              <a:rPr lang="en-US" altLang="zh-CN" sz="2400" dirty="0">
                <a:latin typeface="黑体" panose="02010609060101010101" pitchFamily="49" charset="-122"/>
                <a:ea typeface="黑体" panose="02010609060101010101" pitchFamily="49" charset="-122"/>
              </a:rPr>
              <a:t/>
            </a:r>
            <a:br>
              <a:rPr lang="en-US" altLang="zh-CN" sz="2400" dirty="0">
                <a:latin typeface="黑体" panose="02010609060101010101" pitchFamily="49" charset="-122"/>
                <a:ea typeface="黑体" panose="02010609060101010101" pitchFamily="49" charset="-122"/>
              </a:rPr>
            </a:br>
            <a:r>
              <a:rPr lang="en-US" altLang="zh-CN" sz="2400" dirty="0" smtClean="0">
                <a:latin typeface="黑体" panose="02010609060101010101" pitchFamily="49" charset="-122"/>
                <a:ea typeface="黑体" panose="02010609060101010101" pitchFamily="49" charset="-122"/>
              </a:rPr>
              <a:t>    6.3.5.4.4</a:t>
            </a:r>
            <a:r>
              <a:rPr lang="zh-CN" altLang="zh-CN" sz="2400" dirty="0">
                <a:latin typeface="黑体" panose="02010609060101010101" pitchFamily="49" charset="-122"/>
                <a:ea typeface="黑体" panose="02010609060101010101" pitchFamily="49" charset="-122"/>
              </a:rPr>
              <a:t>档案库房应保持适宜的温湿度，其中纸质档案库房温度为</a:t>
            </a:r>
            <a:r>
              <a:rPr lang="en-US" altLang="zh-CN" sz="2400" dirty="0">
                <a:latin typeface="黑体" panose="02010609060101010101" pitchFamily="49" charset="-122"/>
                <a:ea typeface="黑体" panose="02010609060101010101" pitchFamily="49" charset="-122"/>
              </a:rPr>
              <a:t>14℃-24℃</a:t>
            </a:r>
            <a:r>
              <a:rPr lang="zh-CN" altLang="zh-CN" sz="2400" dirty="0">
                <a:latin typeface="黑体" panose="02010609060101010101" pitchFamily="49" charset="-122"/>
                <a:ea typeface="黑体" panose="02010609060101010101" pitchFamily="49" charset="-122"/>
              </a:rPr>
              <a:t>，相对湿度为</a:t>
            </a:r>
            <a:r>
              <a:rPr lang="en-US" altLang="zh-CN" sz="2400" dirty="0">
                <a:latin typeface="黑体" panose="02010609060101010101" pitchFamily="49" charset="-122"/>
                <a:ea typeface="黑体" panose="02010609060101010101" pitchFamily="49" charset="-122"/>
              </a:rPr>
              <a:t>45%-60%</a:t>
            </a:r>
            <a:r>
              <a:rPr lang="zh-CN" altLang="zh-CN" sz="2400" dirty="0">
                <a:latin typeface="黑体" panose="02010609060101010101" pitchFamily="49" charset="-122"/>
                <a:ea typeface="黑体" panose="02010609060101010101" pitchFamily="49" charset="-122"/>
              </a:rPr>
              <a:t>；特殊介质档案库房温度</a:t>
            </a:r>
            <a:r>
              <a:rPr lang="en-US" altLang="zh-CN" sz="2400" dirty="0">
                <a:latin typeface="黑体" panose="02010609060101010101" pitchFamily="49" charset="-122"/>
                <a:ea typeface="黑体" panose="02010609060101010101" pitchFamily="49" charset="-122"/>
              </a:rPr>
              <a:t>13℃-21℃</a:t>
            </a:r>
            <a:r>
              <a:rPr lang="zh-CN" altLang="zh-CN" sz="2400" dirty="0">
                <a:latin typeface="黑体" panose="02010609060101010101" pitchFamily="49" charset="-122"/>
                <a:ea typeface="黑体" panose="02010609060101010101" pitchFamily="49" charset="-122"/>
              </a:rPr>
              <a:t>，相对湿度为</a:t>
            </a:r>
            <a:r>
              <a:rPr lang="en-US" altLang="zh-CN" sz="2400" dirty="0">
                <a:latin typeface="黑体" panose="02010609060101010101" pitchFamily="49" charset="-122"/>
                <a:ea typeface="黑体" panose="02010609060101010101" pitchFamily="49" charset="-122"/>
              </a:rPr>
              <a:t>30%-50%</a:t>
            </a:r>
            <a:r>
              <a:rPr lang="zh-CN" altLang="zh-CN"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
            </a:r>
            <a:br>
              <a:rPr lang="en-US" altLang="zh-CN" sz="2400" dirty="0">
                <a:latin typeface="黑体" panose="02010609060101010101" pitchFamily="49" charset="-122"/>
                <a:ea typeface="黑体" panose="02010609060101010101" pitchFamily="49" charset="-122"/>
              </a:rPr>
            </a:br>
            <a:r>
              <a:rPr lang="en-US" altLang="zh-CN" sz="2400" dirty="0" smtClean="0">
                <a:latin typeface="黑体" panose="02010609060101010101" pitchFamily="49" charset="-122"/>
                <a:ea typeface="黑体" panose="02010609060101010101" pitchFamily="49" charset="-122"/>
              </a:rPr>
              <a:t>    6.3.5.4.5</a:t>
            </a:r>
            <a:r>
              <a:rPr lang="zh-CN" altLang="zh-CN" sz="2400" dirty="0">
                <a:latin typeface="黑体" panose="02010609060101010101" pitchFamily="49" charset="-122"/>
                <a:ea typeface="黑体" panose="02010609060101010101" pitchFamily="49" charset="-122"/>
              </a:rPr>
              <a:t>库房内严禁烟火，严禁存放易燃易爆物品和其他物品，应备有必要的消防器材，并定期进行检查，保持完好。</a:t>
            </a:r>
            <a:endParaRPr lang="zh-CN" altLang="en-US" sz="24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6920141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0109" y="1041507"/>
            <a:ext cx="11665528" cy="5047536"/>
          </a:xfrm>
          <a:prstGeom prst="rect">
            <a:avLst/>
          </a:prstGeom>
        </p:spPr>
        <p:txBody>
          <a:bodyPr wrap="square">
            <a:spAutoFit/>
          </a:bodyPr>
          <a:lstStyle/>
          <a:p>
            <a:pPr>
              <a:lnSpc>
                <a:spcPct val="150000"/>
              </a:lnSpc>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核电工程施工质量评价规程</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2021</a:t>
            </a:r>
            <a:r>
              <a:rPr lang="zh-CN" altLang="en-US" sz="2800" dirty="0" smtClean="0">
                <a:latin typeface="黑体" panose="02010609060101010101" pitchFamily="49" charset="-122"/>
                <a:ea typeface="黑体" panose="02010609060101010101" pitchFamily="49" charset="-122"/>
              </a:rPr>
              <a:t>版）</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p>
          <a:p>
            <a:r>
              <a:rPr lang="en-US" altLang="zh-CN" sz="2800" dirty="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整体</a:t>
            </a:r>
            <a:r>
              <a:rPr lang="zh-CN" altLang="zh-CN" sz="2800" dirty="0">
                <a:latin typeface="黑体" panose="02010609060101010101" pitchFamily="49" charset="-122"/>
                <a:ea typeface="黑体" panose="02010609060101010101" pitchFamily="49" charset="-122"/>
              </a:rPr>
              <a:t>工程</a:t>
            </a:r>
            <a:r>
              <a:rPr lang="zh-CN" altLang="zh-CN" sz="2800" dirty="0" smtClean="0">
                <a:latin typeface="黑体" panose="02010609060101010101" pitchFamily="49" charset="-122"/>
                <a:ea typeface="黑体" panose="02010609060101010101" pitchFamily="49" charset="-122"/>
              </a:rPr>
              <a:t>质量评价</a:t>
            </a:r>
            <a:r>
              <a:rPr lang="zh-CN" altLang="en-US" sz="2800" dirty="0" smtClean="0">
                <a:latin typeface="黑体" panose="02010609060101010101" pitchFamily="49" charset="-122"/>
                <a:ea typeface="黑体" panose="02010609060101010101" pitchFamily="49" charset="-122"/>
              </a:rPr>
              <a:t>：</a:t>
            </a:r>
            <a:endParaRPr lang="zh-CN" altLang="zh-CN" sz="2800" dirty="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1</a:t>
            </a:r>
            <a:r>
              <a:rPr lang="zh-CN" altLang="zh-CN" sz="2800" dirty="0">
                <a:latin typeface="黑体" panose="02010609060101010101" pitchFamily="49" charset="-122"/>
                <a:ea typeface="黑体" panose="02010609060101010101" pitchFamily="49" charset="-122"/>
              </a:rPr>
              <a:t>、单项工程质量评价</a:t>
            </a:r>
          </a:p>
          <a:p>
            <a:r>
              <a:rPr lang="en-US" altLang="zh-CN" sz="2800" dirty="0" smtClean="0">
                <a:latin typeface="黑体" panose="02010609060101010101" pitchFamily="49" charset="-122"/>
                <a:ea typeface="黑体" panose="02010609060101010101" pitchFamily="49" charset="-122"/>
              </a:rPr>
              <a:t>    2</a:t>
            </a:r>
            <a:r>
              <a:rPr lang="zh-CN" altLang="zh-CN" sz="2800" dirty="0">
                <a:latin typeface="黑体" panose="02010609060101010101" pitchFamily="49" charset="-122"/>
                <a:ea typeface="黑体" panose="02010609060101010101" pitchFamily="49" charset="-122"/>
              </a:rPr>
              <a:t>、专项工程</a:t>
            </a:r>
            <a:r>
              <a:rPr lang="zh-CN" altLang="zh-CN" sz="2800" dirty="0" smtClean="0">
                <a:latin typeface="黑体" panose="02010609060101010101" pitchFamily="49" charset="-122"/>
                <a:ea typeface="黑体" panose="02010609060101010101" pitchFamily="49" charset="-122"/>
              </a:rPr>
              <a:t>质量评价</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焊接</a:t>
            </a:r>
            <a:r>
              <a:rPr lang="zh-CN" altLang="zh-CN" sz="2800" dirty="0">
                <a:latin typeface="黑体" panose="02010609060101010101" pitchFamily="49" charset="-122"/>
                <a:ea typeface="黑体" panose="02010609060101010101" pitchFamily="49" charset="-122"/>
              </a:rPr>
              <a:t>工程</a:t>
            </a:r>
            <a:r>
              <a:rPr lang="zh-CN" altLang="zh-CN" sz="2800" dirty="0" smtClean="0">
                <a:latin typeface="黑体" panose="02010609060101010101" pitchFamily="49" charset="-122"/>
                <a:ea typeface="黑体" panose="02010609060101010101" pitchFamily="49" charset="-122"/>
              </a:rPr>
              <a:t>质量评价</a:t>
            </a:r>
            <a:endParaRPr lang="en-US" altLang="zh-CN" sz="2800" dirty="0" smtClean="0">
              <a:latin typeface="黑体" panose="02010609060101010101" pitchFamily="49" charset="-122"/>
              <a:ea typeface="黑体" panose="02010609060101010101" pitchFamily="49" charset="-122"/>
            </a:endParaRPr>
          </a:p>
          <a:p>
            <a:r>
              <a:rPr lang="en-US" altLang="zh-CN" sz="2800" dirty="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2</a:t>
            </a:r>
            <a:r>
              <a:rPr lang="zh-CN" altLang="en-US"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调试</a:t>
            </a:r>
            <a:r>
              <a:rPr lang="zh-CN" altLang="zh-CN" sz="2800" dirty="0">
                <a:latin typeface="黑体" panose="02010609060101010101" pitchFamily="49" charset="-122"/>
                <a:ea typeface="黑体" panose="02010609060101010101" pitchFamily="49" charset="-122"/>
              </a:rPr>
              <a:t>工程质量评价</a:t>
            </a: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3</a:t>
            </a:r>
            <a:r>
              <a:rPr lang="zh-CN" altLang="en-US" sz="2800" dirty="0" smtClean="0">
                <a:latin typeface="黑体" panose="02010609060101010101" pitchFamily="49" charset="-122"/>
                <a:ea typeface="黑体" panose="02010609060101010101" pitchFamily="49" charset="-122"/>
              </a:rPr>
              <a:t>）</a:t>
            </a:r>
            <a:r>
              <a:rPr lang="zh-CN" altLang="zh-CN" sz="2800" dirty="0" smtClean="0">
                <a:latin typeface="黑体" panose="02010609060101010101" pitchFamily="49" charset="-122"/>
                <a:ea typeface="黑体" panose="02010609060101010101" pitchFamily="49" charset="-122"/>
              </a:rPr>
              <a:t>工程</a:t>
            </a:r>
            <a:r>
              <a:rPr lang="zh-CN" altLang="zh-CN" sz="2800" dirty="0">
                <a:latin typeface="黑体" panose="02010609060101010101" pitchFamily="49" charset="-122"/>
                <a:ea typeface="黑体" panose="02010609060101010101" pitchFamily="49" charset="-122"/>
              </a:rPr>
              <a:t>档案</a:t>
            </a:r>
            <a:r>
              <a:rPr lang="zh-CN" altLang="zh-CN" sz="2800" dirty="0" smtClean="0">
                <a:latin typeface="黑体" panose="02010609060101010101" pitchFamily="49" charset="-122"/>
                <a:ea typeface="黑体" panose="02010609060101010101" pitchFamily="49" charset="-122"/>
              </a:rPr>
              <a:t>评价</a:t>
            </a:r>
            <a:r>
              <a:rPr lang="en-US" altLang="zh-CN" sz="2800" dirty="0" smtClean="0">
                <a:latin typeface="黑体" panose="02010609060101010101" pitchFamily="49" charset="-122"/>
                <a:ea typeface="黑体" panose="02010609060101010101" pitchFamily="49" charset="-122"/>
              </a:rPr>
              <a:t>:</a:t>
            </a:r>
          </a:p>
          <a:p>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对</a:t>
            </a:r>
            <a:r>
              <a:rPr lang="zh-CN" altLang="zh-CN" sz="2800" dirty="0" smtClean="0">
                <a:latin typeface="黑体" panose="02010609060101010101" pitchFamily="49" charset="-122"/>
                <a:ea typeface="黑体" panose="02010609060101010101" pitchFamily="49" charset="-122"/>
              </a:rPr>
              <a:t>整体</a:t>
            </a:r>
            <a:r>
              <a:rPr lang="zh-CN" altLang="zh-CN" sz="2800" dirty="0">
                <a:latin typeface="黑体" panose="02010609060101010101" pitchFamily="49" charset="-122"/>
                <a:ea typeface="黑体" panose="02010609060101010101" pitchFamily="49" charset="-122"/>
              </a:rPr>
              <a:t>工程进行评价，具体内容包括档案管理体系，档案管理制度，人员岗位职责，归档文件管理，档案信息化</a:t>
            </a:r>
            <a:r>
              <a:rPr lang="zh-CN" altLang="zh-CN" sz="2800" dirty="0" smtClean="0">
                <a:latin typeface="黑体" panose="02010609060101010101" pitchFamily="49" charset="-122"/>
                <a:ea typeface="黑体" panose="02010609060101010101" pitchFamily="49" charset="-122"/>
              </a:rPr>
              <a:t>管理</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r>
              <a:rPr lang="en-US" altLang="zh-CN" sz="2800" dirty="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 (4)</a:t>
            </a:r>
            <a:r>
              <a:rPr lang="zh-CN" altLang="zh-CN" sz="2800" dirty="0" smtClean="0">
                <a:latin typeface="黑体" panose="02010609060101010101" pitchFamily="49" charset="-122"/>
                <a:ea typeface="黑体" panose="02010609060101010101" pitchFamily="49" charset="-122"/>
              </a:rPr>
              <a:t> 质量保证评价</a:t>
            </a:r>
            <a:endParaRPr lang="zh-CN" altLang="zh-CN"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15167752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Text_1"/>
          <p:cNvSpPr/>
          <p:nvPr>
            <p:custDataLst>
              <p:tags r:id="rId1"/>
            </p:custDataLst>
          </p:nvPr>
        </p:nvSpPr>
        <p:spPr>
          <a:xfrm>
            <a:off x="478542" y="1219200"/>
            <a:ext cx="5620823" cy="4968875"/>
          </a:xfrm>
          <a:prstGeom prst="rect">
            <a:avLst/>
          </a:prstGeom>
          <a:solidFill>
            <a:srgbClr val="AEACD9"/>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rmAutofit/>
          </a:bodyPr>
          <a:lstStyle/>
          <a:p>
            <a:pPr marL="514350" indent="-514350">
              <a:lnSpc>
                <a:spcPct val="150000"/>
              </a:lnSpc>
              <a:buFont typeface="+mj-lt"/>
              <a:buAutoNum type="arabicPeriod"/>
            </a:pPr>
            <a:endParaRPr lang="en-US" altLang="zh-CN" sz="2800" b="1" dirty="0">
              <a:solidFill>
                <a:schemeClr val="bg1"/>
              </a:solidFill>
              <a:latin typeface="黑体" panose="02010609060101010101" pitchFamily="49" charset="-122"/>
              <a:ea typeface="黑体" panose="02010609060101010101" pitchFamily="49" charset="-122"/>
            </a:endParaRPr>
          </a:p>
        </p:txBody>
      </p:sp>
      <p:sp>
        <p:nvSpPr>
          <p:cNvPr id="3" name="MH_Other_1"/>
          <p:cNvSpPr/>
          <p:nvPr>
            <p:custDataLst>
              <p:tags r:id="rId2"/>
            </p:custDataLst>
          </p:nvPr>
        </p:nvSpPr>
        <p:spPr>
          <a:xfrm rot="19181880">
            <a:off x="3809815" y="79660"/>
            <a:ext cx="1237916"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2"/>
          <p:cNvSpPr/>
          <p:nvPr>
            <p:custDataLst>
              <p:tags r:id="rId3"/>
            </p:custDataLst>
          </p:nvPr>
        </p:nvSpPr>
        <p:spPr>
          <a:xfrm>
            <a:off x="3046570" y="807090"/>
            <a:ext cx="3134013" cy="1547314"/>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92D050"/>
              </a:solidFill>
            </a:endParaRPr>
          </a:p>
        </p:txBody>
      </p:sp>
      <p:sp>
        <p:nvSpPr>
          <p:cNvPr id="5" name="MH_Text_2"/>
          <p:cNvSpPr/>
          <p:nvPr>
            <p:custDataLst>
              <p:tags r:id="rId4"/>
            </p:custDataLst>
          </p:nvPr>
        </p:nvSpPr>
        <p:spPr>
          <a:xfrm>
            <a:off x="6495287" y="1219200"/>
            <a:ext cx="5410963" cy="496887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Autofit/>
          </a:bodyPr>
          <a:lstStyle/>
          <a:p>
            <a:pPr>
              <a:lnSpc>
                <a:spcPct val="150000"/>
              </a:lnSpc>
            </a:pPr>
            <a:r>
              <a:rPr lang="zh-CN" altLang="en-US" sz="2800" b="1" dirty="0">
                <a:latin typeface="黑体" panose="02010609060101010101" pitchFamily="49" charset="-122"/>
                <a:ea typeface="黑体" panose="02010609060101010101" pitchFamily="49" charset="-122"/>
              </a:rPr>
              <a:t>一档</a:t>
            </a:r>
            <a:endParaRPr lang="en-US" altLang="zh-CN" sz="2800" b="1" dirty="0">
              <a:latin typeface="黑体" panose="02010609060101010101" pitchFamily="49" charset="-122"/>
              <a:ea typeface="黑体" panose="02010609060101010101" pitchFamily="49" charset="-122"/>
            </a:endParaRPr>
          </a:p>
          <a:p>
            <a:pPr>
              <a:lnSpc>
                <a:spcPct val="150000"/>
              </a:lnSpc>
            </a:pPr>
            <a:r>
              <a:rPr lang="zh-CN" altLang="zh-CN" sz="2800" dirty="0">
                <a:latin typeface="黑体" panose="02010609060101010101" pitchFamily="49" charset="-122"/>
                <a:ea typeface="黑体" panose="02010609060101010101" pitchFamily="49" charset="-122"/>
              </a:rPr>
              <a:t>完全满足评价标准为一档取</a:t>
            </a:r>
            <a:r>
              <a:rPr lang="en-US" altLang="zh-CN" sz="2800" dirty="0">
                <a:latin typeface="黑体" panose="02010609060101010101" pitchFamily="49" charset="-122"/>
                <a:ea typeface="黑体" panose="02010609060101010101" pitchFamily="49" charset="-122"/>
              </a:rPr>
              <a:t>100%</a:t>
            </a:r>
            <a:r>
              <a:rPr lang="zh-CN" altLang="zh-CN" sz="2800" dirty="0">
                <a:latin typeface="黑体" panose="02010609060101010101" pitchFamily="49" charset="-122"/>
                <a:ea typeface="黑体" panose="02010609060101010101" pitchFamily="49" charset="-122"/>
              </a:rPr>
              <a:t>的标准分值</a:t>
            </a:r>
            <a:r>
              <a:rPr lang="zh-CN" altLang="en-US" sz="2800" dirty="0">
                <a:latin typeface="黑体" panose="02010609060101010101" pitchFamily="49" charset="-122"/>
                <a:ea typeface="黑体" panose="02010609060101010101" pitchFamily="49" charset="-122"/>
              </a:rPr>
              <a:t>；</a:t>
            </a:r>
            <a:endParaRPr lang="en-US" altLang="zh-CN" sz="2800" dirty="0">
              <a:latin typeface="黑体" panose="02010609060101010101" pitchFamily="49" charset="-122"/>
              <a:ea typeface="黑体" panose="02010609060101010101" pitchFamily="49" charset="-122"/>
            </a:endParaRPr>
          </a:p>
          <a:p>
            <a:pPr>
              <a:lnSpc>
                <a:spcPct val="150000"/>
              </a:lnSpc>
            </a:pPr>
            <a:r>
              <a:rPr lang="zh-CN" altLang="en-US" sz="2800" b="1" dirty="0">
                <a:latin typeface="黑体" panose="02010609060101010101" pitchFamily="49" charset="-122"/>
                <a:ea typeface="黑体" panose="02010609060101010101" pitchFamily="49" charset="-122"/>
              </a:rPr>
              <a:t>二档</a:t>
            </a:r>
            <a:endParaRPr lang="en-US" altLang="zh-CN" sz="2800" b="1" dirty="0">
              <a:latin typeface="黑体" panose="02010609060101010101" pitchFamily="49" charset="-122"/>
              <a:ea typeface="黑体" panose="02010609060101010101" pitchFamily="49" charset="-122"/>
            </a:endParaRPr>
          </a:p>
          <a:p>
            <a:pPr>
              <a:lnSpc>
                <a:spcPct val="150000"/>
              </a:lnSpc>
            </a:pPr>
            <a:r>
              <a:rPr lang="zh-CN" altLang="zh-CN" sz="2800" dirty="0">
                <a:latin typeface="黑体" panose="02010609060101010101" pitchFamily="49" charset="-122"/>
                <a:ea typeface="黑体" panose="02010609060101010101" pitchFamily="49" charset="-122"/>
              </a:rPr>
              <a:t>不能完全满足评价标准为二档取</a:t>
            </a:r>
            <a:r>
              <a:rPr lang="en-US" altLang="zh-CN" sz="2800" dirty="0">
                <a:latin typeface="黑体" panose="02010609060101010101" pitchFamily="49" charset="-122"/>
                <a:ea typeface="黑体" panose="02010609060101010101" pitchFamily="49" charset="-122"/>
              </a:rPr>
              <a:t>70%</a:t>
            </a:r>
            <a:r>
              <a:rPr lang="zh-CN" altLang="zh-CN" sz="2800" dirty="0">
                <a:latin typeface="黑体" panose="02010609060101010101" pitchFamily="49" charset="-122"/>
                <a:ea typeface="黑体" panose="02010609060101010101" pitchFamily="49" charset="-122"/>
              </a:rPr>
              <a:t>的标准分值。</a:t>
            </a:r>
            <a:endParaRPr lang="zh-CN" altLang="en-US" sz="2800" dirty="0">
              <a:solidFill>
                <a:srgbClr val="0070C0"/>
              </a:solidFill>
              <a:latin typeface="黑体" panose="02010609060101010101" pitchFamily="49" charset="-122"/>
              <a:ea typeface="黑体" panose="02010609060101010101" pitchFamily="49" charset="-122"/>
            </a:endParaRPr>
          </a:p>
          <a:p>
            <a:pPr>
              <a:lnSpc>
                <a:spcPct val="150000"/>
              </a:lnSpc>
            </a:pPr>
            <a:endParaRPr lang="en-US" altLang="zh-CN" sz="1400" b="1" dirty="0">
              <a:latin typeface="黑体" panose="02010609060101010101" pitchFamily="49" charset="-122"/>
              <a:ea typeface="黑体" panose="02010609060101010101" pitchFamily="49" charset="-122"/>
            </a:endParaRPr>
          </a:p>
        </p:txBody>
      </p:sp>
      <p:sp>
        <p:nvSpPr>
          <p:cNvPr id="6" name="MH_Other_3"/>
          <p:cNvSpPr/>
          <p:nvPr>
            <p:custDataLst>
              <p:tags r:id="rId5"/>
            </p:custDataLst>
          </p:nvPr>
        </p:nvSpPr>
        <p:spPr>
          <a:xfrm rot="19181880">
            <a:off x="9260609" y="66364"/>
            <a:ext cx="1237918"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4"/>
          <p:cNvSpPr/>
          <p:nvPr>
            <p:custDataLst>
              <p:tags r:id="rId6"/>
            </p:custDataLst>
          </p:nvPr>
        </p:nvSpPr>
        <p:spPr>
          <a:xfrm>
            <a:off x="8607987" y="837702"/>
            <a:ext cx="3333527" cy="1696448"/>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02B4EC"/>
              </a:solidFill>
            </a:endParaRPr>
          </a:p>
        </p:txBody>
      </p:sp>
      <p:sp>
        <p:nvSpPr>
          <p:cNvPr id="8" name="MH_SubTitle_1"/>
          <p:cNvSpPr txBox="1">
            <a:spLocks noChangeArrowheads="1"/>
          </p:cNvSpPr>
          <p:nvPr>
            <p:custDataLst>
              <p:tags r:id="rId7"/>
            </p:custDataLst>
          </p:nvPr>
        </p:nvSpPr>
        <p:spPr bwMode="auto">
          <a:xfrm>
            <a:off x="622736" y="3922395"/>
            <a:ext cx="5332434" cy="63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300" dirty="0" smtClean="0">
                <a:solidFill>
                  <a:srgbClr val="FFFFFF"/>
                </a:solidFill>
                <a:latin typeface="微软雅黑" panose="020B0503020204020204" pitchFamily="34" charset="-122"/>
                <a:ea typeface="微软雅黑" panose="020B0503020204020204" pitchFamily="34" charset="-122"/>
              </a:rPr>
              <a:t>检查方法</a:t>
            </a:r>
            <a:r>
              <a:rPr lang="en-US" altLang="zh-CN" sz="2800" b="1" spc="300" dirty="0" smtClean="0">
                <a:solidFill>
                  <a:srgbClr val="FFFFFF"/>
                </a:solidFill>
                <a:latin typeface="微软雅黑" panose="020B0503020204020204" pitchFamily="34" charset="-122"/>
                <a:ea typeface="微软雅黑" panose="020B0503020204020204" pitchFamily="34" charset="-122"/>
              </a:rPr>
              <a:t>—</a:t>
            </a:r>
            <a:r>
              <a:rPr lang="zh-CN" altLang="en-US" sz="2800" b="1" spc="300" dirty="0" smtClean="0">
                <a:solidFill>
                  <a:srgbClr val="FFFFFF"/>
                </a:solidFill>
                <a:latin typeface="微软雅黑" panose="020B0503020204020204" pitchFamily="34" charset="-122"/>
                <a:ea typeface="微软雅黑" panose="020B0503020204020204" pitchFamily="34" charset="-122"/>
              </a:rPr>
              <a:t>文件查看</a:t>
            </a:r>
            <a:endParaRPr lang="en-US" altLang="zh-CN" sz="2800" b="1" spc="300" dirty="0" smtClean="0">
              <a:solidFill>
                <a:srgbClr val="FFFFFF"/>
              </a:solidFill>
              <a:latin typeface="微软雅黑" panose="020B0503020204020204" pitchFamily="34" charset="-122"/>
              <a:ea typeface="微软雅黑" panose="020B0503020204020204" pitchFamily="34" charset="-122"/>
            </a:endParaRPr>
          </a:p>
          <a:p>
            <a:r>
              <a:rPr lang="en-US" altLang="zh-CN" sz="2800" b="1" spc="300" dirty="0">
                <a:solidFill>
                  <a:srgbClr val="FFFFFF"/>
                </a:solidFill>
                <a:latin typeface="微软雅黑" panose="020B0503020204020204" pitchFamily="34" charset="-122"/>
                <a:ea typeface="微软雅黑" panose="020B0503020204020204" pitchFamily="34" charset="-122"/>
              </a:rPr>
              <a:t> </a:t>
            </a:r>
            <a:r>
              <a:rPr lang="en-US" altLang="zh-CN" sz="2800" b="1" spc="300" dirty="0" smtClean="0">
                <a:solidFill>
                  <a:srgbClr val="FFFFFF"/>
                </a:solidFill>
                <a:latin typeface="微软雅黑" panose="020B0503020204020204" pitchFamily="34" charset="-122"/>
                <a:ea typeface="微软雅黑" panose="020B0503020204020204" pitchFamily="34" charset="-122"/>
              </a:rPr>
              <a:t>             </a:t>
            </a:r>
            <a:r>
              <a:rPr lang="zh-CN" altLang="en-US" sz="2800" b="1" spc="300" dirty="0" smtClean="0">
                <a:solidFill>
                  <a:srgbClr val="FFFFFF"/>
                </a:solidFill>
                <a:latin typeface="微软雅黑" panose="020B0503020204020204" pitchFamily="34" charset="-122"/>
                <a:ea typeface="微软雅黑" panose="020B0503020204020204" pitchFamily="34" charset="-122"/>
              </a:rPr>
              <a:t>实体检查</a:t>
            </a:r>
            <a:endParaRPr lang="en-US" altLang="zh-CN" sz="2800" b="1" spc="300" dirty="0" smtClean="0">
              <a:solidFill>
                <a:srgbClr val="FFFFFF"/>
              </a:solidFill>
              <a:latin typeface="微软雅黑" panose="020B0503020204020204" pitchFamily="34" charset="-122"/>
              <a:ea typeface="微软雅黑" panose="020B0503020204020204" pitchFamily="34" charset="-122"/>
            </a:endParaRPr>
          </a:p>
          <a:p>
            <a:endParaRPr lang="en-US" altLang="zh-CN" sz="2800" b="1" spc="300" dirty="0" smtClean="0">
              <a:solidFill>
                <a:srgbClr val="FFFFFF"/>
              </a:solidFill>
              <a:latin typeface="微软雅黑" panose="020B0503020204020204" pitchFamily="34" charset="-122"/>
              <a:ea typeface="微软雅黑" panose="020B0503020204020204" pitchFamily="34" charset="-122"/>
            </a:endParaRPr>
          </a:p>
          <a:p>
            <a:pPr marL="514350" indent="-514350">
              <a:lnSpc>
                <a:spcPct val="150000"/>
              </a:lnSpc>
              <a:buFont typeface="+mj-lt"/>
              <a:buAutoNum type="arabicPeriod"/>
            </a:pPr>
            <a:r>
              <a:rPr lang="zh-CN" altLang="en-US" sz="2800" b="1" dirty="0" smtClean="0">
                <a:solidFill>
                  <a:schemeClr val="bg1"/>
                </a:solidFill>
                <a:latin typeface="黑体" panose="02010609060101010101" pitchFamily="49" charset="-122"/>
                <a:ea typeface="黑体" panose="02010609060101010101" pitchFamily="49" charset="-122"/>
              </a:rPr>
              <a:t>温湿度控制记录</a:t>
            </a:r>
          </a:p>
          <a:p>
            <a:pPr marL="514350" indent="-514350">
              <a:lnSpc>
                <a:spcPct val="150000"/>
              </a:lnSpc>
              <a:buFont typeface="+mj-lt"/>
              <a:buAutoNum type="arabicPeriod"/>
            </a:pPr>
            <a:r>
              <a:rPr lang="zh-CN" altLang="en-US" sz="2800" b="1" dirty="0" smtClean="0">
                <a:solidFill>
                  <a:schemeClr val="bg1"/>
                </a:solidFill>
                <a:latin typeface="黑体" panose="02010609060101010101" pitchFamily="49" charset="-122"/>
                <a:ea typeface="黑体" panose="02010609060101010101" pitchFamily="49" charset="-122"/>
              </a:rPr>
              <a:t>办公、阅览、库房设备检查</a:t>
            </a:r>
            <a:endParaRPr lang="zh-CN" altLang="en-US" sz="2800" b="1" dirty="0">
              <a:solidFill>
                <a:schemeClr val="bg1"/>
              </a:solidFill>
              <a:latin typeface="黑体" panose="02010609060101010101" pitchFamily="49" charset="-122"/>
              <a:ea typeface="黑体" panose="02010609060101010101" pitchFamily="49" charset="-122"/>
            </a:endParaRPr>
          </a:p>
          <a:p>
            <a:endParaRPr lang="zh-CN" altLang="en-US" sz="2800" b="1" spc="300" dirty="0">
              <a:solidFill>
                <a:srgbClr val="FFFFFF"/>
              </a:solidFill>
              <a:latin typeface="微软雅黑" panose="020B0503020204020204" pitchFamily="34" charset="-122"/>
              <a:ea typeface="微软雅黑" panose="020B0503020204020204" pitchFamily="34" charset="-122"/>
            </a:endParaRPr>
          </a:p>
        </p:txBody>
      </p:sp>
      <p:sp>
        <p:nvSpPr>
          <p:cNvPr id="9" name="MH_SubTitle_2"/>
          <p:cNvSpPr txBox="1">
            <a:spLocks noChangeArrowheads="1"/>
          </p:cNvSpPr>
          <p:nvPr>
            <p:custDataLst>
              <p:tags r:id="rId8"/>
            </p:custDataLst>
          </p:nvPr>
        </p:nvSpPr>
        <p:spPr bwMode="auto">
          <a:xfrm>
            <a:off x="6702331" y="1274759"/>
            <a:ext cx="3505963"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600" dirty="0">
                <a:solidFill>
                  <a:srgbClr val="FFFFFF"/>
                </a:solidFill>
                <a:latin typeface="微软雅黑" panose="020B0503020204020204" pitchFamily="34" charset="-122"/>
                <a:ea typeface="微软雅黑" panose="020B0503020204020204" pitchFamily="34" charset="-122"/>
              </a:rPr>
              <a:t>评价结论</a:t>
            </a:r>
            <a:endParaRPr lang="en-US" altLang="zh-CN" sz="2800" b="1" spc="600" dirty="0">
              <a:solidFill>
                <a:srgbClr val="FFFFFF"/>
              </a:solidFill>
              <a:latin typeface="微软雅黑" panose="020B0503020204020204" pitchFamily="34" charset="-122"/>
              <a:ea typeface="微软雅黑" panose="020B0503020204020204" pitchFamily="34" charset="-122"/>
            </a:endParaRPr>
          </a:p>
        </p:txBody>
      </p:sp>
      <p:grpSp>
        <p:nvGrpSpPr>
          <p:cNvPr id="12"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9"/>
            </p:custDataLst>
          </p:nvPr>
        </p:nvGrpSpPr>
        <p:grpSpPr bwMode="auto">
          <a:xfrm>
            <a:off x="4729064" y="936168"/>
            <a:ext cx="846059" cy="846058"/>
            <a:chOff x="3337" y="1657"/>
            <a:chExt cx="1007" cy="1007"/>
          </a:xfrm>
        </p:grpSpPr>
        <p:sp>
          <p:nvSpPr>
            <p:cNvPr id="13" name="PA-任意多边形 5">
              <a:extLst>
                <a:ext uri="{FF2B5EF4-FFF2-40B4-BE49-F238E27FC236}">
                  <a16:creationId xmlns:a16="http://schemas.microsoft.com/office/drawing/2014/main" xmlns="" id="{71218458-4C10-4A82-BE82-19E525D9FF8D}"/>
                </a:ext>
              </a:extLst>
            </p:cNvPr>
            <p:cNvSpPr>
              <a:spLocks/>
            </p:cNvSpPr>
            <p:nvPr>
              <p:custDataLst>
                <p:tags r:id="rId14"/>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PA-矩形 6">
              <a:extLst>
                <a:ext uri="{FF2B5EF4-FFF2-40B4-BE49-F238E27FC236}">
                  <a16:creationId xmlns:a16="http://schemas.microsoft.com/office/drawing/2014/main" xmlns="" id="{008277D4-CB6B-4FE4-B47F-46A0D681598A}"/>
                </a:ext>
              </a:extLst>
            </p:cNvPr>
            <p:cNvSpPr>
              <a:spLocks noChangeArrowheads="1"/>
            </p:cNvSpPr>
            <p:nvPr>
              <p:custDataLst>
                <p:tags r:id="rId15"/>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PA-任意多边形 7">
              <a:extLst>
                <a:ext uri="{FF2B5EF4-FFF2-40B4-BE49-F238E27FC236}">
                  <a16:creationId xmlns:a16="http://schemas.microsoft.com/office/drawing/2014/main" xmlns="" id="{0D34EA9F-F533-47D8-97FD-DC09968D7E8C}"/>
                </a:ext>
              </a:extLst>
            </p:cNvPr>
            <p:cNvSpPr>
              <a:spLocks noEditPoints="1"/>
            </p:cNvSpPr>
            <p:nvPr>
              <p:custDataLst>
                <p:tags r:id="rId16"/>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7"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10"/>
            </p:custDataLst>
          </p:nvPr>
        </p:nvGrpSpPr>
        <p:grpSpPr bwMode="auto">
          <a:xfrm>
            <a:off x="10767914" y="1088568"/>
            <a:ext cx="846059" cy="846058"/>
            <a:chOff x="3337" y="1657"/>
            <a:chExt cx="1007" cy="1007"/>
          </a:xfrm>
        </p:grpSpPr>
        <p:sp>
          <p:nvSpPr>
            <p:cNvPr id="28" name="PA-任意多边形 5">
              <a:extLst>
                <a:ext uri="{FF2B5EF4-FFF2-40B4-BE49-F238E27FC236}">
                  <a16:creationId xmlns:a16="http://schemas.microsoft.com/office/drawing/2014/main" xmlns="" id="{71218458-4C10-4A82-BE82-19E525D9FF8D}"/>
                </a:ext>
              </a:extLst>
            </p:cNvPr>
            <p:cNvSpPr>
              <a:spLocks/>
            </p:cNvSpPr>
            <p:nvPr>
              <p:custDataLst>
                <p:tags r:id="rId11"/>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PA-矩形 6">
              <a:extLst>
                <a:ext uri="{FF2B5EF4-FFF2-40B4-BE49-F238E27FC236}">
                  <a16:creationId xmlns:a16="http://schemas.microsoft.com/office/drawing/2014/main" xmlns="" id="{008277D4-CB6B-4FE4-B47F-46A0D681598A}"/>
                </a:ext>
              </a:extLst>
            </p:cNvPr>
            <p:cNvSpPr>
              <a:spLocks noChangeArrowheads="1"/>
            </p:cNvSpPr>
            <p:nvPr>
              <p:custDataLst>
                <p:tags r:id="rId12"/>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PA-任意多边形 7">
              <a:extLst>
                <a:ext uri="{FF2B5EF4-FFF2-40B4-BE49-F238E27FC236}">
                  <a16:creationId xmlns:a16="http://schemas.microsoft.com/office/drawing/2014/main" xmlns="" id="{0D34EA9F-F533-47D8-97FD-DC09968D7E8C}"/>
                </a:ext>
              </a:extLst>
            </p:cNvPr>
            <p:cNvSpPr>
              <a:spLocks noEditPoints="1"/>
            </p:cNvSpPr>
            <p:nvPr>
              <p:custDataLst>
                <p:tags r:id="rId13"/>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326684473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1"/>
            </p:custDataLst>
          </p:nvPr>
        </p:nvSpPr>
        <p:spPr>
          <a:xfrm>
            <a:off x="8395064" y="2875133"/>
            <a:ext cx="2272937" cy="780159"/>
          </a:xfrm>
          <a:custGeom>
            <a:avLst/>
            <a:gdLst>
              <a:gd name="connsiteX0" fmla="*/ 0 w 2272937"/>
              <a:gd name="connsiteY0" fmla="*/ 478971 h 478971"/>
              <a:gd name="connsiteX1" fmla="*/ 2272937 w 2272937"/>
              <a:gd name="connsiteY1" fmla="*/ 478971 h 478971"/>
              <a:gd name="connsiteX2" fmla="*/ 2272937 w 2272937"/>
              <a:gd name="connsiteY2" fmla="*/ 0 h 478971"/>
              <a:gd name="connsiteX3" fmla="*/ 1271452 w 2272937"/>
              <a:gd name="connsiteY3" fmla="*/ 0 h 478971"/>
              <a:gd name="connsiteX4" fmla="*/ 17417 w 2272937"/>
              <a:gd name="connsiteY4" fmla="*/ 0 h 478971"/>
              <a:gd name="connsiteX5" fmla="*/ 0 w 2272937"/>
              <a:gd name="connsiteY5" fmla="*/ 478971 h 47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937" h="478971">
                <a:moveTo>
                  <a:pt x="0" y="478971"/>
                </a:moveTo>
                <a:lnTo>
                  <a:pt x="2272937" y="478971"/>
                </a:lnTo>
                <a:lnTo>
                  <a:pt x="2272937" y="0"/>
                </a:lnTo>
                <a:lnTo>
                  <a:pt x="1271452" y="0"/>
                </a:lnTo>
                <a:lnTo>
                  <a:pt x="17417" y="0"/>
                </a:lnTo>
                <a:lnTo>
                  <a:pt x="0" y="478971"/>
                </a:lnTo>
                <a:close/>
              </a:path>
            </a:pathLst>
          </a:custGeom>
          <a:solidFill>
            <a:schemeClr val="tx2">
              <a:lumMod val="40000"/>
              <a:lumOff val="6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幼圆"/>
            </a:endParaRPr>
          </a:p>
        </p:txBody>
      </p:sp>
      <p:sp>
        <p:nvSpPr>
          <p:cNvPr id="3" name="矩形 2"/>
          <p:cNvSpPr/>
          <p:nvPr>
            <p:custDataLst>
              <p:tags r:id="rId2"/>
            </p:custDataLst>
          </p:nvPr>
        </p:nvSpPr>
        <p:spPr>
          <a:xfrm>
            <a:off x="1524000" y="2610725"/>
            <a:ext cx="8125098" cy="818398"/>
          </a:xfrm>
          <a:prstGeom prst="rect">
            <a:avLst/>
          </a:prstGeom>
          <a:solidFill>
            <a:schemeClr val="accent1">
              <a:lumMod val="75000"/>
            </a:schemeClr>
          </a:solidFill>
          <a:ln w="12700" cap="flat" cmpd="sng" algn="ctr">
            <a:noFill/>
            <a:prstDash val="solid"/>
            <a:miter lim="800000"/>
          </a:ln>
          <a:effectLst/>
        </p:spPr>
        <p:txBody>
          <a:bodyPr lIns="1800000" rtlCol="0" anchor="ctr">
            <a:normAutofit/>
          </a:bodyPr>
          <a:lstStyle/>
          <a:p>
            <a:r>
              <a:rPr lang="zh-CN" altLang="en-US" sz="3600" b="1" dirty="0" smtClean="0">
                <a:solidFill>
                  <a:schemeClr val="bg1"/>
                </a:solidFill>
                <a:latin typeface="黑体" panose="02010609060101010101" pitchFamily="49" charset="-122"/>
                <a:ea typeface="黑体" panose="02010609060101010101" pitchFamily="49" charset="-122"/>
              </a:rPr>
              <a:t>     档案归档时间评价</a:t>
            </a:r>
            <a:endParaRPr lang="zh-CN" altLang="en-US" sz="3600" b="1" dirty="0">
              <a:solidFill>
                <a:schemeClr val="bg1"/>
              </a:solidFill>
              <a:latin typeface="黑体" panose="02010609060101010101" pitchFamily="49" charset="-122"/>
              <a:ea typeface="黑体" panose="02010609060101010101" pitchFamily="49" charset="-122"/>
            </a:endParaRPr>
          </a:p>
        </p:txBody>
      </p:sp>
      <p:sp>
        <p:nvSpPr>
          <p:cNvPr id="4" name="任意多边形 3"/>
          <p:cNvSpPr/>
          <p:nvPr>
            <p:custDataLst>
              <p:tags r:id="rId3"/>
            </p:custDataLst>
          </p:nvPr>
        </p:nvSpPr>
        <p:spPr>
          <a:xfrm>
            <a:off x="8360230" y="3429131"/>
            <a:ext cx="1306285" cy="226633"/>
          </a:xfrm>
          <a:custGeom>
            <a:avLst/>
            <a:gdLst>
              <a:gd name="connsiteX0" fmla="*/ 0 w 1306285"/>
              <a:gd name="connsiteY0" fmla="*/ 0 h 156754"/>
              <a:gd name="connsiteX1" fmla="*/ 1306285 w 1306285"/>
              <a:gd name="connsiteY1" fmla="*/ 0 h 156754"/>
              <a:gd name="connsiteX2" fmla="*/ 17417 w 1306285"/>
              <a:gd name="connsiteY2" fmla="*/ 156754 h 156754"/>
              <a:gd name="connsiteX3" fmla="*/ 0 w 1306285"/>
              <a:gd name="connsiteY3" fmla="*/ 0 h 156754"/>
            </a:gdLst>
            <a:ahLst/>
            <a:cxnLst>
              <a:cxn ang="0">
                <a:pos x="connsiteX0" y="connsiteY0"/>
              </a:cxn>
              <a:cxn ang="0">
                <a:pos x="connsiteX1" y="connsiteY1"/>
              </a:cxn>
              <a:cxn ang="0">
                <a:pos x="connsiteX2" y="connsiteY2"/>
              </a:cxn>
              <a:cxn ang="0">
                <a:pos x="connsiteX3" y="connsiteY3"/>
              </a:cxn>
            </a:cxnLst>
            <a:rect l="l" t="t" r="r" b="b"/>
            <a:pathLst>
              <a:path w="1306285" h="156754">
                <a:moveTo>
                  <a:pt x="0" y="0"/>
                </a:moveTo>
                <a:lnTo>
                  <a:pt x="1306285" y="0"/>
                </a:lnTo>
                <a:lnTo>
                  <a:pt x="17417" y="156754"/>
                </a:lnTo>
                <a:lnTo>
                  <a:pt x="0" y="0"/>
                </a:lnTo>
                <a:close/>
              </a:path>
            </a:pathLst>
          </a:custGeom>
          <a:solidFill>
            <a:srgbClr val="002060"/>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幼圆"/>
            </a:endParaRPr>
          </a:p>
        </p:txBody>
      </p:sp>
      <p:grpSp>
        <p:nvGrpSpPr>
          <p:cNvPr id="7" name="组合 6"/>
          <p:cNvGrpSpPr/>
          <p:nvPr/>
        </p:nvGrpSpPr>
        <p:grpSpPr>
          <a:xfrm>
            <a:off x="1179333" y="1496726"/>
            <a:ext cx="2961594" cy="2903518"/>
            <a:chOff x="304800" y="673100"/>
            <a:chExt cx="4000500" cy="4000500"/>
          </a:xfrm>
          <a:effectLst>
            <a:outerShdw blurRad="444500" dist="254000" dir="684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grpSp>
      <p:sp>
        <p:nvSpPr>
          <p:cNvPr id="6" name="文本占位符 4"/>
          <p:cNvSpPr txBox="1">
            <a:spLocks/>
          </p:cNvSpPr>
          <p:nvPr>
            <p:custDataLst>
              <p:tags r:id="rId4"/>
            </p:custDataLst>
          </p:nvPr>
        </p:nvSpPr>
        <p:spPr>
          <a:xfrm>
            <a:off x="1549581" y="913994"/>
            <a:ext cx="1568089" cy="3509963"/>
          </a:xfrm>
          <a:prstGeom prst="rect">
            <a:avLst/>
          </a:prstGeom>
        </p:spPr>
        <p:txBody>
          <a:bodyPr vert="horz" lIns="91440" tIns="45720" rIns="91440" bIns="45720" rtlCol="0">
            <a:noAutofit/>
          </a:bodyPr>
          <a:lstStyle>
            <a:lvl1pPr marL="0" indent="0" algn="just" defTabSz="914400" rtl="0" eaLnBrk="1" latinLnBrk="0" hangingPunct="1">
              <a:lnSpc>
                <a:spcPct val="110000"/>
              </a:lnSpc>
              <a:spcBef>
                <a:spcPts val="1800"/>
              </a:spcBef>
              <a:spcAft>
                <a:spcPts val="0"/>
              </a:spcAft>
              <a:buClr>
                <a:schemeClr val="accent1">
                  <a:lumMod val="50000"/>
                </a:schemeClr>
              </a:buClr>
              <a:buSzPct val="60000"/>
              <a:buFont typeface="Wingdings" panose="05000000000000000000" pitchFamily="2" charset="2"/>
              <a:buNone/>
              <a:defRPr sz="23900" i="1" kern="1200" baseline="0">
                <a:ln w="19050">
                  <a:solidFill>
                    <a:schemeClr val="bg1"/>
                  </a:solidFill>
                </a:ln>
                <a:solidFill>
                  <a:schemeClr val="accent1"/>
                </a:solidFill>
                <a:latin typeface="Baskerville Old Face" panose="02020602080505020303" pitchFamily="18" charset="0"/>
                <a:ea typeface="华文中宋" panose="02010600040101010101" pitchFamily="2" charset="-122"/>
                <a:cs typeface="+mn-cs"/>
              </a:defRPr>
            </a:lvl1pPr>
            <a:lvl2pPr marL="357188" indent="-357188"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76AA30">
                  <a:lumMod val="50000"/>
                </a:srgbClr>
              </a:buClr>
              <a:defRPr/>
            </a:pPr>
            <a:r>
              <a:rPr lang="en-US" altLang="zh-CN" dirty="0">
                <a:ln w="19050">
                  <a:solidFill>
                    <a:srgbClr val="FFFFFF"/>
                  </a:solidFill>
                </a:ln>
                <a:solidFill>
                  <a:schemeClr val="tx2">
                    <a:lumMod val="60000"/>
                    <a:lumOff val="40000"/>
                  </a:schemeClr>
                </a:solidFill>
              </a:rPr>
              <a:t>2</a:t>
            </a:r>
            <a:endParaRPr lang="zh-CN" altLang="en-US" dirty="0">
              <a:ln w="19050">
                <a:solidFill>
                  <a:srgbClr val="FFFFFF"/>
                </a:solidFill>
              </a:ln>
              <a:solidFill>
                <a:schemeClr val="tx2">
                  <a:lumMod val="60000"/>
                  <a:lumOff val="40000"/>
                </a:schemeClr>
              </a:solidFill>
            </a:endParaRPr>
          </a:p>
        </p:txBody>
      </p:sp>
    </p:spTree>
    <p:extLst>
      <p:ext uri="{BB962C8B-B14F-4D97-AF65-F5344CB8AC3E}">
        <p14:creationId xmlns:p14="http://schemas.microsoft.com/office/powerpoint/2010/main" val="273763271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180573"/>
            <a:ext cx="12171313" cy="1015663"/>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档案归档</a:t>
            </a:r>
            <a:r>
              <a:rPr lang="zh-CN" altLang="en-US" sz="4000" b="1" dirty="0">
                <a:solidFill>
                  <a:schemeClr val="accent1">
                    <a:lumMod val="75000"/>
                  </a:schemeClr>
                </a:solidFill>
                <a:latin typeface="黑体" panose="02010609060101010101" pitchFamily="49" charset="-122"/>
                <a:ea typeface="黑体" panose="02010609060101010101" pitchFamily="49" charset="-122"/>
              </a:rPr>
              <a:t>时间</a:t>
            </a: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评价内容</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1635" y="2293289"/>
            <a:ext cx="12191998" cy="5632311"/>
          </a:xfrm>
          <a:prstGeom prst="rect">
            <a:avLst/>
          </a:prstGeom>
          <a:solidFill>
            <a:schemeClr val="accent1">
              <a:lumMod val="60000"/>
              <a:lumOff val="40000"/>
            </a:schemeClr>
          </a:solidFill>
        </p:spPr>
        <p:txBody>
          <a:bodyPr wrap="square">
            <a:spAutoFit/>
          </a:bodyPr>
          <a:lstStyle/>
          <a:p>
            <a:r>
              <a:rPr lang="en-US" altLang="zh-CN" sz="4000" dirty="0"/>
              <a:t> </a:t>
            </a:r>
            <a:r>
              <a:rPr lang="en-US" altLang="zh-CN" sz="4000" dirty="0" smtClean="0"/>
              <a:t>        </a:t>
            </a:r>
            <a:r>
              <a:rPr lang="zh-CN" altLang="zh-CN" sz="4000" dirty="0" smtClean="0">
                <a:latin typeface="黑体" panose="02010609060101010101" pitchFamily="49" charset="-122"/>
                <a:ea typeface="黑体" panose="02010609060101010101" pitchFamily="49" charset="-122"/>
              </a:rPr>
              <a:t>投产</a:t>
            </a:r>
            <a:r>
              <a:rPr lang="zh-CN" altLang="zh-CN" sz="4000" dirty="0">
                <a:latin typeface="黑体" panose="02010609060101010101" pitchFamily="49" charset="-122"/>
                <a:ea typeface="黑体" panose="02010609060101010101" pitchFamily="49" charset="-122"/>
              </a:rPr>
              <a:t>后</a:t>
            </a:r>
            <a:r>
              <a:rPr lang="en-US" altLang="zh-CN" sz="4000" dirty="0">
                <a:latin typeface="黑体" panose="02010609060101010101" pitchFamily="49" charset="-122"/>
                <a:ea typeface="黑体" panose="02010609060101010101" pitchFamily="49" charset="-122"/>
              </a:rPr>
              <a:t>90</a:t>
            </a:r>
            <a:r>
              <a:rPr lang="zh-CN" altLang="zh-CN" sz="4000" dirty="0">
                <a:latin typeface="黑体" panose="02010609060101010101" pitchFamily="49" charset="-122"/>
                <a:ea typeface="黑体" panose="02010609060101010101" pitchFamily="49" charset="-122"/>
              </a:rPr>
              <a:t>天内或满足合同约定归档完毕</a:t>
            </a:r>
            <a:r>
              <a:rPr lang="zh-CN" altLang="zh-CN" sz="4000" dirty="0" smtClean="0">
                <a:latin typeface="黑体" panose="02010609060101010101" pitchFamily="49" charset="-122"/>
                <a:ea typeface="黑体" panose="02010609060101010101" pitchFamily="49" charset="-122"/>
              </a:rPr>
              <a:t>。</a:t>
            </a:r>
            <a:endParaRPr lang="en-US" altLang="zh-CN" sz="4000" dirty="0">
              <a:latin typeface="黑体" panose="02010609060101010101" pitchFamily="49" charset="-122"/>
              <a:ea typeface="黑体" panose="02010609060101010101" pitchFamily="49" charset="-122"/>
            </a:endParaRPr>
          </a:p>
          <a:p>
            <a:r>
              <a:rPr lang="en-US" altLang="zh-CN" sz="4000" dirty="0" smtClean="0">
                <a:latin typeface="黑体" panose="02010609060101010101" pitchFamily="49" charset="-122"/>
                <a:ea typeface="黑体" panose="02010609060101010101" pitchFamily="49" charset="-122"/>
              </a:rPr>
              <a:t>    </a:t>
            </a:r>
          </a:p>
          <a:p>
            <a:r>
              <a:rPr lang="en-US" altLang="zh-CN" sz="4000" dirty="0">
                <a:latin typeface="黑体" panose="02010609060101010101" pitchFamily="49" charset="-122"/>
                <a:ea typeface="黑体" panose="02010609060101010101" pitchFamily="49" charset="-122"/>
              </a:rPr>
              <a:t> </a:t>
            </a:r>
            <a:r>
              <a:rPr lang="en-US" altLang="zh-CN" sz="4000" dirty="0" smtClean="0">
                <a:latin typeface="黑体" panose="02010609060101010101" pitchFamily="49" charset="-122"/>
                <a:ea typeface="黑体" panose="02010609060101010101" pitchFamily="49" charset="-122"/>
              </a:rPr>
              <a:t>   </a:t>
            </a:r>
            <a:r>
              <a:rPr lang="zh-CN" altLang="en-US" sz="4000" dirty="0" smtClean="0">
                <a:latin typeface="黑体" panose="02010609060101010101" pitchFamily="49" charset="-122"/>
                <a:ea typeface="黑体" panose="02010609060101010101" pitchFamily="49" charset="-122"/>
              </a:rPr>
              <a:t>评价标准：</a:t>
            </a:r>
            <a:endParaRPr lang="en-US" altLang="zh-CN" sz="4000" dirty="0">
              <a:latin typeface="黑体" panose="02010609060101010101" pitchFamily="49" charset="-122"/>
              <a:ea typeface="黑体" panose="02010609060101010101" pitchFamily="49" charset="-122"/>
            </a:endParaRPr>
          </a:p>
          <a:p>
            <a:endParaRPr lang="en-US" altLang="zh-CN" sz="4000" dirty="0" smtClean="0">
              <a:solidFill>
                <a:schemeClr val="bg1"/>
              </a:solidFill>
              <a:latin typeface="黑体" panose="02010609060101010101" pitchFamily="49" charset="-122"/>
              <a:ea typeface="黑体" panose="02010609060101010101" pitchFamily="49" charset="-122"/>
            </a:endParaRPr>
          </a:p>
          <a:p>
            <a:endParaRPr lang="en-US" altLang="zh-CN" sz="4000" dirty="0">
              <a:solidFill>
                <a:schemeClr val="bg1"/>
              </a:solidFill>
              <a:latin typeface="黑体" panose="02010609060101010101" pitchFamily="49" charset="-122"/>
              <a:ea typeface="黑体" panose="02010609060101010101" pitchFamily="49" charset="-122"/>
            </a:endParaRPr>
          </a:p>
          <a:p>
            <a:endParaRPr lang="en-US" altLang="zh-CN" sz="4000" dirty="0" smtClean="0">
              <a:solidFill>
                <a:schemeClr val="bg1"/>
              </a:solidFill>
              <a:latin typeface="黑体" panose="02010609060101010101" pitchFamily="49" charset="-122"/>
              <a:ea typeface="黑体" panose="02010609060101010101" pitchFamily="49" charset="-122"/>
            </a:endParaRPr>
          </a:p>
          <a:p>
            <a:endParaRPr lang="en-US" altLang="zh-CN" sz="4000" dirty="0">
              <a:solidFill>
                <a:schemeClr val="bg1"/>
              </a:solidFill>
              <a:latin typeface="黑体" panose="02010609060101010101" pitchFamily="49" charset="-122"/>
              <a:ea typeface="黑体" panose="02010609060101010101" pitchFamily="49" charset="-122"/>
            </a:endParaRPr>
          </a:p>
          <a:p>
            <a:endParaRPr lang="en-US" altLang="zh-CN" sz="4000" dirty="0" smtClean="0">
              <a:solidFill>
                <a:schemeClr val="bg1"/>
              </a:solidFill>
              <a:latin typeface="黑体" panose="02010609060101010101" pitchFamily="49" charset="-122"/>
              <a:ea typeface="黑体" panose="02010609060101010101" pitchFamily="49" charset="-122"/>
            </a:endParaRPr>
          </a:p>
          <a:p>
            <a:endParaRPr lang="en-US" altLang="zh-CN" sz="4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31590295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7" y="890427"/>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761819"/>
            <a:ext cx="12190362" cy="5286062"/>
          </a:xfrm>
          <a:prstGeom prst="rect">
            <a:avLst/>
          </a:prstGeom>
          <a:solidFill>
            <a:schemeClr val="accent1">
              <a:lumMod val="60000"/>
              <a:lumOff val="40000"/>
            </a:schemeClr>
          </a:solidFill>
        </p:spPr>
        <p:txBody>
          <a:bodyPr wrap="square">
            <a:spAutoFit/>
          </a:bodyPr>
          <a:lstStyle/>
          <a:p>
            <a:pPr>
              <a:lnSpc>
                <a:spcPts val="4500"/>
              </a:lnSpc>
            </a:pPr>
            <a:r>
              <a:rPr lang="en-US" altLang="zh-CN" sz="3200" dirty="0">
                <a:latin typeface="黑体" panose="02010609060101010101" pitchFamily="49" charset="-122"/>
                <a:ea typeface="黑体" panose="02010609060101010101" pitchFamily="49" charset="-122"/>
              </a:rPr>
              <a:t> </a:t>
            </a:r>
            <a:r>
              <a:rPr lang="en-US" altLang="zh-CN" sz="3200" dirty="0" smtClean="0">
                <a:latin typeface="黑体" panose="02010609060101010101" pitchFamily="49" charset="-122"/>
                <a:ea typeface="黑体" panose="02010609060101010101" pitchFamily="49" charset="-122"/>
              </a:rPr>
              <a:t>           </a:t>
            </a:r>
            <a:r>
              <a:rPr lang="zh-CN" altLang="zh-CN" sz="3200" dirty="0" smtClean="0">
                <a:latin typeface="黑体" panose="02010609060101010101" pitchFamily="49" charset="-122"/>
                <a:ea typeface="黑体" panose="02010609060101010101" pitchFamily="49" charset="-122"/>
              </a:rPr>
              <a:t>《建设项目档案管理规范》</a:t>
            </a:r>
            <a:r>
              <a:rPr lang="en-US" altLang="zh-CN" sz="3200" dirty="0" smtClean="0">
                <a:latin typeface="黑体" panose="02010609060101010101" pitchFamily="49" charset="-122"/>
                <a:ea typeface="黑体" panose="02010609060101010101" pitchFamily="49" charset="-122"/>
              </a:rPr>
              <a:t>DA/T28-2018</a:t>
            </a:r>
            <a:r>
              <a:rPr lang="en-US" altLang="zh-CN" sz="3200" dirty="0">
                <a:latin typeface="黑体" panose="02010609060101010101" pitchFamily="49" charset="-122"/>
                <a:ea typeface="黑体" panose="02010609060101010101" pitchFamily="49" charset="-122"/>
              </a:rPr>
              <a:t/>
            </a:r>
            <a:br>
              <a:rPr lang="en-US" altLang="zh-CN" sz="3200" dirty="0">
                <a:latin typeface="黑体" panose="02010609060101010101" pitchFamily="49" charset="-122"/>
                <a:ea typeface="黑体" panose="02010609060101010101" pitchFamily="49" charset="-122"/>
              </a:rPr>
            </a:br>
            <a:r>
              <a:rPr lang="en-US" altLang="zh-CN" sz="3200" dirty="0" smtClean="0">
                <a:latin typeface="黑体" panose="02010609060101010101" pitchFamily="49" charset="-122"/>
                <a:ea typeface="黑体" panose="02010609060101010101" pitchFamily="49" charset="-122"/>
              </a:rPr>
              <a:t>    7.4</a:t>
            </a:r>
            <a:r>
              <a:rPr lang="zh-CN" altLang="zh-CN" sz="3200" dirty="0">
                <a:latin typeface="黑体" panose="02010609060101010101" pitchFamily="49" charset="-122"/>
                <a:ea typeface="黑体" panose="02010609060101010101" pitchFamily="49" charset="-122"/>
              </a:rPr>
              <a:t>归档</a:t>
            </a:r>
            <a:r>
              <a:rPr lang="en-US" altLang="zh-CN" sz="3200" dirty="0">
                <a:latin typeface="黑体" panose="02010609060101010101" pitchFamily="49" charset="-122"/>
                <a:ea typeface="黑体" panose="02010609060101010101" pitchFamily="49" charset="-122"/>
              </a:rPr>
              <a:t/>
            </a:r>
            <a:br>
              <a:rPr lang="en-US" altLang="zh-CN" sz="3200" dirty="0">
                <a:latin typeface="黑体" panose="02010609060101010101" pitchFamily="49" charset="-122"/>
                <a:ea typeface="黑体" panose="02010609060101010101" pitchFamily="49" charset="-122"/>
              </a:rPr>
            </a:br>
            <a:r>
              <a:rPr lang="en-US" altLang="zh-CN" sz="3200" dirty="0" smtClean="0">
                <a:latin typeface="黑体" panose="02010609060101010101" pitchFamily="49" charset="-122"/>
                <a:ea typeface="黑体" panose="02010609060101010101" pitchFamily="49" charset="-122"/>
              </a:rPr>
              <a:t>    7.4.1</a:t>
            </a:r>
            <a:r>
              <a:rPr lang="zh-CN" altLang="zh-CN" sz="3200" dirty="0">
                <a:latin typeface="黑体" panose="02010609060101010101" pitchFamily="49" charset="-122"/>
                <a:ea typeface="黑体" panose="02010609060101010101" pitchFamily="49" charset="-122"/>
              </a:rPr>
              <a:t>项目文件应及时归档。前期文件应在相关工作结束时归档；管理性文件宜按年度归档，同一事由产生的跨年度文件应在办结年度归档；施工文件应在项目完工验收后归档，建设周期长的项目可分阶段或按单位工程、分部工程归档；信息系统开发文件应在系统验收后归档；监理文件应在监理的项目完工验收后归档；科研项目文件应在结题验收后归档；生产准备、试运行文件应在试运行结束时归档；竣工验收文件在验收通过后归档</a:t>
            </a:r>
            <a:r>
              <a:rPr lang="zh-CN" altLang="zh-CN" sz="3200" dirty="0" smtClean="0">
                <a:latin typeface="黑体" panose="02010609060101010101" pitchFamily="49" charset="-122"/>
                <a:ea typeface="黑体" panose="02010609060101010101" pitchFamily="49" charset="-122"/>
              </a:rPr>
              <a:t>。</a:t>
            </a:r>
            <a:endParaRPr lang="en-US" altLang="zh-CN" sz="3200" dirty="0"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3703274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7" y="890427"/>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1" y="2013438"/>
            <a:ext cx="12190363" cy="5632311"/>
          </a:xfrm>
          <a:prstGeom prst="rect">
            <a:avLst/>
          </a:prstGeom>
          <a:solidFill>
            <a:schemeClr val="accent1">
              <a:lumMod val="60000"/>
              <a:lumOff val="40000"/>
            </a:schemeClr>
          </a:solidFill>
        </p:spPr>
        <p:txBody>
          <a:bodyPr wrap="square">
            <a:spAutoFit/>
          </a:bodyPr>
          <a:lstStyle/>
          <a:p>
            <a:r>
              <a:rPr lang="en-US" altLang="zh-CN" sz="4000" dirty="0">
                <a:latin typeface="黑体" panose="02010609060101010101" pitchFamily="49" charset="-122"/>
                <a:ea typeface="黑体" panose="02010609060101010101" pitchFamily="49" charset="-122"/>
              </a:rPr>
              <a:t> </a:t>
            </a:r>
            <a:r>
              <a:rPr lang="en-US" altLang="zh-CN" sz="4000" dirty="0" smtClean="0">
                <a:latin typeface="黑体" panose="02010609060101010101" pitchFamily="49" charset="-122"/>
                <a:ea typeface="黑体" panose="02010609060101010101" pitchFamily="49" charset="-122"/>
              </a:rPr>
              <a:t>           </a:t>
            </a:r>
            <a:r>
              <a:rPr lang="zh-CN" altLang="zh-CN" sz="3200" dirty="0" smtClean="0">
                <a:latin typeface="黑体" panose="02010609060101010101" pitchFamily="49" charset="-122"/>
                <a:ea typeface="黑体" panose="02010609060101010101" pitchFamily="49" charset="-122"/>
              </a:rPr>
              <a:t>《核能优质工程现场复查规程》</a:t>
            </a:r>
            <a:endParaRPr lang="en-US" altLang="zh-CN" sz="3200" dirty="0" smtClean="0">
              <a:latin typeface="黑体" panose="02010609060101010101" pitchFamily="49" charset="-122"/>
              <a:ea typeface="黑体" panose="02010609060101010101" pitchFamily="49" charset="-122"/>
            </a:endParaRPr>
          </a:p>
          <a:p>
            <a:r>
              <a:rPr lang="en-US" altLang="zh-CN" sz="3200" dirty="0" smtClean="0">
                <a:latin typeface="黑体" panose="02010609060101010101" pitchFamily="49" charset="-122"/>
                <a:ea typeface="黑体" panose="02010609060101010101" pitchFamily="49" charset="-122"/>
              </a:rPr>
              <a:t> </a:t>
            </a:r>
          </a:p>
          <a:p>
            <a:r>
              <a:rPr lang="en-US" altLang="zh-CN" sz="3200" dirty="0">
                <a:latin typeface="黑体" panose="02010609060101010101" pitchFamily="49" charset="-122"/>
                <a:ea typeface="黑体" panose="02010609060101010101" pitchFamily="49" charset="-122"/>
              </a:rPr>
              <a:t> </a:t>
            </a:r>
            <a:r>
              <a:rPr lang="en-US" altLang="zh-CN" sz="3200" dirty="0" smtClean="0">
                <a:latin typeface="黑体" panose="02010609060101010101" pitchFamily="49" charset="-122"/>
                <a:ea typeface="黑体" panose="02010609060101010101" pitchFamily="49" charset="-122"/>
              </a:rPr>
              <a:t>   </a:t>
            </a:r>
            <a:r>
              <a:rPr lang="zh-CN" altLang="zh-CN" sz="3200" dirty="0" smtClean="0">
                <a:latin typeface="黑体" panose="02010609060101010101" pitchFamily="49" charset="-122"/>
                <a:ea typeface="黑体" panose="02010609060101010101" pitchFamily="49" charset="-122"/>
              </a:rPr>
              <a:t>四</a:t>
            </a:r>
            <a:r>
              <a:rPr lang="zh-CN" altLang="zh-CN" sz="3200" dirty="0">
                <a:latin typeface="黑体" panose="02010609060101010101" pitchFamily="49" charset="-122"/>
                <a:ea typeface="黑体" panose="02010609060101010101" pitchFamily="49" charset="-122"/>
              </a:rPr>
              <a:t>、工程档案管理</a:t>
            </a:r>
            <a:r>
              <a:rPr lang="zh-CN" altLang="zh-CN" sz="3200" dirty="0" smtClean="0">
                <a:latin typeface="黑体" panose="02010609060101010101" pitchFamily="49" charset="-122"/>
                <a:ea typeface="黑体" panose="02010609060101010101" pitchFamily="49" charset="-122"/>
              </a:rPr>
              <a:t>。</a:t>
            </a:r>
            <a:endParaRPr lang="en-US" altLang="zh-CN" sz="3200" dirty="0" smtClean="0">
              <a:latin typeface="黑体" panose="02010609060101010101" pitchFamily="49" charset="-122"/>
              <a:ea typeface="黑体" panose="02010609060101010101" pitchFamily="49" charset="-122"/>
            </a:endParaRPr>
          </a:p>
          <a:p>
            <a:endParaRPr lang="en-US" altLang="zh-CN" sz="3200" dirty="0">
              <a:solidFill>
                <a:schemeClr val="bg1"/>
              </a:solidFill>
              <a:latin typeface="黑体" panose="02010609060101010101" pitchFamily="49" charset="-122"/>
              <a:ea typeface="黑体" panose="02010609060101010101" pitchFamily="49" charset="-122"/>
            </a:endParaRPr>
          </a:p>
          <a:p>
            <a:endParaRPr lang="en-US" altLang="zh-CN" sz="3200" dirty="0" smtClean="0">
              <a:solidFill>
                <a:schemeClr val="bg1"/>
              </a:solidFill>
              <a:latin typeface="黑体" panose="02010609060101010101" pitchFamily="49" charset="-122"/>
              <a:ea typeface="黑体" panose="02010609060101010101" pitchFamily="49" charset="-122"/>
            </a:endParaRPr>
          </a:p>
          <a:p>
            <a:endParaRPr lang="en-US" altLang="zh-CN" sz="3200" dirty="0">
              <a:solidFill>
                <a:schemeClr val="bg1"/>
              </a:solidFill>
              <a:latin typeface="黑体" panose="02010609060101010101" pitchFamily="49" charset="-122"/>
              <a:ea typeface="黑体" panose="02010609060101010101" pitchFamily="49" charset="-122"/>
            </a:endParaRPr>
          </a:p>
          <a:p>
            <a:endParaRPr lang="en-US" altLang="zh-CN" sz="3200" dirty="0" smtClean="0">
              <a:solidFill>
                <a:schemeClr val="bg1"/>
              </a:solidFill>
              <a:latin typeface="黑体" panose="02010609060101010101" pitchFamily="49" charset="-122"/>
              <a:ea typeface="黑体" panose="02010609060101010101" pitchFamily="49" charset="-122"/>
            </a:endParaRPr>
          </a:p>
          <a:p>
            <a:endParaRPr lang="en-US" altLang="zh-CN" sz="3200" dirty="0">
              <a:solidFill>
                <a:schemeClr val="bg1"/>
              </a:solidFill>
              <a:latin typeface="黑体" panose="02010609060101010101" pitchFamily="49" charset="-122"/>
              <a:ea typeface="黑体" panose="02010609060101010101" pitchFamily="49" charset="-122"/>
            </a:endParaRPr>
          </a:p>
          <a:p>
            <a:endParaRPr lang="en-US" altLang="zh-CN" sz="3200" dirty="0" smtClean="0">
              <a:solidFill>
                <a:schemeClr val="bg1"/>
              </a:solidFill>
              <a:latin typeface="黑体" panose="02010609060101010101" pitchFamily="49" charset="-122"/>
              <a:ea typeface="黑体" panose="02010609060101010101" pitchFamily="49" charset="-122"/>
            </a:endParaRPr>
          </a:p>
          <a:p>
            <a:endParaRPr lang="en-US" altLang="zh-CN" sz="3200" dirty="0">
              <a:solidFill>
                <a:schemeClr val="bg1"/>
              </a:solidFill>
              <a:latin typeface="黑体" panose="02010609060101010101" pitchFamily="49" charset="-122"/>
              <a:ea typeface="黑体" panose="02010609060101010101" pitchFamily="49" charset="-122"/>
            </a:endParaRPr>
          </a:p>
          <a:p>
            <a:endParaRPr lang="en-US" altLang="zh-CN" sz="3200" dirty="0" smtClean="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78443462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Text_1"/>
          <p:cNvSpPr/>
          <p:nvPr>
            <p:custDataLst>
              <p:tags r:id="rId1"/>
            </p:custDataLst>
          </p:nvPr>
        </p:nvSpPr>
        <p:spPr>
          <a:xfrm>
            <a:off x="478542" y="1219200"/>
            <a:ext cx="5620823" cy="4968875"/>
          </a:xfrm>
          <a:prstGeom prst="rect">
            <a:avLst/>
          </a:prstGeom>
          <a:solidFill>
            <a:srgbClr val="AEACD9"/>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rmAutofit/>
          </a:bodyPr>
          <a:lstStyle/>
          <a:p>
            <a:pPr marL="514350" indent="-514350">
              <a:lnSpc>
                <a:spcPct val="150000"/>
              </a:lnSpc>
              <a:buFont typeface="+mj-lt"/>
              <a:buAutoNum type="arabicPeriod"/>
            </a:pPr>
            <a:endParaRPr lang="en-US" altLang="zh-CN" sz="2800" b="1" dirty="0">
              <a:solidFill>
                <a:schemeClr val="bg1"/>
              </a:solidFill>
              <a:latin typeface="黑体" panose="02010609060101010101" pitchFamily="49" charset="-122"/>
              <a:ea typeface="黑体" panose="02010609060101010101" pitchFamily="49" charset="-122"/>
            </a:endParaRPr>
          </a:p>
        </p:txBody>
      </p:sp>
      <p:sp>
        <p:nvSpPr>
          <p:cNvPr id="3" name="MH_Other_1"/>
          <p:cNvSpPr/>
          <p:nvPr>
            <p:custDataLst>
              <p:tags r:id="rId2"/>
            </p:custDataLst>
          </p:nvPr>
        </p:nvSpPr>
        <p:spPr>
          <a:xfrm rot="19181880">
            <a:off x="3809815" y="79660"/>
            <a:ext cx="1237916"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2"/>
          <p:cNvSpPr/>
          <p:nvPr>
            <p:custDataLst>
              <p:tags r:id="rId3"/>
            </p:custDataLst>
          </p:nvPr>
        </p:nvSpPr>
        <p:spPr>
          <a:xfrm>
            <a:off x="3046570" y="807090"/>
            <a:ext cx="3134013" cy="1547314"/>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92D050"/>
              </a:solidFill>
            </a:endParaRPr>
          </a:p>
        </p:txBody>
      </p:sp>
      <p:sp>
        <p:nvSpPr>
          <p:cNvPr id="5" name="MH_Text_2"/>
          <p:cNvSpPr/>
          <p:nvPr>
            <p:custDataLst>
              <p:tags r:id="rId4"/>
            </p:custDataLst>
          </p:nvPr>
        </p:nvSpPr>
        <p:spPr>
          <a:xfrm>
            <a:off x="6495287" y="1219200"/>
            <a:ext cx="5410963" cy="496887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rmAutofit fontScale="40000" lnSpcReduction="20000"/>
          </a:bodyPr>
          <a:lstStyle/>
          <a:p>
            <a:pPr>
              <a:lnSpc>
                <a:spcPct val="150000"/>
              </a:lnSpc>
            </a:pPr>
            <a:r>
              <a:rPr lang="zh-CN" altLang="en-US" sz="8000" b="1" dirty="0">
                <a:latin typeface="黑体" panose="02010609060101010101" pitchFamily="49" charset="-122"/>
                <a:ea typeface="黑体" panose="02010609060101010101" pitchFamily="49" charset="-122"/>
              </a:rPr>
              <a:t>一档</a:t>
            </a:r>
            <a:endParaRPr lang="en-US" altLang="zh-CN" sz="8000" b="1" dirty="0">
              <a:latin typeface="黑体" panose="02010609060101010101" pitchFamily="49" charset="-122"/>
              <a:ea typeface="黑体" panose="02010609060101010101" pitchFamily="49" charset="-122"/>
            </a:endParaRPr>
          </a:p>
          <a:p>
            <a:pPr>
              <a:lnSpc>
                <a:spcPct val="150000"/>
              </a:lnSpc>
            </a:pPr>
            <a:r>
              <a:rPr lang="zh-CN" altLang="zh-CN" sz="8000" dirty="0">
                <a:latin typeface="黑体" panose="02010609060101010101" pitchFamily="49" charset="-122"/>
                <a:ea typeface="黑体" panose="02010609060101010101" pitchFamily="49" charset="-122"/>
              </a:rPr>
              <a:t>完全满足评价标准为一档取</a:t>
            </a:r>
            <a:r>
              <a:rPr lang="en-US" altLang="zh-CN" sz="8000" dirty="0">
                <a:latin typeface="黑体" panose="02010609060101010101" pitchFamily="49" charset="-122"/>
                <a:ea typeface="黑体" panose="02010609060101010101" pitchFamily="49" charset="-122"/>
              </a:rPr>
              <a:t>100%</a:t>
            </a:r>
            <a:r>
              <a:rPr lang="zh-CN" altLang="zh-CN" sz="8000" dirty="0">
                <a:latin typeface="黑体" panose="02010609060101010101" pitchFamily="49" charset="-122"/>
                <a:ea typeface="黑体" panose="02010609060101010101" pitchFamily="49" charset="-122"/>
              </a:rPr>
              <a:t>的标准分值</a:t>
            </a:r>
            <a:r>
              <a:rPr lang="zh-CN" altLang="en-US" sz="8000" dirty="0">
                <a:latin typeface="黑体" panose="02010609060101010101" pitchFamily="49" charset="-122"/>
                <a:ea typeface="黑体" panose="02010609060101010101" pitchFamily="49" charset="-122"/>
              </a:rPr>
              <a:t>；</a:t>
            </a:r>
            <a:endParaRPr lang="en-US" altLang="zh-CN" sz="8000" dirty="0">
              <a:latin typeface="黑体" panose="02010609060101010101" pitchFamily="49" charset="-122"/>
              <a:ea typeface="黑体" panose="02010609060101010101" pitchFamily="49" charset="-122"/>
            </a:endParaRPr>
          </a:p>
          <a:p>
            <a:pPr>
              <a:lnSpc>
                <a:spcPct val="150000"/>
              </a:lnSpc>
            </a:pPr>
            <a:r>
              <a:rPr lang="zh-CN" altLang="en-US" sz="8000" b="1" dirty="0">
                <a:latin typeface="黑体" panose="02010609060101010101" pitchFamily="49" charset="-122"/>
                <a:ea typeface="黑体" panose="02010609060101010101" pitchFamily="49" charset="-122"/>
              </a:rPr>
              <a:t>二档</a:t>
            </a:r>
            <a:endParaRPr lang="en-US" altLang="zh-CN" sz="8000" b="1" dirty="0">
              <a:latin typeface="黑体" panose="02010609060101010101" pitchFamily="49" charset="-122"/>
              <a:ea typeface="黑体" panose="02010609060101010101" pitchFamily="49" charset="-122"/>
            </a:endParaRPr>
          </a:p>
          <a:p>
            <a:pPr>
              <a:lnSpc>
                <a:spcPct val="150000"/>
              </a:lnSpc>
            </a:pPr>
            <a:r>
              <a:rPr lang="zh-CN" altLang="zh-CN" sz="7200" dirty="0">
                <a:latin typeface="黑体" panose="02010609060101010101" pitchFamily="49" charset="-122"/>
                <a:ea typeface="黑体" panose="02010609060101010101" pitchFamily="49" charset="-122"/>
              </a:rPr>
              <a:t>不能完全满足评价标准为二档取</a:t>
            </a:r>
            <a:r>
              <a:rPr lang="en-US" altLang="zh-CN" sz="7200" dirty="0">
                <a:latin typeface="黑体" panose="02010609060101010101" pitchFamily="49" charset="-122"/>
                <a:ea typeface="黑体" panose="02010609060101010101" pitchFamily="49" charset="-122"/>
              </a:rPr>
              <a:t>70%</a:t>
            </a:r>
            <a:r>
              <a:rPr lang="zh-CN" altLang="zh-CN" sz="7200" dirty="0">
                <a:latin typeface="黑体" panose="02010609060101010101" pitchFamily="49" charset="-122"/>
                <a:ea typeface="黑体" panose="02010609060101010101" pitchFamily="49" charset="-122"/>
              </a:rPr>
              <a:t>的标准分值</a:t>
            </a:r>
            <a:r>
              <a:rPr lang="zh-CN" altLang="zh-CN" sz="7200" dirty="0" smtClean="0">
                <a:latin typeface="黑体" panose="02010609060101010101" pitchFamily="49" charset="-122"/>
                <a:ea typeface="黑体" panose="02010609060101010101" pitchFamily="49" charset="-122"/>
              </a:rPr>
              <a:t>。</a:t>
            </a:r>
            <a:endParaRPr lang="zh-CN" altLang="en-US" sz="7400" b="1" dirty="0">
              <a:latin typeface="黑体" panose="02010609060101010101" pitchFamily="49" charset="-122"/>
              <a:ea typeface="黑体" panose="02010609060101010101" pitchFamily="49" charset="-122"/>
            </a:endParaRPr>
          </a:p>
          <a:p>
            <a:pPr marL="457200" indent="-457200">
              <a:lnSpc>
                <a:spcPct val="150000"/>
              </a:lnSpc>
              <a:buFont typeface="Wingdings" panose="05000000000000000000" pitchFamily="2" charset="2"/>
              <a:buChar char="u"/>
            </a:pPr>
            <a:endParaRPr lang="en-US" altLang="zh-CN" sz="1600" dirty="0">
              <a:solidFill>
                <a:srgbClr val="FFFFFF"/>
              </a:solidFill>
              <a:latin typeface="微软雅黑" panose="020B0503020204020204" pitchFamily="34" charset="-122"/>
              <a:ea typeface="微软雅黑" panose="020B0503020204020204" pitchFamily="34" charset="-122"/>
            </a:endParaRPr>
          </a:p>
        </p:txBody>
      </p:sp>
      <p:sp>
        <p:nvSpPr>
          <p:cNvPr id="6" name="MH_Other_3"/>
          <p:cNvSpPr/>
          <p:nvPr>
            <p:custDataLst>
              <p:tags r:id="rId5"/>
            </p:custDataLst>
          </p:nvPr>
        </p:nvSpPr>
        <p:spPr>
          <a:xfrm rot="19181880">
            <a:off x="9260609" y="66364"/>
            <a:ext cx="1237918"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4"/>
          <p:cNvSpPr/>
          <p:nvPr>
            <p:custDataLst>
              <p:tags r:id="rId6"/>
            </p:custDataLst>
          </p:nvPr>
        </p:nvSpPr>
        <p:spPr>
          <a:xfrm>
            <a:off x="8607987" y="837702"/>
            <a:ext cx="3333527" cy="1696448"/>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02B4EC"/>
              </a:solidFill>
            </a:endParaRPr>
          </a:p>
        </p:txBody>
      </p:sp>
      <p:sp>
        <p:nvSpPr>
          <p:cNvPr id="8" name="MH_SubTitle_1"/>
          <p:cNvSpPr txBox="1">
            <a:spLocks noChangeArrowheads="1"/>
          </p:cNvSpPr>
          <p:nvPr>
            <p:custDataLst>
              <p:tags r:id="rId7"/>
            </p:custDataLst>
          </p:nvPr>
        </p:nvSpPr>
        <p:spPr bwMode="auto">
          <a:xfrm>
            <a:off x="478542" y="3937695"/>
            <a:ext cx="5332434" cy="63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300" dirty="0" smtClean="0">
                <a:solidFill>
                  <a:srgbClr val="FFFFFF"/>
                </a:solidFill>
                <a:latin typeface="微软雅黑" panose="020B0503020204020204" pitchFamily="34" charset="-122"/>
                <a:ea typeface="微软雅黑" panose="020B0503020204020204" pitchFamily="34" charset="-122"/>
              </a:rPr>
              <a:t>检查方法</a:t>
            </a:r>
            <a:r>
              <a:rPr lang="en-US" altLang="zh-CN" sz="2800" b="1" spc="300" dirty="0" smtClean="0">
                <a:solidFill>
                  <a:srgbClr val="FFFFFF"/>
                </a:solidFill>
                <a:latin typeface="微软雅黑" panose="020B0503020204020204" pitchFamily="34" charset="-122"/>
                <a:ea typeface="微软雅黑" panose="020B0503020204020204" pitchFamily="34" charset="-122"/>
              </a:rPr>
              <a:t>—</a:t>
            </a:r>
            <a:r>
              <a:rPr lang="zh-CN" altLang="en-US" sz="2800" b="1" spc="300" dirty="0" smtClean="0">
                <a:solidFill>
                  <a:srgbClr val="FFFFFF"/>
                </a:solidFill>
                <a:latin typeface="微软雅黑" panose="020B0503020204020204" pitchFamily="34" charset="-122"/>
                <a:ea typeface="微软雅黑" panose="020B0503020204020204" pitchFamily="34" charset="-122"/>
              </a:rPr>
              <a:t>文件查看</a:t>
            </a:r>
            <a:endParaRPr lang="en-US" altLang="zh-CN" sz="2800" b="1" spc="300" dirty="0" smtClean="0">
              <a:solidFill>
                <a:srgbClr val="FFFFFF"/>
              </a:solidFill>
              <a:latin typeface="微软雅黑" panose="020B0503020204020204" pitchFamily="34" charset="-122"/>
              <a:ea typeface="微软雅黑" panose="020B0503020204020204" pitchFamily="34" charset="-122"/>
            </a:endParaRPr>
          </a:p>
          <a:p>
            <a:endParaRPr lang="en-US" altLang="zh-CN" sz="2800" b="1" spc="300" dirty="0" smtClean="0">
              <a:solidFill>
                <a:srgbClr val="FFFFFF"/>
              </a:solidFill>
              <a:latin typeface="微软雅黑" panose="020B0503020204020204" pitchFamily="34" charset="-122"/>
              <a:ea typeface="微软雅黑" panose="020B0503020204020204" pitchFamily="34" charset="-122"/>
            </a:endParaRPr>
          </a:p>
          <a:p>
            <a:pPr marL="514350" indent="-514350">
              <a:lnSpc>
                <a:spcPct val="150000"/>
              </a:lnSpc>
              <a:buFont typeface="+mj-lt"/>
              <a:buAutoNum type="arabicPeriod"/>
            </a:pPr>
            <a:r>
              <a:rPr lang="zh-CN" altLang="en-US" sz="2800" b="1" dirty="0">
                <a:solidFill>
                  <a:schemeClr val="bg1"/>
                </a:solidFill>
                <a:latin typeface="黑体" panose="02010609060101010101" pitchFamily="49" charset="-122"/>
                <a:ea typeface="黑体" panose="02010609060101010101" pitchFamily="49" charset="-122"/>
              </a:rPr>
              <a:t>归档文件清单，归档文件范围及保管期限</a:t>
            </a:r>
          </a:p>
          <a:p>
            <a:pPr marL="514350" indent="-514350">
              <a:lnSpc>
                <a:spcPct val="150000"/>
              </a:lnSpc>
              <a:buFont typeface="+mj-lt"/>
              <a:buAutoNum type="arabicPeriod"/>
            </a:pPr>
            <a:r>
              <a:rPr lang="zh-CN" altLang="en-US" sz="2800" b="1" dirty="0">
                <a:solidFill>
                  <a:schemeClr val="bg1"/>
                </a:solidFill>
                <a:latin typeface="黑体" panose="02010609060101010101" pitchFamily="49" charset="-122"/>
                <a:ea typeface="黑体" panose="02010609060101010101" pitchFamily="49" charset="-122"/>
              </a:rPr>
              <a:t>抽查归档文件，相关联文件内容信息一致（如隐蔽、旁站、监理日志、施工记录）</a:t>
            </a:r>
          </a:p>
          <a:p>
            <a:endParaRPr lang="zh-CN" altLang="en-US" sz="2800" b="1" spc="300" dirty="0">
              <a:solidFill>
                <a:srgbClr val="FFFFFF"/>
              </a:solidFill>
              <a:latin typeface="微软雅黑" panose="020B0503020204020204" pitchFamily="34" charset="-122"/>
              <a:ea typeface="微软雅黑" panose="020B0503020204020204" pitchFamily="34" charset="-122"/>
            </a:endParaRPr>
          </a:p>
        </p:txBody>
      </p:sp>
      <p:sp>
        <p:nvSpPr>
          <p:cNvPr id="9" name="MH_SubTitle_2"/>
          <p:cNvSpPr txBox="1">
            <a:spLocks noChangeArrowheads="1"/>
          </p:cNvSpPr>
          <p:nvPr>
            <p:custDataLst>
              <p:tags r:id="rId8"/>
            </p:custDataLst>
          </p:nvPr>
        </p:nvSpPr>
        <p:spPr bwMode="auto">
          <a:xfrm>
            <a:off x="6495287" y="1219201"/>
            <a:ext cx="3505963"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600" dirty="0">
                <a:solidFill>
                  <a:srgbClr val="FFFFFF"/>
                </a:solidFill>
                <a:latin typeface="微软雅黑" panose="020B0503020204020204" pitchFamily="34" charset="-122"/>
                <a:ea typeface="微软雅黑" panose="020B0503020204020204" pitchFamily="34" charset="-122"/>
              </a:rPr>
              <a:t>评价结论</a:t>
            </a:r>
            <a:endParaRPr lang="en-US" altLang="zh-CN" sz="2800" b="1" spc="600" dirty="0">
              <a:solidFill>
                <a:srgbClr val="FFFFFF"/>
              </a:solidFill>
              <a:latin typeface="微软雅黑" panose="020B0503020204020204" pitchFamily="34" charset="-122"/>
              <a:ea typeface="微软雅黑" panose="020B0503020204020204" pitchFamily="34" charset="-122"/>
            </a:endParaRPr>
          </a:p>
        </p:txBody>
      </p:sp>
      <p:grpSp>
        <p:nvGrpSpPr>
          <p:cNvPr id="12"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9"/>
            </p:custDataLst>
          </p:nvPr>
        </p:nvGrpSpPr>
        <p:grpSpPr bwMode="auto">
          <a:xfrm>
            <a:off x="4729064" y="936168"/>
            <a:ext cx="846059" cy="846058"/>
            <a:chOff x="3337" y="1657"/>
            <a:chExt cx="1007" cy="1007"/>
          </a:xfrm>
        </p:grpSpPr>
        <p:sp>
          <p:nvSpPr>
            <p:cNvPr id="13" name="PA-任意多边形 5">
              <a:extLst>
                <a:ext uri="{FF2B5EF4-FFF2-40B4-BE49-F238E27FC236}">
                  <a16:creationId xmlns:a16="http://schemas.microsoft.com/office/drawing/2014/main" xmlns="" id="{71218458-4C10-4A82-BE82-19E525D9FF8D}"/>
                </a:ext>
              </a:extLst>
            </p:cNvPr>
            <p:cNvSpPr>
              <a:spLocks/>
            </p:cNvSpPr>
            <p:nvPr>
              <p:custDataLst>
                <p:tags r:id="rId14"/>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PA-矩形 6">
              <a:extLst>
                <a:ext uri="{FF2B5EF4-FFF2-40B4-BE49-F238E27FC236}">
                  <a16:creationId xmlns:a16="http://schemas.microsoft.com/office/drawing/2014/main" xmlns="" id="{008277D4-CB6B-4FE4-B47F-46A0D681598A}"/>
                </a:ext>
              </a:extLst>
            </p:cNvPr>
            <p:cNvSpPr>
              <a:spLocks noChangeArrowheads="1"/>
            </p:cNvSpPr>
            <p:nvPr>
              <p:custDataLst>
                <p:tags r:id="rId15"/>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PA-任意多边形 7">
              <a:extLst>
                <a:ext uri="{FF2B5EF4-FFF2-40B4-BE49-F238E27FC236}">
                  <a16:creationId xmlns:a16="http://schemas.microsoft.com/office/drawing/2014/main" xmlns="" id="{0D34EA9F-F533-47D8-97FD-DC09968D7E8C}"/>
                </a:ext>
              </a:extLst>
            </p:cNvPr>
            <p:cNvSpPr>
              <a:spLocks noEditPoints="1"/>
            </p:cNvSpPr>
            <p:nvPr>
              <p:custDataLst>
                <p:tags r:id="rId16"/>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7"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10"/>
            </p:custDataLst>
          </p:nvPr>
        </p:nvGrpSpPr>
        <p:grpSpPr bwMode="auto">
          <a:xfrm>
            <a:off x="10767914" y="1088568"/>
            <a:ext cx="846059" cy="846058"/>
            <a:chOff x="3337" y="1657"/>
            <a:chExt cx="1007" cy="1007"/>
          </a:xfrm>
        </p:grpSpPr>
        <p:sp>
          <p:nvSpPr>
            <p:cNvPr id="28" name="PA-任意多边形 5">
              <a:extLst>
                <a:ext uri="{FF2B5EF4-FFF2-40B4-BE49-F238E27FC236}">
                  <a16:creationId xmlns:a16="http://schemas.microsoft.com/office/drawing/2014/main" xmlns="" id="{71218458-4C10-4A82-BE82-19E525D9FF8D}"/>
                </a:ext>
              </a:extLst>
            </p:cNvPr>
            <p:cNvSpPr>
              <a:spLocks/>
            </p:cNvSpPr>
            <p:nvPr>
              <p:custDataLst>
                <p:tags r:id="rId11"/>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PA-矩形 6">
              <a:extLst>
                <a:ext uri="{FF2B5EF4-FFF2-40B4-BE49-F238E27FC236}">
                  <a16:creationId xmlns:a16="http://schemas.microsoft.com/office/drawing/2014/main" xmlns="" id="{008277D4-CB6B-4FE4-B47F-46A0D681598A}"/>
                </a:ext>
              </a:extLst>
            </p:cNvPr>
            <p:cNvSpPr>
              <a:spLocks noChangeArrowheads="1"/>
            </p:cNvSpPr>
            <p:nvPr>
              <p:custDataLst>
                <p:tags r:id="rId12"/>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PA-任意多边形 7">
              <a:extLst>
                <a:ext uri="{FF2B5EF4-FFF2-40B4-BE49-F238E27FC236}">
                  <a16:creationId xmlns:a16="http://schemas.microsoft.com/office/drawing/2014/main" xmlns="" id="{0D34EA9F-F533-47D8-97FD-DC09968D7E8C}"/>
                </a:ext>
              </a:extLst>
            </p:cNvPr>
            <p:cNvSpPr>
              <a:spLocks noEditPoints="1"/>
            </p:cNvSpPr>
            <p:nvPr>
              <p:custDataLst>
                <p:tags r:id="rId13"/>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15666669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1"/>
            </p:custDataLst>
          </p:nvPr>
        </p:nvSpPr>
        <p:spPr>
          <a:xfrm>
            <a:off x="8395064" y="2875133"/>
            <a:ext cx="2272937" cy="780159"/>
          </a:xfrm>
          <a:custGeom>
            <a:avLst/>
            <a:gdLst>
              <a:gd name="connsiteX0" fmla="*/ 0 w 2272937"/>
              <a:gd name="connsiteY0" fmla="*/ 478971 h 478971"/>
              <a:gd name="connsiteX1" fmla="*/ 2272937 w 2272937"/>
              <a:gd name="connsiteY1" fmla="*/ 478971 h 478971"/>
              <a:gd name="connsiteX2" fmla="*/ 2272937 w 2272937"/>
              <a:gd name="connsiteY2" fmla="*/ 0 h 478971"/>
              <a:gd name="connsiteX3" fmla="*/ 1271452 w 2272937"/>
              <a:gd name="connsiteY3" fmla="*/ 0 h 478971"/>
              <a:gd name="connsiteX4" fmla="*/ 17417 w 2272937"/>
              <a:gd name="connsiteY4" fmla="*/ 0 h 478971"/>
              <a:gd name="connsiteX5" fmla="*/ 0 w 2272937"/>
              <a:gd name="connsiteY5" fmla="*/ 478971 h 47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937" h="478971">
                <a:moveTo>
                  <a:pt x="0" y="478971"/>
                </a:moveTo>
                <a:lnTo>
                  <a:pt x="2272937" y="478971"/>
                </a:lnTo>
                <a:lnTo>
                  <a:pt x="2272937" y="0"/>
                </a:lnTo>
                <a:lnTo>
                  <a:pt x="1271452" y="0"/>
                </a:lnTo>
                <a:lnTo>
                  <a:pt x="17417" y="0"/>
                </a:lnTo>
                <a:lnTo>
                  <a:pt x="0" y="478971"/>
                </a:lnTo>
                <a:close/>
              </a:path>
            </a:pathLst>
          </a:custGeom>
          <a:solidFill>
            <a:schemeClr val="tx2">
              <a:lumMod val="40000"/>
              <a:lumOff val="6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幼圆"/>
            </a:endParaRPr>
          </a:p>
        </p:txBody>
      </p:sp>
      <p:sp>
        <p:nvSpPr>
          <p:cNvPr id="3" name="矩形 2"/>
          <p:cNvSpPr/>
          <p:nvPr>
            <p:custDataLst>
              <p:tags r:id="rId2"/>
            </p:custDataLst>
          </p:nvPr>
        </p:nvSpPr>
        <p:spPr>
          <a:xfrm>
            <a:off x="1524000" y="2610725"/>
            <a:ext cx="8125098" cy="818398"/>
          </a:xfrm>
          <a:prstGeom prst="rect">
            <a:avLst/>
          </a:prstGeom>
          <a:solidFill>
            <a:schemeClr val="accent1">
              <a:lumMod val="75000"/>
            </a:schemeClr>
          </a:solidFill>
          <a:ln w="12700" cap="flat" cmpd="sng" algn="ctr">
            <a:noFill/>
            <a:prstDash val="solid"/>
            <a:miter lim="800000"/>
          </a:ln>
          <a:effectLst/>
        </p:spPr>
        <p:txBody>
          <a:bodyPr lIns="1800000" rtlCol="0" anchor="ctr">
            <a:normAutofit/>
          </a:bodyPr>
          <a:lstStyle/>
          <a:p>
            <a:r>
              <a:rPr lang="zh-CN" altLang="en-US" sz="3600" b="1" dirty="0" smtClean="0">
                <a:solidFill>
                  <a:schemeClr val="bg1"/>
                </a:solidFill>
                <a:latin typeface="黑体" panose="02010609060101010101" pitchFamily="49" charset="-122"/>
                <a:ea typeface="黑体" panose="02010609060101010101" pitchFamily="49" charset="-122"/>
              </a:rPr>
              <a:t>     档案归档范围评价</a:t>
            </a:r>
            <a:endParaRPr lang="zh-CN" altLang="en-US" sz="3600" b="1" dirty="0">
              <a:solidFill>
                <a:schemeClr val="bg1"/>
              </a:solidFill>
              <a:latin typeface="黑体" panose="02010609060101010101" pitchFamily="49" charset="-122"/>
              <a:ea typeface="黑体" panose="02010609060101010101" pitchFamily="49" charset="-122"/>
            </a:endParaRPr>
          </a:p>
        </p:txBody>
      </p:sp>
      <p:sp>
        <p:nvSpPr>
          <p:cNvPr id="4" name="任意多边形 3"/>
          <p:cNvSpPr/>
          <p:nvPr>
            <p:custDataLst>
              <p:tags r:id="rId3"/>
            </p:custDataLst>
          </p:nvPr>
        </p:nvSpPr>
        <p:spPr>
          <a:xfrm>
            <a:off x="8360230" y="3429131"/>
            <a:ext cx="1306285" cy="226633"/>
          </a:xfrm>
          <a:custGeom>
            <a:avLst/>
            <a:gdLst>
              <a:gd name="connsiteX0" fmla="*/ 0 w 1306285"/>
              <a:gd name="connsiteY0" fmla="*/ 0 h 156754"/>
              <a:gd name="connsiteX1" fmla="*/ 1306285 w 1306285"/>
              <a:gd name="connsiteY1" fmla="*/ 0 h 156754"/>
              <a:gd name="connsiteX2" fmla="*/ 17417 w 1306285"/>
              <a:gd name="connsiteY2" fmla="*/ 156754 h 156754"/>
              <a:gd name="connsiteX3" fmla="*/ 0 w 1306285"/>
              <a:gd name="connsiteY3" fmla="*/ 0 h 156754"/>
            </a:gdLst>
            <a:ahLst/>
            <a:cxnLst>
              <a:cxn ang="0">
                <a:pos x="connsiteX0" y="connsiteY0"/>
              </a:cxn>
              <a:cxn ang="0">
                <a:pos x="connsiteX1" y="connsiteY1"/>
              </a:cxn>
              <a:cxn ang="0">
                <a:pos x="connsiteX2" y="connsiteY2"/>
              </a:cxn>
              <a:cxn ang="0">
                <a:pos x="connsiteX3" y="connsiteY3"/>
              </a:cxn>
            </a:cxnLst>
            <a:rect l="l" t="t" r="r" b="b"/>
            <a:pathLst>
              <a:path w="1306285" h="156754">
                <a:moveTo>
                  <a:pt x="0" y="0"/>
                </a:moveTo>
                <a:lnTo>
                  <a:pt x="1306285" y="0"/>
                </a:lnTo>
                <a:lnTo>
                  <a:pt x="17417" y="156754"/>
                </a:lnTo>
                <a:lnTo>
                  <a:pt x="0" y="0"/>
                </a:lnTo>
                <a:close/>
              </a:path>
            </a:pathLst>
          </a:custGeom>
          <a:solidFill>
            <a:srgbClr val="002060"/>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幼圆"/>
            </a:endParaRPr>
          </a:p>
        </p:txBody>
      </p:sp>
      <p:grpSp>
        <p:nvGrpSpPr>
          <p:cNvPr id="7" name="组合 6"/>
          <p:cNvGrpSpPr/>
          <p:nvPr/>
        </p:nvGrpSpPr>
        <p:grpSpPr>
          <a:xfrm>
            <a:off x="1179333" y="1496726"/>
            <a:ext cx="2961594" cy="2903518"/>
            <a:chOff x="304800" y="673100"/>
            <a:chExt cx="4000500" cy="4000500"/>
          </a:xfrm>
          <a:effectLst>
            <a:outerShdw blurRad="444500" dist="254000" dir="684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grpSp>
      <p:sp>
        <p:nvSpPr>
          <p:cNvPr id="6" name="文本占位符 4"/>
          <p:cNvSpPr txBox="1">
            <a:spLocks/>
          </p:cNvSpPr>
          <p:nvPr>
            <p:custDataLst>
              <p:tags r:id="rId4"/>
            </p:custDataLst>
          </p:nvPr>
        </p:nvSpPr>
        <p:spPr>
          <a:xfrm>
            <a:off x="1549581" y="913994"/>
            <a:ext cx="1568089" cy="3509963"/>
          </a:xfrm>
          <a:prstGeom prst="rect">
            <a:avLst/>
          </a:prstGeom>
        </p:spPr>
        <p:txBody>
          <a:bodyPr vert="horz" lIns="91440" tIns="45720" rIns="91440" bIns="45720" rtlCol="0">
            <a:noAutofit/>
          </a:bodyPr>
          <a:lstStyle>
            <a:lvl1pPr marL="0" indent="0" algn="just" defTabSz="914400" rtl="0" eaLnBrk="1" latinLnBrk="0" hangingPunct="1">
              <a:lnSpc>
                <a:spcPct val="110000"/>
              </a:lnSpc>
              <a:spcBef>
                <a:spcPts val="1800"/>
              </a:spcBef>
              <a:spcAft>
                <a:spcPts val="0"/>
              </a:spcAft>
              <a:buClr>
                <a:schemeClr val="accent1">
                  <a:lumMod val="50000"/>
                </a:schemeClr>
              </a:buClr>
              <a:buSzPct val="60000"/>
              <a:buFont typeface="Wingdings" panose="05000000000000000000" pitchFamily="2" charset="2"/>
              <a:buNone/>
              <a:defRPr sz="23900" i="1" kern="1200" baseline="0">
                <a:ln w="19050">
                  <a:solidFill>
                    <a:schemeClr val="bg1"/>
                  </a:solidFill>
                </a:ln>
                <a:solidFill>
                  <a:schemeClr val="accent1"/>
                </a:solidFill>
                <a:latin typeface="Baskerville Old Face" panose="02020602080505020303" pitchFamily="18" charset="0"/>
                <a:ea typeface="华文中宋" panose="02010600040101010101" pitchFamily="2" charset="-122"/>
                <a:cs typeface="+mn-cs"/>
              </a:defRPr>
            </a:lvl1pPr>
            <a:lvl2pPr marL="357188" indent="-357188"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76AA30">
                  <a:lumMod val="50000"/>
                </a:srgbClr>
              </a:buClr>
              <a:defRPr/>
            </a:pPr>
            <a:r>
              <a:rPr lang="en-US" altLang="zh-CN" dirty="0">
                <a:ln w="19050">
                  <a:solidFill>
                    <a:srgbClr val="FFFFFF"/>
                  </a:solidFill>
                </a:ln>
                <a:solidFill>
                  <a:schemeClr val="tx2">
                    <a:lumMod val="60000"/>
                    <a:lumOff val="40000"/>
                  </a:schemeClr>
                </a:solidFill>
              </a:rPr>
              <a:t>3</a:t>
            </a:r>
            <a:endParaRPr lang="zh-CN" altLang="en-US" dirty="0">
              <a:ln w="19050">
                <a:solidFill>
                  <a:srgbClr val="FFFFFF"/>
                </a:solidFill>
              </a:ln>
              <a:solidFill>
                <a:schemeClr val="tx2">
                  <a:lumMod val="60000"/>
                  <a:lumOff val="40000"/>
                </a:schemeClr>
              </a:solidFill>
            </a:endParaRPr>
          </a:p>
        </p:txBody>
      </p:sp>
    </p:spTree>
    <p:extLst>
      <p:ext uri="{BB962C8B-B14F-4D97-AF65-F5344CB8AC3E}">
        <p14:creationId xmlns:p14="http://schemas.microsoft.com/office/powerpoint/2010/main" val="234756901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34" y="861647"/>
            <a:ext cx="12172948" cy="1015663"/>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归档范围评价内容</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98350" y="1884599"/>
            <a:ext cx="12191998" cy="6555641"/>
          </a:xfrm>
          <a:prstGeom prst="rect">
            <a:avLst/>
          </a:prstGeom>
          <a:solidFill>
            <a:schemeClr val="accent1">
              <a:lumMod val="60000"/>
              <a:lumOff val="40000"/>
            </a:schemeClr>
          </a:solidFill>
        </p:spPr>
        <p:txBody>
          <a:bodyPr wrap="square">
            <a:spAutoFit/>
          </a:bodyPr>
          <a:lstStyle/>
          <a:p>
            <a:pPr>
              <a:lnSpc>
                <a:spcPts val="6000"/>
              </a:lnSpc>
            </a:pPr>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归档</a:t>
            </a:r>
            <a:r>
              <a:rPr lang="zh-CN" altLang="zh-CN" sz="4000" dirty="0">
                <a:latin typeface="黑体" panose="02010609060101010101" pitchFamily="49" charset="-122"/>
                <a:ea typeface="黑体" panose="02010609060101010101" pitchFamily="49" charset="-122"/>
              </a:rPr>
              <a:t>文件应完整、准确、系统、规范，保管期限划分准确。归档文件应为原件。因故无原件的合法性、依据性、凭证性等永久保存的文件，提供单位应在复印件上标注原件的档号并加盖公章，便于追溯。</a:t>
            </a:r>
            <a:endParaRPr lang="en-US" altLang="zh-CN" sz="4000" dirty="0">
              <a:solidFill>
                <a:schemeClr val="bg1"/>
              </a:solidFill>
              <a:latin typeface="黑体" panose="02010609060101010101" pitchFamily="49" charset="-122"/>
              <a:ea typeface="黑体" panose="02010609060101010101" pitchFamily="49" charset="-122"/>
            </a:endParaRPr>
          </a:p>
          <a:p>
            <a:pPr lvl="0">
              <a:lnSpc>
                <a:spcPts val="6000"/>
              </a:lnSpc>
            </a:pPr>
            <a:r>
              <a:rPr lang="en-US" altLang="zh-CN" sz="4000" dirty="0" smtClean="0">
                <a:solidFill>
                  <a:schemeClr val="bg1"/>
                </a:solidFill>
                <a:latin typeface="黑体" panose="02010609060101010101" pitchFamily="49" charset="-122"/>
                <a:ea typeface="黑体" panose="02010609060101010101" pitchFamily="49" charset="-122"/>
              </a:rPr>
              <a:t>    </a:t>
            </a:r>
          </a:p>
          <a:p>
            <a:pPr lvl="0">
              <a:lnSpc>
                <a:spcPts val="6000"/>
              </a:lnSpc>
            </a:pPr>
            <a:r>
              <a:rPr lang="en-US" altLang="zh-CN" sz="4000" dirty="0">
                <a:solidFill>
                  <a:schemeClr val="bg1"/>
                </a:solidFill>
                <a:latin typeface="黑体" panose="02010609060101010101" pitchFamily="49" charset="-122"/>
                <a:ea typeface="黑体" panose="02010609060101010101" pitchFamily="49" charset="-122"/>
              </a:rPr>
              <a:t> </a:t>
            </a:r>
            <a:r>
              <a:rPr lang="en-US" altLang="zh-CN" sz="4000" dirty="0" smtClean="0">
                <a:solidFill>
                  <a:schemeClr val="bg1"/>
                </a:solidFill>
                <a:latin typeface="黑体" panose="02010609060101010101" pitchFamily="49" charset="-122"/>
                <a:ea typeface="黑体" panose="02010609060101010101" pitchFamily="49" charset="-122"/>
              </a:rPr>
              <a:t>   </a:t>
            </a:r>
            <a:r>
              <a:rPr lang="zh-CN" altLang="en-US" sz="4000" dirty="0" smtClean="0">
                <a:latin typeface="黑体" panose="02010609060101010101" pitchFamily="49" charset="-122"/>
                <a:ea typeface="黑体" panose="02010609060101010101" pitchFamily="49" charset="-122"/>
              </a:rPr>
              <a:t>评价标准：</a:t>
            </a:r>
            <a:endParaRPr lang="en-US" altLang="zh-CN" sz="4000" dirty="0" smtClean="0">
              <a:latin typeface="黑体" panose="02010609060101010101" pitchFamily="49" charset="-122"/>
              <a:ea typeface="黑体" panose="02010609060101010101" pitchFamily="49" charset="-122"/>
            </a:endParaRPr>
          </a:p>
          <a:p>
            <a:pPr lvl="0">
              <a:lnSpc>
                <a:spcPct val="150000"/>
              </a:lnSpc>
            </a:pPr>
            <a:endParaRPr lang="en-US" altLang="zh-CN" sz="4000" dirty="0">
              <a:latin typeface="黑体" panose="02010609060101010101" pitchFamily="49" charset="-122"/>
              <a:ea typeface="黑体" panose="02010609060101010101" pitchFamily="49" charset="-122"/>
            </a:endParaRPr>
          </a:p>
          <a:p>
            <a:pPr lvl="0">
              <a:lnSpc>
                <a:spcPct val="150000"/>
              </a:lnSpc>
            </a:pPr>
            <a:endParaRPr lang="en-US" altLang="zh-CN" sz="4000" dirty="0"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23429334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7" y="846465"/>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20687" y="1751523"/>
            <a:ext cx="12171313" cy="5363969"/>
          </a:xfrm>
          <a:prstGeom prst="rect">
            <a:avLst/>
          </a:prstGeom>
          <a:solidFill>
            <a:schemeClr val="accent1">
              <a:lumMod val="60000"/>
              <a:lumOff val="40000"/>
            </a:schemeClr>
          </a:solidFill>
        </p:spPr>
        <p:txBody>
          <a:bodyPr wrap="square">
            <a:spAutoFit/>
          </a:bodyPr>
          <a:lstStyle/>
          <a:p>
            <a:pPr>
              <a:lnSpc>
                <a:spcPts val="6000"/>
              </a:lnSpc>
            </a:pPr>
            <a:r>
              <a:rPr lang="en-US" altLang="zh-CN" sz="3600" dirty="0" smtClean="0">
                <a:latin typeface="黑体" panose="02010609060101010101" pitchFamily="49" charset="-122"/>
                <a:ea typeface="黑体" panose="02010609060101010101" pitchFamily="49" charset="-122"/>
              </a:rPr>
              <a:t>      </a:t>
            </a:r>
            <a:r>
              <a:rPr lang="zh-CN" altLang="zh-CN" sz="3600" dirty="0" smtClean="0">
                <a:latin typeface="黑体" panose="02010609060101010101" pitchFamily="49" charset="-122"/>
                <a:ea typeface="黑体" panose="02010609060101010101" pitchFamily="49" charset="-122"/>
              </a:rPr>
              <a:t>《建设项目档案管理规范》</a:t>
            </a:r>
            <a:r>
              <a:rPr lang="en-US" altLang="zh-CN" sz="3600" dirty="0" smtClean="0">
                <a:latin typeface="黑体" panose="02010609060101010101" pitchFamily="49" charset="-122"/>
                <a:ea typeface="黑体" panose="02010609060101010101" pitchFamily="49" charset="-122"/>
              </a:rPr>
              <a:t>DA/T 28-2018</a:t>
            </a:r>
            <a:r>
              <a:rPr lang="en-US" altLang="zh-CN" sz="3600" dirty="0">
                <a:latin typeface="黑体" panose="02010609060101010101" pitchFamily="49" charset="-122"/>
                <a:ea typeface="黑体" panose="02010609060101010101" pitchFamily="49" charset="-122"/>
              </a:rPr>
              <a:t/>
            </a:r>
            <a:br>
              <a:rPr lang="en-US" altLang="zh-CN" sz="3600" dirty="0">
                <a:latin typeface="黑体" panose="02010609060101010101" pitchFamily="49" charset="-122"/>
                <a:ea typeface="黑体" panose="02010609060101010101" pitchFamily="49" charset="-122"/>
              </a:rPr>
            </a:br>
            <a:r>
              <a:rPr lang="en-US" altLang="zh-CN" sz="3600" dirty="0" smtClean="0">
                <a:latin typeface="黑体" panose="02010609060101010101" pitchFamily="49" charset="-122"/>
                <a:ea typeface="黑体" panose="02010609060101010101" pitchFamily="49" charset="-122"/>
              </a:rPr>
              <a:t>    4.5 </a:t>
            </a:r>
            <a:r>
              <a:rPr lang="zh-CN" altLang="zh-CN" sz="3600" dirty="0">
                <a:latin typeface="黑体" panose="02010609060101010101" pitchFamily="49" charset="-122"/>
                <a:ea typeface="黑体" panose="02010609060101010101" pitchFamily="49" charset="-122"/>
              </a:rPr>
              <a:t>项目档案应完整、准确、系统、规范和安全，满足项目建设、管理、监督、运行和维护等活动在证据、责任和信息方面的需要。</a:t>
            </a:r>
            <a:r>
              <a:rPr lang="en-US" altLang="zh-CN" sz="3600" dirty="0">
                <a:latin typeface="黑体" panose="02010609060101010101" pitchFamily="49" charset="-122"/>
                <a:ea typeface="黑体" panose="02010609060101010101" pitchFamily="49" charset="-122"/>
              </a:rPr>
              <a:t/>
            </a:r>
            <a:br>
              <a:rPr lang="en-US" altLang="zh-CN" sz="3600" dirty="0">
                <a:latin typeface="黑体" panose="02010609060101010101" pitchFamily="49" charset="-122"/>
                <a:ea typeface="黑体" panose="02010609060101010101" pitchFamily="49" charset="-122"/>
              </a:rPr>
            </a:br>
            <a:r>
              <a:rPr lang="en-US" altLang="zh-CN" sz="3600" dirty="0" smtClean="0">
                <a:latin typeface="黑体" panose="02010609060101010101" pitchFamily="49" charset="-122"/>
                <a:ea typeface="黑体" panose="02010609060101010101" pitchFamily="49" charset="-122"/>
              </a:rPr>
              <a:t>    7.1.4 </a:t>
            </a:r>
            <a:r>
              <a:rPr lang="zh-CN" altLang="zh-CN" sz="3600" dirty="0">
                <a:latin typeface="黑体" panose="02010609060101010101" pitchFamily="49" charset="-122"/>
                <a:ea typeface="黑体" panose="02010609060101010101" pitchFamily="49" charset="-122"/>
              </a:rPr>
              <a:t>归档的项目文件应为原件。因故用复印件归档时，应加盖复制提供单位的公章或档案证明章，确保与原件</a:t>
            </a:r>
            <a:r>
              <a:rPr lang="zh-CN" altLang="zh-CN" sz="3600" dirty="0" smtClean="0">
                <a:latin typeface="黑体" panose="02010609060101010101" pitchFamily="49" charset="-122"/>
                <a:ea typeface="黑体" panose="02010609060101010101" pitchFamily="49" charset="-122"/>
              </a:rPr>
              <a:t>一致。</a:t>
            </a:r>
            <a:endParaRPr lang="en-US" altLang="zh-CN" sz="3600" dirty="0" smtClean="0">
              <a:latin typeface="黑体" panose="02010609060101010101" pitchFamily="49" charset="-122"/>
              <a:ea typeface="黑体" panose="02010609060101010101" pitchFamily="49" charset="-122"/>
            </a:endParaRPr>
          </a:p>
          <a:p>
            <a:pPr>
              <a:lnSpc>
                <a:spcPts val="6000"/>
              </a:lnSpc>
            </a:pPr>
            <a:endParaRPr lang="en-US" altLang="zh-CN" sz="3600" dirty="0"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3150148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754" y="846465"/>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1635" y="1717857"/>
            <a:ext cx="12191998" cy="5372625"/>
          </a:xfrm>
          <a:prstGeom prst="rect">
            <a:avLst/>
          </a:prstGeom>
          <a:solidFill>
            <a:schemeClr val="accent1">
              <a:lumMod val="60000"/>
              <a:lumOff val="40000"/>
            </a:schemeClr>
          </a:solidFill>
        </p:spPr>
        <p:txBody>
          <a:bodyPr wrap="square">
            <a:spAutoFit/>
          </a:bodyPr>
          <a:lstStyle/>
          <a:p>
            <a:pPr>
              <a:lnSpc>
                <a:spcPts val="6000"/>
              </a:lnSpc>
            </a:pPr>
            <a:r>
              <a:rPr lang="en-US" altLang="zh-CN" sz="4000" dirty="0" smtClean="0">
                <a:latin typeface="黑体" panose="02010609060101010101" pitchFamily="49" charset="-122"/>
                <a:ea typeface="黑体" panose="02010609060101010101" pitchFamily="49" charset="-122"/>
              </a:rPr>
              <a:t>    7.3.1.1</a:t>
            </a:r>
            <a:r>
              <a:rPr lang="zh-CN" altLang="zh-CN" sz="4000" dirty="0">
                <a:latin typeface="黑体" panose="02010609060101010101" pitchFamily="49" charset="-122"/>
                <a:ea typeface="黑体" panose="02010609060101010101" pitchFamily="49" charset="-122"/>
              </a:rPr>
              <a:t>项目建设过程中形成的、具有查考利用价值的各种形式和载体的项目文件均应收集齐全。</a:t>
            </a:r>
            <a:r>
              <a:rPr lang="en-US" altLang="zh-CN" sz="4000" dirty="0">
                <a:latin typeface="黑体" panose="02010609060101010101" pitchFamily="49" charset="-122"/>
                <a:ea typeface="黑体" panose="02010609060101010101" pitchFamily="49" charset="-122"/>
              </a:rPr>
              <a:t/>
            </a:r>
            <a:br>
              <a:rPr lang="en-US" altLang="zh-CN" sz="4000" dirty="0">
                <a:latin typeface="黑体" panose="02010609060101010101" pitchFamily="49" charset="-122"/>
                <a:ea typeface="黑体" panose="02010609060101010101" pitchFamily="49" charset="-122"/>
              </a:rPr>
            </a:br>
            <a:r>
              <a:rPr lang="en-US" altLang="zh-CN" sz="4000" dirty="0" smtClean="0">
                <a:latin typeface="黑体" panose="02010609060101010101" pitchFamily="49" charset="-122"/>
                <a:ea typeface="黑体" panose="02010609060101010101" pitchFamily="49" charset="-122"/>
              </a:rPr>
              <a:t>    7.3.1.2</a:t>
            </a:r>
            <a:r>
              <a:rPr lang="zh-CN" altLang="zh-CN" sz="4000" dirty="0">
                <a:latin typeface="黑体" panose="02010609060101010101" pitchFamily="49" charset="-122"/>
                <a:ea typeface="黑体" panose="02010609060101010101" pitchFamily="49" charset="-122"/>
              </a:rPr>
              <a:t>建设单位应依据附录</a:t>
            </a:r>
            <a:r>
              <a:rPr lang="en-US" altLang="zh-CN" sz="4000" dirty="0">
                <a:latin typeface="黑体" panose="02010609060101010101" pitchFamily="49" charset="-122"/>
                <a:ea typeface="黑体" panose="02010609060101010101" pitchFamily="49" charset="-122"/>
              </a:rPr>
              <a:t>B</a:t>
            </a:r>
            <a:r>
              <a:rPr lang="zh-CN" altLang="zh-CN" sz="4000" dirty="0">
                <a:latin typeface="黑体" panose="02010609060101010101" pitchFamily="49" charset="-122"/>
                <a:ea typeface="黑体" panose="02010609060101010101" pitchFamily="49" charset="-122"/>
              </a:rPr>
              <a:t>的归档范围和保管期限表，结合项目建设内容、行业特点、管理模式等特征制定符合项目实际的归档范围和保管期限表</a:t>
            </a:r>
            <a:r>
              <a:rPr lang="zh-CN" altLang="zh-CN" sz="4000" dirty="0" smtClean="0">
                <a:latin typeface="黑体" panose="02010609060101010101" pitchFamily="49" charset="-122"/>
                <a:ea typeface="黑体" panose="02010609060101010101" pitchFamily="49" charset="-122"/>
              </a:rPr>
              <a:t>。</a:t>
            </a:r>
            <a:endParaRPr lang="en-US" altLang="zh-CN" sz="4000" dirty="0" smtClean="0">
              <a:latin typeface="黑体" panose="02010609060101010101" pitchFamily="49" charset="-122"/>
              <a:ea typeface="黑体" panose="02010609060101010101" pitchFamily="49" charset="-122"/>
            </a:endParaRPr>
          </a:p>
          <a:p>
            <a:pPr>
              <a:lnSpc>
                <a:spcPts val="6000"/>
              </a:lnSpc>
            </a:pPr>
            <a:endParaRPr lang="en-US" altLang="zh-CN" sz="4000" dirty="0">
              <a:latin typeface="黑体" panose="02010609060101010101" pitchFamily="49" charset="-122"/>
              <a:ea typeface="黑体" panose="02010609060101010101" pitchFamily="49" charset="-122"/>
            </a:endParaRPr>
          </a:p>
          <a:p>
            <a:pPr>
              <a:lnSpc>
                <a:spcPts val="6000"/>
              </a:lnSpc>
            </a:pPr>
            <a:endParaRPr lang="en-US" altLang="zh-CN" sz="4000" dirty="0"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188329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670048"/>
            <a:ext cx="12192000" cy="850392"/>
          </a:xfrm>
          <a:prstGeom prst="rect">
            <a:avLst/>
          </a:prstGeom>
          <a:solidFill>
            <a:srgbClr val="004A86"/>
          </a:solidFill>
          <a:ln w="12700" cap="flat" cmpd="sng" algn="ctr">
            <a:noFill/>
            <a:prstDash val="solid"/>
            <a:miter lim="800000"/>
          </a:ln>
          <a:effectLst/>
        </p:spPr>
        <p:txBody>
          <a:bodyPr rtlCol="0" anchor="ctr"/>
          <a:lstStyle/>
          <a:p>
            <a:pPr algn="ctr" defTabSz="1218565">
              <a:defRPr/>
            </a:pPr>
            <a:endParaRPr lang="zh-CN" altLang="en-US" sz="2400" kern="0">
              <a:solidFill>
                <a:prstClr val="white"/>
              </a:solidFill>
            </a:endParaRPr>
          </a:p>
        </p:txBody>
      </p:sp>
      <p:sp>
        <p:nvSpPr>
          <p:cNvPr id="12" name="矩形 11"/>
          <p:cNvSpPr/>
          <p:nvPr/>
        </p:nvSpPr>
        <p:spPr>
          <a:xfrm>
            <a:off x="1541780" y="4004945"/>
            <a:ext cx="10650855" cy="646430"/>
          </a:xfrm>
          <a:prstGeom prst="rect">
            <a:avLst/>
          </a:prstGeom>
          <a:solidFill>
            <a:srgbClr val="E9C971"/>
          </a:solidFill>
          <a:ln w="12700" cap="flat" cmpd="sng" algn="ctr">
            <a:noFill/>
            <a:prstDash val="solid"/>
            <a:miter lim="800000"/>
          </a:ln>
          <a:effectLst/>
        </p:spPr>
        <p:txBody>
          <a:bodyPr rtlCol="0" anchor="b"/>
          <a:lstStyle/>
          <a:p>
            <a:pPr lvl="0" fontAlgn="base">
              <a:spcBef>
                <a:spcPct val="0"/>
              </a:spcBef>
              <a:spcAft>
                <a:spcPct val="0"/>
              </a:spcAft>
              <a:defRPr/>
            </a:pPr>
            <a:r>
              <a:rPr lang="zh-CN" altLang="en-US" sz="4000" b="1" dirty="0">
                <a:solidFill>
                  <a:srgbClr val="0070C0"/>
                </a:solidFill>
                <a:latin typeface="黑体" panose="02010609060101010101" pitchFamily="49" charset="-122"/>
                <a:ea typeface="黑体" panose="02010609060101010101" pitchFamily="49" charset="-122"/>
              </a:rPr>
              <a:t>质量评价准备阶段工作要点</a:t>
            </a:r>
            <a:endParaRPr lang="zh-CN" altLang="en-US" sz="4000" b="1" kern="0" dirty="0">
              <a:solidFill>
                <a:srgbClr val="0070C0"/>
              </a:solidFill>
              <a:latin typeface="微软雅黑" panose="020B0503020204020204" pitchFamily="34" charset="-122"/>
              <a:ea typeface="微软雅黑" panose="020B0503020204020204" pitchFamily="34" charset="-122"/>
            </a:endParaRPr>
          </a:p>
        </p:txBody>
      </p:sp>
      <p:sp>
        <p:nvSpPr>
          <p:cNvPr id="13" name="椭圆 12"/>
          <p:cNvSpPr/>
          <p:nvPr/>
        </p:nvSpPr>
        <p:spPr>
          <a:xfrm>
            <a:off x="7522464" y="1848921"/>
            <a:ext cx="3218688" cy="2414016"/>
          </a:xfrm>
          <a:prstGeom prst="ellipse">
            <a:avLst/>
          </a:prstGeom>
          <a:blipFill dpi="0" rotWithShape="1">
            <a:blip r:embed="rId2"/>
            <a:srcRect/>
            <a:stretch>
              <a:fillRect/>
            </a:stretch>
          </a:blipFill>
          <a:ln w="57150" cap="flat" cmpd="sng" algn="ctr">
            <a:solidFill>
              <a:sysClr val="window" lastClr="FFFFFF"/>
            </a:solidFill>
            <a:prstDash val="solid"/>
            <a:miter lim="800000"/>
          </a:ln>
          <a:effectLst/>
        </p:spPr>
        <p:txBody>
          <a:bodyPr rtlCol="0" anchor="ctr"/>
          <a:lstStyle/>
          <a:p>
            <a:pPr algn="ctr" defTabSz="1218565">
              <a:defRPr/>
            </a:pPr>
            <a:endParaRPr lang="zh-CN" altLang="en-US" sz="2400" kern="0">
              <a:solidFill>
                <a:prstClr val="white"/>
              </a:solidFill>
            </a:endParaRPr>
          </a:p>
        </p:txBody>
      </p:sp>
      <p:sp>
        <p:nvSpPr>
          <p:cNvPr id="14" name="文本框 13"/>
          <p:cNvSpPr txBox="1"/>
          <p:nvPr/>
        </p:nvSpPr>
        <p:spPr>
          <a:xfrm>
            <a:off x="876767" y="2476493"/>
            <a:ext cx="4508072" cy="923331"/>
          </a:xfrm>
          <a:prstGeom prst="rect">
            <a:avLst/>
          </a:prstGeom>
          <a:noFill/>
        </p:spPr>
        <p:txBody>
          <a:bodyPr vert="horz" wrap="none" rtlCol="0">
            <a:noAutofit/>
          </a:bodyPr>
          <a:lstStyle/>
          <a:p>
            <a:r>
              <a:rPr lang="en-US" altLang="zh-CN" sz="7200" b="1" spc="533" dirty="0">
                <a:solidFill>
                  <a:prstClr val="white"/>
                </a:solidFill>
                <a:latin typeface="Baskerville Old Face" panose="02020602080505020303" pitchFamily="18" charset="0"/>
                <a:ea typeface="华文隶书" panose="02010800040101010101" pitchFamily="2" charset="-122"/>
                <a:cs typeface="Microsoft New Tai Lue" panose="020B0502040204020203" pitchFamily="34" charset="0"/>
              </a:rPr>
              <a:t>Chapter</a:t>
            </a:r>
            <a:r>
              <a:rPr lang="zh-CN" altLang="en-US" sz="7200" b="1" spc="533" dirty="0">
                <a:solidFill>
                  <a:prstClr val="white"/>
                </a:solidFill>
                <a:latin typeface="Baskerville Old Face" panose="02020602080505020303" pitchFamily="18" charset="0"/>
                <a:ea typeface="华文隶书" panose="02010800040101010101" pitchFamily="2" charset="-122"/>
                <a:cs typeface="Microsoft New Tai Lue" panose="020B0502040204020203" pitchFamily="34" charset="0"/>
              </a:rPr>
              <a:t> </a:t>
            </a:r>
            <a:r>
              <a:rPr lang="en-US" altLang="zh-CN" sz="7200" b="1" spc="533" dirty="0" smtClean="0">
                <a:solidFill>
                  <a:prstClr val="white"/>
                </a:solidFill>
                <a:latin typeface="Baskerville Old Face" panose="02020602080505020303" pitchFamily="18" charset="0"/>
                <a:ea typeface="华文隶书" panose="02010800040101010101" pitchFamily="2" charset="-122"/>
                <a:cs typeface="Microsoft New Tai Lue" panose="020B0502040204020203" pitchFamily="34" charset="0"/>
              </a:rPr>
              <a:t>1</a:t>
            </a:r>
            <a:endParaRPr lang="zh-CN" altLang="en-US" sz="7200" b="1" spc="533" dirty="0">
              <a:solidFill>
                <a:prstClr val="white"/>
              </a:solidFill>
              <a:latin typeface="Baskerville Old Face" panose="02020602080505020303" pitchFamily="18" charset="0"/>
              <a:ea typeface="华文隶书" panose="02010800040101010101" pitchFamily="2" charset="-122"/>
              <a:cs typeface="Microsoft New Tai Lue" panose="020B0502040204020203" pitchFamily="34"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180573"/>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1635" y="2293289"/>
            <a:ext cx="12191998" cy="5016758"/>
          </a:xfrm>
          <a:prstGeom prst="rect">
            <a:avLst/>
          </a:prstGeom>
          <a:solidFill>
            <a:schemeClr val="accent1">
              <a:lumMod val="60000"/>
              <a:lumOff val="40000"/>
            </a:schemeClr>
          </a:solidFill>
        </p:spPr>
        <p:txBody>
          <a:bodyPr wrap="square">
            <a:spAutoFit/>
          </a:bodyPr>
          <a:lstStyle/>
          <a:p>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《核能优质工程现场复查规程》</a:t>
            </a:r>
            <a:endParaRPr lang="zh-CN" altLang="zh-CN" sz="4000" dirty="0">
              <a:latin typeface="黑体" panose="02010609060101010101" pitchFamily="49" charset="-122"/>
              <a:ea typeface="黑体" panose="02010609060101010101" pitchFamily="49" charset="-122"/>
            </a:endParaRPr>
          </a:p>
          <a:p>
            <a:r>
              <a:rPr lang="en-US" altLang="zh-CN" sz="4000" dirty="0">
                <a:latin typeface="黑体" panose="02010609060101010101" pitchFamily="49" charset="-122"/>
                <a:ea typeface="黑体" panose="02010609060101010101" pitchFamily="49" charset="-122"/>
              </a:rPr>
              <a:t> </a:t>
            </a:r>
            <a:r>
              <a:rPr lang="en-US" altLang="zh-CN" sz="4000" dirty="0" smtClean="0">
                <a:latin typeface="黑体" panose="02010609060101010101" pitchFamily="49" charset="-122"/>
                <a:ea typeface="黑体" panose="02010609060101010101" pitchFamily="49" charset="-122"/>
              </a:rPr>
              <a:t> </a:t>
            </a:r>
          </a:p>
          <a:p>
            <a:r>
              <a:rPr lang="en-US" altLang="zh-CN" sz="4000" dirty="0">
                <a:latin typeface="黑体" panose="02010609060101010101" pitchFamily="49" charset="-122"/>
                <a:ea typeface="黑体" panose="02010609060101010101" pitchFamily="49" charset="-122"/>
              </a:rPr>
              <a:t> </a:t>
            </a:r>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四</a:t>
            </a:r>
            <a:r>
              <a:rPr lang="zh-CN" altLang="zh-CN" sz="4000" dirty="0">
                <a:latin typeface="黑体" panose="02010609060101010101" pitchFamily="49" charset="-122"/>
                <a:ea typeface="黑体" panose="02010609060101010101" pitchFamily="49" charset="-122"/>
              </a:rPr>
              <a:t>、工程档案</a:t>
            </a:r>
            <a:r>
              <a:rPr lang="zh-CN" altLang="zh-CN" sz="4000" dirty="0" smtClean="0">
                <a:latin typeface="黑体" panose="02010609060101010101" pitchFamily="49" charset="-122"/>
                <a:ea typeface="黑体" panose="02010609060101010101" pitchFamily="49" charset="-122"/>
              </a:rPr>
              <a:t>管理</a:t>
            </a:r>
            <a:r>
              <a:rPr lang="zh-CN" altLang="en-US" sz="4000" dirty="0" smtClean="0">
                <a:latin typeface="黑体" panose="02010609060101010101" pitchFamily="49" charset="-122"/>
                <a:ea typeface="黑体" panose="02010609060101010101" pitchFamily="49" charset="-122"/>
              </a:rPr>
              <a:t>。</a:t>
            </a:r>
            <a:endParaRPr lang="en-US" altLang="zh-CN" sz="4000" dirty="0" smtClean="0">
              <a:latin typeface="黑体" panose="02010609060101010101" pitchFamily="49" charset="-122"/>
              <a:ea typeface="黑体" panose="02010609060101010101" pitchFamily="49" charset="-122"/>
            </a:endParaRPr>
          </a:p>
          <a:p>
            <a:endParaRPr lang="en-US" altLang="zh-CN" sz="4000" dirty="0">
              <a:latin typeface="黑体" panose="02010609060101010101" pitchFamily="49" charset="-122"/>
              <a:ea typeface="黑体" panose="02010609060101010101" pitchFamily="49" charset="-122"/>
            </a:endParaRPr>
          </a:p>
          <a:p>
            <a:endParaRPr lang="en-US" altLang="zh-CN" sz="4000" dirty="0" smtClean="0">
              <a:latin typeface="黑体" panose="02010609060101010101" pitchFamily="49" charset="-122"/>
              <a:ea typeface="黑体" panose="02010609060101010101" pitchFamily="49" charset="-122"/>
            </a:endParaRPr>
          </a:p>
          <a:p>
            <a:endParaRPr lang="en-US" altLang="zh-CN" sz="4000" dirty="0">
              <a:latin typeface="黑体" panose="02010609060101010101" pitchFamily="49" charset="-122"/>
              <a:ea typeface="黑体" panose="02010609060101010101" pitchFamily="49" charset="-122"/>
            </a:endParaRPr>
          </a:p>
          <a:p>
            <a:endParaRPr lang="en-US" altLang="zh-CN" sz="4000" dirty="0" smtClean="0">
              <a:latin typeface="黑体" panose="02010609060101010101" pitchFamily="49" charset="-122"/>
              <a:ea typeface="黑体" panose="02010609060101010101" pitchFamily="49" charset="-122"/>
            </a:endParaRPr>
          </a:p>
          <a:p>
            <a:endParaRPr lang="en-US" altLang="zh-CN" sz="4000" dirty="0"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20819659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Text_1"/>
          <p:cNvSpPr/>
          <p:nvPr>
            <p:custDataLst>
              <p:tags r:id="rId1"/>
            </p:custDataLst>
          </p:nvPr>
        </p:nvSpPr>
        <p:spPr>
          <a:xfrm>
            <a:off x="478542" y="1219200"/>
            <a:ext cx="5620823" cy="4968875"/>
          </a:xfrm>
          <a:prstGeom prst="rect">
            <a:avLst/>
          </a:prstGeom>
          <a:solidFill>
            <a:srgbClr val="AEACD9"/>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rmAutofit/>
          </a:bodyPr>
          <a:lstStyle/>
          <a:p>
            <a:pPr marL="514350" indent="-514350">
              <a:lnSpc>
                <a:spcPct val="150000"/>
              </a:lnSpc>
              <a:buFont typeface="+mj-lt"/>
              <a:buAutoNum type="arabicPeriod"/>
            </a:pPr>
            <a:endParaRPr lang="en-US" altLang="zh-CN" sz="2800" b="1" dirty="0">
              <a:solidFill>
                <a:schemeClr val="bg1"/>
              </a:solidFill>
              <a:latin typeface="黑体" panose="02010609060101010101" pitchFamily="49" charset="-122"/>
              <a:ea typeface="黑体" panose="02010609060101010101" pitchFamily="49" charset="-122"/>
            </a:endParaRPr>
          </a:p>
        </p:txBody>
      </p:sp>
      <p:sp>
        <p:nvSpPr>
          <p:cNvPr id="3" name="MH_Other_1"/>
          <p:cNvSpPr/>
          <p:nvPr>
            <p:custDataLst>
              <p:tags r:id="rId2"/>
            </p:custDataLst>
          </p:nvPr>
        </p:nvSpPr>
        <p:spPr>
          <a:xfrm rot="19181880">
            <a:off x="3809815" y="79660"/>
            <a:ext cx="1237916"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2"/>
          <p:cNvSpPr/>
          <p:nvPr>
            <p:custDataLst>
              <p:tags r:id="rId3"/>
            </p:custDataLst>
          </p:nvPr>
        </p:nvSpPr>
        <p:spPr>
          <a:xfrm>
            <a:off x="3046570" y="807090"/>
            <a:ext cx="3134013" cy="1547314"/>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92D050"/>
              </a:solidFill>
            </a:endParaRPr>
          </a:p>
        </p:txBody>
      </p:sp>
      <p:sp>
        <p:nvSpPr>
          <p:cNvPr id="5" name="MH_Text_2"/>
          <p:cNvSpPr/>
          <p:nvPr>
            <p:custDataLst>
              <p:tags r:id="rId4"/>
            </p:custDataLst>
          </p:nvPr>
        </p:nvSpPr>
        <p:spPr>
          <a:xfrm>
            <a:off x="6495287" y="1219200"/>
            <a:ext cx="5410963" cy="496887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rmAutofit fontScale="40000" lnSpcReduction="20000"/>
          </a:bodyPr>
          <a:lstStyle/>
          <a:p>
            <a:pPr>
              <a:lnSpc>
                <a:spcPct val="150000"/>
              </a:lnSpc>
            </a:pPr>
            <a:r>
              <a:rPr lang="zh-CN" altLang="en-US" sz="8000" b="1" dirty="0">
                <a:latin typeface="黑体" panose="02010609060101010101" pitchFamily="49" charset="-122"/>
                <a:ea typeface="黑体" panose="02010609060101010101" pitchFamily="49" charset="-122"/>
              </a:rPr>
              <a:t>一档</a:t>
            </a:r>
            <a:endParaRPr lang="en-US" altLang="zh-CN" sz="8000" b="1" dirty="0">
              <a:latin typeface="黑体" panose="02010609060101010101" pitchFamily="49" charset="-122"/>
              <a:ea typeface="黑体" panose="02010609060101010101" pitchFamily="49" charset="-122"/>
            </a:endParaRPr>
          </a:p>
          <a:p>
            <a:pPr>
              <a:lnSpc>
                <a:spcPct val="150000"/>
              </a:lnSpc>
            </a:pPr>
            <a:r>
              <a:rPr lang="zh-CN" altLang="zh-CN" sz="8000" dirty="0">
                <a:latin typeface="黑体" panose="02010609060101010101" pitchFamily="49" charset="-122"/>
                <a:ea typeface="黑体" panose="02010609060101010101" pitchFamily="49" charset="-122"/>
              </a:rPr>
              <a:t>完全满足评价标准为一档取</a:t>
            </a:r>
            <a:r>
              <a:rPr lang="en-US" altLang="zh-CN" sz="8000" dirty="0">
                <a:latin typeface="黑体" panose="02010609060101010101" pitchFamily="49" charset="-122"/>
                <a:ea typeface="黑体" panose="02010609060101010101" pitchFamily="49" charset="-122"/>
              </a:rPr>
              <a:t>100%</a:t>
            </a:r>
            <a:r>
              <a:rPr lang="zh-CN" altLang="zh-CN" sz="8000" dirty="0">
                <a:latin typeface="黑体" panose="02010609060101010101" pitchFamily="49" charset="-122"/>
                <a:ea typeface="黑体" panose="02010609060101010101" pitchFamily="49" charset="-122"/>
              </a:rPr>
              <a:t>的标准分值</a:t>
            </a:r>
            <a:r>
              <a:rPr lang="zh-CN" altLang="en-US" sz="8000" dirty="0">
                <a:latin typeface="黑体" panose="02010609060101010101" pitchFamily="49" charset="-122"/>
                <a:ea typeface="黑体" panose="02010609060101010101" pitchFamily="49" charset="-122"/>
              </a:rPr>
              <a:t>；</a:t>
            </a:r>
            <a:endParaRPr lang="en-US" altLang="zh-CN" sz="8000" dirty="0">
              <a:latin typeface="黑体" panose="02010609060101010101" pitchFamily="49" charset="-122"/>
              <a:ea typeface="黑体" panose="02010609060101010101" pitchFamily="49" charset="-122"/>
            </a:endParaRPr>
          </a:p>
          <a:p>
            <a:pPr>
              <a:lnSpc>
                <a:spcPct val="150000"/>
              </a:lnSpc>
            </a:pPr>
            <a:r>
              <a:rPr lang="zh-CN" altLang="en-US" sz="8000" b="1" dirty="0">
                <a:latin typeface="黑体" panose="02010609060101010101" pitchFamily="49" charset="-122"/>
                <a:ea typeface="黑体" panose="02010609060101010101" pitchFamily="49" charset="-122"/>
              </a:rPr>
              <a:t>二档</a:t>
            </a:r>
            <a:endParaRPr lang="en-US" altLang="zh-CN" sz="8000" b="1" dirty="0">
              <a:latin typeface="黑体" panose="02010609060101010101" pitchFamily="49" charset="-122"/>
              <a:ea typeface="黑体" panose="02010609060101010101" pitchFamily="49" charset="-122"/>
            </a:endParaRPr>
          </a:p>
          <a:p>
            <a:pPr>
              <a:lnSpc>
                <a:spcPct val="150000"/>
              </a:lnSpc>
            </a:pPr>
            <a:r>
              <a:rPr lang="zh-CN" altLang="zh-CN" sz="7200" dirty="0">
                <a:latin typeface="黑体" panose="02010609060101010101" pitchFamily="49" charset="-122"/>
                <a:ea typeface="黑体" panose="02010609060101010101" pitchFamily="49" charset="-122"/>
              </a:rPr>
              <a:t>不能完全满足评价标准为二档取</a:t>
            </a:r>
            <a:r>
              <a:rPr lang="en-US" altLang="zh-CN" sz="7200" dirty="0">
                <a:latin typeface="黑体" panose="02010609060101010101" pitchFamily="49" charset="-122"/>
                <a:ea typeface="黑体" panose="02010609060101010101" pitchFamily="49" charset="-122"/>
              </a:rPr>
              <a:t>70%</a:t>
            </a:r>
            <a:r>
              <a:rPr lang="zh-CN" altLang="zh-CN" sz="7200" dirty="0">
                <a:latin typeface="黑体" panose="02010609060101010101" pitchFamily="49" charset="-122"/>
                <a:ea typeface="黑体" panose="02010609060101010101" pitchFamily="49" charset="-122"/>
              </a:rPr>
              <a:t>的标准分值</a:t>
            </a:r>
            <a:r>
              <a:rPr lang="zh-CN" altLang="zh-CN" sz="7200" dirty="0" smtClean="0">
                <a:latin typeface="黑体" panose="02010609060101010101" pitchFamily="49" charset="-122"/>
                <a:ea typeface="黑体" panose="02010609060101010101" pitchFamily="49" charset="-122"/>
              </a:rPr>
              <a:t>。</a:t>
            </a:r>
            <a:endParaRPr lang="zh-CN" altLang="en-US" sz="7400" b="1" dirty="0">
              <a:latin typeface="黑体" panose="02010609060101010101" pitchFamily="49" charset="-122"/>
              <a:ea typeface="黑体" panose="02010609060101010101" pitchFamily="49" charset="-122"/>
            </a:endParaRPr>
          </a:p>
          <a:p>
            <a:pPr marL="457200" indent="-457200">
              <a:lnSpc>
                <a:spcPct val="150000"/>
              </a:lnSpc>
              <a:buFont typeface="Wingdings" panose="05000000000000000000" pitchFamily="2" charset="2"/>
              <a:buChar char="u"/>
            </a:pPr>
            <a:endParaRPr lang="en-US" altLang="zh-CN" sz="1600" dirty="0">
              <a:solidFill>
                <a:srgbClr val="FFFFFF"/>
              </a:solidFill>
              <a:latin typeface="微软雅黑" panose="020B0503020204020204" pitchFamily="34" charset="-122"/>
              <a:ea typeface="微软雅黑" panose="020B0503020204020204" pitchFamily="34" charset="-122"/>
            </a:endParaRPr>
          </a:p>
        </p:txBody>
      </p:sp>
      <p:sp>
        <p:nvSpPr>
          <p:cNvPr id="6" name="MH_Other_3"/>
          <p:cNvSpPr/>
          <p:nvPr>
            <p:custDataLst>
              <p:tags r:id="rId5"/>
            </p:custDataLst>
          </p:nvPr>
        </p:nvSpPr>
        <p:spPr>
          <a:xfrm rot="19181880">
            <a:off x="9260609" y="66364"/>
            <a:ext cx="1237918"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4"/>
          <p:cNvSpPr/>
          <p:nvPr>
            <p:custDataLst>
              <p:tags r:id="rId6"/>
            </p:custDataLst>
          </p:nvPr>
        </p:nvSpPr>
        <p:spPr>
          <a:xfrm>
            <a:off x="8607987" y="837702"/>
            <a:ext cx="3333527" cy="1696448"/>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02B4EC"/>
              </a:solidFill>
            </a:endParaRPr>
          </a:p>
        </p:txBody>
      </p:sp>
      <p:sp>
        <p:nvSpPr>
          <p:cNvPr id="8" name="MH_SubTitle_1"/>
          <p:cNvSpPr txBox="1">
            <a:spLocks noChangeArrowheads="1"/>
          </p:cNvSpPr>
          <p:nvPr>
            <p:custDataLst>
              <p:tags r:id="rId7"/>
            </p:custDataLst>
          </p:nvPr>
        </p:nvSpPr>
        <p:spPr bwMode="auto">
          <a:xfrm>
            <a:off x="478542" y="3937695"/>
            <a:ext cx="5332434" cy="63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300" dirty="0" smtClean="0">
                <a:solidFill>
                  <a:srgbClr val="FFFFFF"/>
                </a:solidFill>
                <a:latin typeface="微软雅黑" panose="020B0503020204020204" pitchFamily="34" charset="-122"/>
                <a:ea typeface="微软雅黑" panose="020B0503020204020204" pitchFamily="34" charset="-122"/>
              </a:rPr>
              <a:t>检查方法</a:t>
            </a:r>
            <a:r>
              <a:rPr lang="en-US" altLang="zh-CN" sz="2800" b="1" spc="300" dirty="0" smtClean="0">
                <a:solidFill>
                  <a:srgbClr val="FFFFFF"/>
                </a:solidFill>
                <a:latin typeface="微软雅黑" panose="020B0503020204020204" pitchFamily="34" charset="-122"/>
                <a:ea typeface="微软雅黑" panose="020B0503020204020204" pitchFamily="34" charset="-122"/>
              </a:rPr>
              <a:t>—</a:t>
            </a:r>
            <a:r>
              <a:rPr lang="zh-CN" altLang="en-US" sz="2800" b="1" spc="300" dirty="0" smtClean="0">
                <a:solidFill>
                  <a:srgbClr val="FFFFFF"/>
                </a:solidFill>
                <a:latin typeface="微软雅黑" panose="020B0503020204020204" pitchFamily="34" charset="-122"/>
                <a:ea typeface="微软雅黑" panose="020B0503020204020204" pitchFamily="34" charset="-122"/>
              </a:rPr>
              <a:t>文件查看</a:t>
            </a:r>
            <a:endParaRPr lang="en-US" altLang="zh-CN" sz="2800" b="1" spc="300" dirty="0" smtClean="0">
              <a:solidFill>
                <a:srgbClr val="FFFFFF"/>
              </a:solidFill>
              <a:latin typeface="微软雅黑" panose="020B0503020204020204" pitchFamily="34" charset="-122"/>
              <a:ea typeface="微软雅黑" panose="020B0503020204020204" pitchFamily="34" charset="-122"/>
            </a:endParaRPr>
          </a:p>
          <a:p>
            <a:endParaRPr lang="en-US" altLang="zh-CN" sz="2800" b="1" spc="300" dirty="0" smtClean="0">
              <a:solidFill>
                <a:srgbClr val="FFFFFF"/>
              </a:solidFill>
              <a:latin typeface="微软雅黑" panose="020B0503020204020204" pitchFamily="34" charset="-122"/>
              <a:ea typeface="微软雅黑" panose="020B0503020204020204" pitchFamily="34" charset="-122"/>
            </a:endParaRPr>
          </a:p>
          <a:p>
            <a:pPr marL="514350" indent="-514350">
              <a:lnSpc>
                <a:spcPct val="150000"/>
              </a:lnSpc>
              <a:buFont typeface="+mj-lt"/>
              <a:buAutoNum type="arabicPeriod"/>
            </a:pPr>
            <a:r>
              <a:rPr lang="zh-CN" altLang="en-US" sz="2800" b="1" dirty="0">
                <a:solidFill>
                  <a:schemeClr val="bg1"/>
                </a:solidFill>
                <a:latin typeface="黑体" panose="02010609060101010101" pitchFamily="49" charset="-122"/>
                <a:ea typeface="黑体" panose="02010609060101010101" pitchFamily="49" charset="-122"/>
              </a:rPr>
              <a:t>归档文件清单，归档文件范围及保管期限</a:t>
            </a:r>
          </a:p>
          <a:p>
            <a:pPr marL="514350" indent="-514350">
              <a:lnSpc>
                <a:spcPct val="150000"/>
              </a:lnSpc>
              <a:buFont typeface="+mj-lt"/>
              <a:buAutoNum type="arabicPeriod"/>
            </a:pPr>
            <a:r>
              <a:rPr lang="zh-CN" altLang="en-US" sz="2800" b="1" dirty="0">
                <a:solidFill>
                  <a:schemeClr val="bg1"/>
                </a:solidFill>
                <a:latin typeface="黑体" panose="02010609060101010101" pitchFamily="49" charset="-122"/>
                <a:ea typeface="黑体" panose="02010609060101010101" pitchFamily="49" charset="-122"/>
              </a:rPr>
              <a:t>抽查归档文件，相关联文件内容信息一致（如隐蔽、旁站、监理日志、施工记录）</a:t>
            </a:r>
          </a:p>
          <a:p>
            <a:endParaRPr lang="zh-CN" altLang="en-US" sz="2800" b="1" spc="300" dirty="0">
              <a:solidFill>
                <a:srgbClr val="FFFFFF"/>
              </a:solidFill>
              <a:latin typeface="微软雅黑" panose="020B0503020204020204" pitchFamily="34" charset="-122"/>
              <a:ea typeface="微软雅黑" panose="020B0503020204020204" pitchFamily="34" charset="-122"/>
            </a:endParaRPr>
          </a:p>
        </p:txBody>
      </p:sp>
      <p:sp>
        <p:nvSpPr>
          <p:cNvPr id="9" name="MH_SubTitle_2"/>
          <p:cNvSpPr txBox="1">
            <a:spLocks noChangeArrowheads="1"/>
          </p:cNvSpPr>
          <p:nvPr>
            <p:custDataLst>
              <p:tags r:id="rId8"/>
            </p:custDataLst>
          </p:nvPr>
        </p:nvSpPr>
        <p:spPr bwMode="auto">
          <a:xfrm>
            <a:off x="6495287" y="1219201"/>
            <a:ext cx="3505963"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600" dirty="0">
                <a:solidFill>
                  <a:srgbClr val="FFFFFF"/>
                </a:solidFill>
                <a:latin typeface="微软雅黑" panose="020B0503020204020204" pitchFamily="34" charset="-122"/>
                <a:ea typeface="微软雅黑" panose="020B0503020204020204" pitchFamily="34" charset="-122"/>
              </a:rPr>
              <a:t>评价结论</a:t>
            </a:r>
            <a:endParaRPr lang="en-US" altLang="zh-CN" sz="2800" b="1" spc="600" dirty="0">
              <a:solidFill>
                <a:srgbClr val="FFFFFF"/>
              </a:solidFill>
              <a:latin typeface="微软雅黑" panose="020B0503020204020204" pitchFamily="34" charset="-122"/>
              <a:ea typeface="微软雅黑" panose="020B0503020204020204" pitchFamily="34" charset="-122"/>
            </a:endParaRPr>
          </a:p>
        </p:txBody>
      </p:sp>
      <p:grpSp>
        <p:nvGrpSpPr>
          <p:cNvPr id="12"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9"/>
            </p:custDataLst>
          </p:nvPr>
        </p:nvGrpSpPr>
        <p:grpSpPr bwMode="auto">
          <a:xfrm>
            <a:off x="4729064" y="936168"/>
            <a:ext cx="846059" cy="846058"/>
            <a:chOff x="3337" y="1657"/>
            <a:chExt cx="1007" cy="1007"/>
          </a:xfrm>
        </p:grpSpPr>
        <p:sp>
          <p:nvSpPr>
            <p:cNvPr id="13" name="PA-任意多边形 5">
              <a:extLst>
                <a:ext uri="{FF2B5EF4-FFF2-40B4-BE49-F238E27FC236}">
                  <a16:creationId xmlns:a16="http://schemas.microsoft.com/office/drawing/2014/main" xmlns="" id="{71218458-4C10-4A82-BE82-19E525D9FF8D}"/>
                </a:ext>
              </a:extLst>
            </p:cNvPr>
            <p:cNvSpPr>
              <a:spLocks/>
            </p:cNvSpPr>
            <p:nvPr>
              <p:custDataLst>
                <p:tags r:id="rId14"/>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PA-矩形 6">
              <a:extLst>
                <a:ext uri="{FF2B5EF4-FFF2-40B4-BE49-F238E27FC236}">
                  <a16:creationId xmlns:a16="http://schemas.microsoft.com/office/drawing/2014/main" xmlns="" id="{008277D4-CB6B-4FE4-B47F-46A0D681598A}"/>
                </a:ext>
              </a:extLst>
            </p:cNvPr>
            <p:cNvSpPr>
              <a:spLocks noChangeArrowheads="1"/>
            </p:cNvSpPr>
            <p:nvPr>
              <p:custDataLst>
                <p:tags r:id="rId15"/>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PA-任意多边形 7">
              <a:extLst>
                <a:ext uri="{FF2B5EF4-FFF2-40B4-BE49-F238E27FC236}">
                  <a16:creationId xmlns:a16="http://schemas.microsoft.com/office/drawing/2014/main" xmlns="" id="{0D34EA9F-F533-47D8-97FD-DC09968D7E8C}"/>
                </a:ext>
              </a:extLst>
            </p:cNvPr>
            <p:cNvSpPr>
              <a:spLocks noEditPoints="1"/>
            </p:cNvSpPr>
            <p:nvPr>
              <p:custDataLst>
                <p:tags r:id="rId16"/>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7"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10"/>
            </p:custDataLst>
          </p:nvPr>
        </p:nvGrpSpPr>
        <p:grpSpPr bwMode="auto">
          <a:xfrm>
            <a:off x="10767914" y="1088568"/>
            <a:ext cx="846059" cy="846058"/>
            <a:chOff x="3337" y="1657"/>
            <a:chExt cx="1007" cy="1007"/>
          </a:xfrm>
        </p:grpSpPr>
        <p:sp>
          <p:nvSpPr>
            <p:cNvPr id="28" name="PA-任意多边形 5">
              <a:extLst>
                <a:ext uri="{FF2B5EF4-FFF2-40B4-BE49-F238E27FC236}">
                  <a16:creationId xmlns:a16="http://schemas.microsoft.com/office/drawing/2014/main" xmlns="" id="{71218458-4C10-4A82-BE82-19E525D9FF8D}"/>
                </a:ext>
              </a:extLst>
            </p:cNvPr>
            <p:cNvSpPr>
              <a:spLocks/>
            </p:cNvSpPr>
            <p:nvPr>
              <p:custDataLst>
                <p:tags r:id="rId11"/>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PA-矩形 6">
              <a:extLst>
                <a:ext uri="{FF2B5EF4-FFF2-40B4-BE49-F238E27FC236}">
                  <a16:creationId xmlns:a16="http://schemas.microsoft.com/office/drawing/2014/main" xmlns="" id="{008277D4-CB6B-4FE4-B47F-46A0D681598A}"/>
                </a:ext>
              </a:extLst>
            </p:cNvPr>
            <p:cNvSpPr>
              <a:spLocks noChangeArrowheads="1"/>
            </p:cNvSpPr>
            <p:nvPr>
              <p:custDataLst>
                <p:tags r:id="rId12"/>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PA-任意多边形 7">
              <a:extLst>
                <a:ext uri="{FF2B5EF4-FFF2-40B4-BE49-F238E27FC236}">
                  <a16:creationId xmlns:a16="http://schemas.microsoft.com/office/drawing/2014/main" xmlns="" id="{0D34EA9F-F533-47D8-97FD-DC09968D7E8C}"/>
                </a:ext>
              </a:extLst>
            </p:cNvPr>
            <p:cNvSpPr>
              <a:spLocks noEditPoints="1"/>
            </p:cNvSpPr>
            <p:nvPr>
              <p:custDataLst>
                <p:tags r:id="rId13"/>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189413464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1"/>
            </p:custDataLst>
          </p:nvPr>
        </p:nvSpPr>
        <p:spPr>
          <a:xfrm>
            <a:off x="8395064" y="2875133"/>
            <a:ext cx="2272937" cy="780159"/>
          </a:xfrm>
          <a:custGeom>
            <a:avLst/>
            <a:gdLst>
              <a:gd name="connsiteX0" fmla="*/ 0 w 2272937"/>
              <a:gd name="connsiteY0" fmla="*/ 478971 h 478971"/>
              <a:gd name="connsiteX1" fmla="*/ 2272937 w 2272937"/>
              <a:gd name="connsiteY1" fmla="*/ 478971 h 478971"/>
              <a:gd name="connsiteX2" fmla="*/ 2272937 w 2272937"/>
              <a:gd name="connsiteY2" fmla="*/ 0 h 478971"/>
              <a:gd name="connsiteX3" fmla="*/ 1271452 w 2272937"/>
              <a:gd name="connsiteY3" fmla="*/ 0 h 478971"/>
              <a:gd name="connsiteX4" fmla="*/ 17417 w 2272937"/>
              <a:gd name="connsiteY4" fmla="*/ 0 h 478971"/>
              <a:gd name="connsiteX5" fmla="*/ 0 w 2272937"/>
              <a:gd name="connsiteY5" fmla="*/ 478971 h 47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937" h="478971">
                <a:moveTo>
                  <a:pt x="0" y="478971"/>
                </a:moveTo>
                <a:lnTo>
                  <a:pt x="2272937" y="478971"/>
                </a:lnTo>
                <a:lnTo>
                  <a:pt x="2272937" y="0"/>
                </a:lnTo>
                <a:lnTo>
                  <a:pt x="1271452" y="0"/>
                </a:lnTo>
                <a:lnTo>
                  <a:pt x="17417" y="0"/>
                </a:lnTo>
                <a:lnTo>
                  <a:pt x="0" y="478971"/>
                </a:lnTo>
                <a:close/>
              </a:path>
            </a:pathLst>
          </a:custGeom>
          <a:solidFill>
            <a:schemeClr val="tx2">
              <a:lumMod val="40000"/>
              <a:lumOff val="6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幼圆"/>
            </a:endParaRPr>
          </a:p>
        </p:txBody>
      </p:sp>
      <p:sp>
        <p:nvSpPr>
          <p:cNvPr id="3" name="矩形 2"/>
          <p:cNvSpPr/>
          <p:nvPr>
            <p:custDataLst>
              <p:tags r:id="rId2"/>
            </p:custDataLst>
          </p:nvPr>
        </p:nvSpPr>
        <p:spPr>
          <a:xfrm>
            <a:off x="1524000" y="2610725"/>
            <a:ext cx="8125098" cy="818398"/>
          </a:xfrm>
          <a:prstGeom prst="rect">
            <a:avLst/>
          </a:prstGeom>
          <a:solidFill>
            <a:schemeClr val="accent1">
              <a:lumMod val="75000"/>
            </a:schemeClr>
          </a:solidFill>
          <a:ln w="12700" cap="flat" cmpd="sng" algn="ctr">
            <a:noFill/>
            <a:prstDash val="solid"/>
            <a:miter lim="800000"/>
          </a:ln>
          <a:effectLst/>
        </p:spPr>
        <p:txBody>
          <a:bodyPr lIns="1800000" rtlCol="0" anchor="ctr">
            <a:normAutofit/>
          </a:bodyPr>
          <a:lstStyle/>
          <a:p>
            <a:r>
              <a:rPr lang="zh-CN" altLang="en-US" sz="3600" b="1" dirty="0" smtClean="0">
                <a:solidFill>
                  <a:schemeClr val="bg1"/>
                </a:solidFill>
                <a:latin typeface="黑体" panose="02010609060101010101" pitchFamily="49" charset="-122"/>
                <a:ea typeface="黑体" panose="02010609060101010101" pitchFamily="49" charset="-122"/>
              </a:rPr>
              <a:t>     档案案卷质量评价</a:t>
            </a:r>
            <a:endParaRPr lang="zh-CN" altLang="en-US" sz="3600" b="1" dirty="0">
              <a:solidFill>
                <a:schemeClr val="bg1"/>
              </a:solidFill>
              <a:latin typeface="黑体" panose="02010609060101010101" pitchFamily="49" charset="-122"/>
              <a:ea typeface="黑体" panose="02010609060101010101" pitchFamily="49" charset="-122"/>
            </a:endParaRPr>
          </a:p>
        </p:txBody>
      </p:sp>
      <p:sp>
        <p:nvSpPr>
          <p:cNvPr id="4" name="任意多边形 3"/>
          <p:cNvSpPr/>
          <p:nvPr>
            <p:custDataLst>
              <p:tags r:id="rId3"/>
            </p:custDataLst>
          </p:nvPr>
        </p:nvSpPr>
        <p:spPr>
          <a:xfrm>
            <a:off x="8360230" y="3429131"/>
            <a:ext cx="1306285" cy="226633"/>
          </a:xfrm>
          <a:custGeom>
            <a:avLst/>
            <a:gdLst>
              <a:gd name="connsiteX0" fmla="*/ 0 w 1306285"/>
              <a:gd name="connsiteY0" fmla="*/ 0 h 156754"/>
              <a:gd name="connsiteX1" fmla="*/ 1306285 w 1306285"/>
              <a:gd name="connsiteY1" fmla="*/ 0 h 156754"/>
              <a:gd name="connsiteX2" fmla="*/ 17417 w 1306285"/>
              <a:gd name="connsiteY2" fmla="*/ 156754 h 156754"/>
              <a:gd name="connsiteX3" fmla="*/ 0 w 1306285"/>
              <a:gd name="connsiteY3" fmla="*/ 0 h 156754"/>
            </a:gdLst>
            <a:ahLst/>
            <a:cxnLst>
              <a:cxn ang="0">
                <a:pos x="connsiteX0" y="connsiteY0"/>
              </a:cxn>
              <a:cxn ang="0">
                <a:pos x="connsiteX1" y="connsiteY1"/>
              </a:cxn>
              <a:cxn ang="0">
                <a:pos x="connsiteX2" y="connsiteY2"/>
              </a:cxn>
              <a:cxn ang="0">
                <a:pos x="connsiteX3" y="connsiteY3"/>
              </a:cxn>
            </a:cxnLst>
            <a:rect l="l" t="t" r="r" b="b"/>
            <a:pathLst>
              <a:path w="1306285" h="156754">
                <a:moveTo>
                  <a:pt x="0" y="0"/>
                </a:moveTo>
                <a:lnTo>
                  <a:pt x="1306285" y="0"/>
                </a:lnTo>
                <a:lnTo>
                  <a:pt x="17417" y="156754"/>
                </a:lnTo>
                <a:lnTo>
                  <a:pt x="0" y="0"/>
                </a:lnTo>
                <a:close/>
              </a:path>
            </a:pathLst>
          </a:custGeom>
          <a:solidFill>
            <a:srgbClr val="002060"/>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幼圆"/>
            </a:endParaRPr>
          </a:p>
        </p:txBody>
      </p:sp>
      <p:grpSp>
        <p:nvGrpSpPr>
          <p:cNvPr id="7" name="组合 6"/>
          <p:cNvGrpSpPr/>
          <p:nvPr/>
        </p:nvGrpSpPr>
        <p:grpSpPr>
          <a:xfrm>
            <a:off x="1279142" y="1520439"/>
            <a:ext cx="2961594" cy="2903518"/>
            <a:chOff x="304800" y="673100"/>
            <a:chExt cx="4000500" cy="4000500"/>
          </a:xfrm>
          <a:effectLst>
            <a:outerShdw blurRad="444500" dist="254000" dir="684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grpSp>
      <p:sp>
        <p:nvSpPr>
          <p:cNvPr id="6" name="文本占位符 4"/>
          <p:cNvSpPr txBox="1">
            <a:spLocks/>
          </p:cNvSpPr>
          <p:nvPr>
            <p:custDataLst>
              <p:tags r:id="rId4"/>
            </p:custDataLst>
          </p:nvPr>
        </p:nvSpPr>
        <p:spPr>
          <a:xfrm>
            <a:off x="1549581" y="913994"/>
            <a:ext cx="1568089" cy="3509963"/>
          </a:xfrm>
          <a:prstGeom prst="rect">
            <a:avLst/>
          </a:prstGeom>
        </p:spPr>
        <p:txBody>
          <a:bodyPr vert="horz" lIns="91440" tIns="45720" rIns="91440" bIns="45720" rtlCol="0">
            <a:noAutofit/>
          </a:bodyPr>
          <a:lstStyle>
            <a:lvl1pPr marL="0" indent="0" algn="just" defTabSz="914400" rtl="0" eaLnBrk="1" latinLnBrk="0" hangingPunct="1">
              <a:lnSpc>
                <a:spcPct val="110000"/>
              </a:lnSpc>
              <a:spcBef>
                <a:spcPts val="1800"/>
              </a:spcBef>
              <a:spcAft>
                <a:spcPts val="0"/>
              </a:spcAft>
              <a:buClr>
                <a:schemeClr val="accent1">
                  <a:lumMod val="50000"/>
                </a:schemeClr>
              </a:buClr>
              <a:buSzPct val="60000"/>
              <a:buFont typeface="Wingdings" panose="05000000000000000000" pitchFamily="2" charset="2"/>
              <a:buNone/>
              <a:defRPr sz="23900" i="1" kern="1200" baseline="0">
                <a:ln w="19050">
                  <a:solidFill>
                    <a:schemeClr val="bg1"/>
                  </a:solidFill>
                </a:ln>
                <a:solidFill>
                  <a:schemeClr val="accent1"/>
                </a:solidFill>
                <a:latin typeface="Baskerville Old Face" panose="02020602080505020303" pitchFamily="18" charset="0"/>
                <a:ea typeface="华文中宋" panose="02010600040101010101" pitchFamily="2" charset="-122"/>
                <a:cs typeface="+mn-cs"/>
              </a:defRPr>
            </a:lvl1pPr>
            <a:lvl2pPr marL="357188" indent="-357188"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76AA30">
                  <a:lumMod val="50000"/>
                </a:srgbClr>
              </a:buClr>
              <a:defRPr/>
            </a:pPr>
            <a:r>
              <a:rPr lang="en-US" altLang="zh-CN" dirty="0">
                <a:ln w="19050">
                  <a:solidFill>
                    <a:srgbClr val="FFFFFF"/>
                  </a:solidFill>
                </a:ln>
                <a:solidFill>
                  <a:schemeClr val="tx2">
                    <a:lumMod val="60000"/>
                    <a:lumOff val="40000"/>
                  </a:schemeClr>
                </a:solidFill>
              </a:rPr>
              <a:t>4</a:t>
            </a:r>
            <a:endParaRPr lang="zh-CN" altLang="en-US" dirty="0">
              <a:ln w="19050">
                <a:solidFill>
                  <a:srgbClr val="FFFFFF"/>
                </a:solidFill>
              </a:ln>
              <a:solidFill>
                <a:schemeClr val="tx2">
                  <a:lumMod val="60000"/>
                  <a:lumOff val="40000"/>
                </a:schemeClr>
              </a:solidFill>
            </a:endParaRPr>
          </a:p>
        </p:txBody>
      </p:sp>
    </p:spTree>
    <p:extLst>
      <p:ext uri="{BB962C8B-B14F-4D97-AF65-F5344CB8AC3E}">
        <p14:creationId xmlns:p14="http://schemas.microsoft.com/office/powerpoint/2010/main" val="241713993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180573"/>
            <a:ext cx="12171313" cy="1015663"/>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案卷质量评价内容一</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1635" y="2293289"/>
            <a:ext cx="12191998" cy="4603183"/>
          </a:xfrm>
          <a:prstGeom prst="rect">
            <a:avLst/>
          </a:prstGeom>
          <a:solidFill>
            <a:schemeClr val="accent1">
              <a:lumMod val="60000"/>
              <a:lumOff val="40000"/>
            </a:schemeClr>
          </a:solidFill>
        </p:spPr>
        <p:txBody>
          <a:bodyPr wrap="square">
            <a:spAutoFit/>
          </a:bodyPr>
          <a:lstStyle/>
          <a:p>
            <a:pPr>
              <a:lnSpc>
                <a:spcPts val="6000"/>
              </a:lnSpc>
            </a:pPr>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项目</a:t>
            </a:r>
            <a:r>
              <a:rPr lang="zh-CN" altLang="zh-CN" sz="4000" dirty="0">
                <a:latin typeface="黑体" panose="02010609060101010101" pitchFamily="49" charset="-122"/>
                <a:ea typeface="黑体" panose="02010609060101010101" pitchFamily="49" charset="-122"/>
              </a:rPr>
              <a:t>文件收集</a:t>
            </a:r>
            <a:r>
              <a:rPr lang="zh-CN" altLang="zh-CN" sz="4000" dirty="0" smtClean="0">
                <a:latin typeface="黑体" panose="02010609060101010101" pitchFamily="49" charset="-122"/>
                <a:ea typeface="黑体" panose="02010609060101010101" pitchFamily="49" charset="-122"/>
              </a:rPr>
              <a:t>、整理（分类、组卷、排列、编目、装订）完整</a:t>
            </a:r>
            <a:r>
              <a:rPr lang="zh-CN" altLang="zh-CN" sz="4000" dirty="0">
                <a:latin typeface="黑体" panose="02010609060101010101" pitchFamily="49" charset="-122"/>
                <a:ea typeface="黑体" panose="02010609060101010101" pitchFamily="49" charset="-122"/>
              </a:rPr>
              <a:t>、准确、系统、规范，移交手续完备。</a:t>
            </a:r>
          </a:p>
          <a:p>
            <a:pPr>
              <a:lnSpc>
                <a:spcPts val="6000"/>
              </a:lnSpc>
            </a:pPr>
            <a:r>
              <a:rPr lang="zh-CN" altLang="zh-CN" sz="4000" dirty="0" smtClean="0">
                <a:latin typeface="黑体" panose="02010609060101010101" pitchFamily="49" charset="-122"/>
                <a:ea typeface="黑体" panose="02010609060101010101" pitchFamily="49" charset="-122"/>
              </a:rPr>
              <a:t>案卷组合保持工程建设项目的专业性、成套性和系统性，便于快捷检索利用；同时有的文件不得分散和重复组卷。</a:t>
            </a:r>
          </a:p>
          <a:p>
            <a:pPr lvl="0">
              <a:lnSpc>
                <a:spcPts val="6000"/>
              </a:lnSpc>
            </a:pPr>
            <a:r>
              <a:rPr lang="en-US" altLang="zh-CN" sz="4000" dirty="0" smtClean="0">
                <a:solidFill>
                  <a:schemeClr val="bg1"/>
                </a:solidFill>
                <a:latin typeface="黑体" panose="02010609060101010101" pitchFamily="49" charset="-122"/>
                <a:ea typeface="黑体" panose="02010609060101010101" pitchFamily="49" charset="-122"/>
              </a:rPr>
              <a:t>    </a:t>
            </a:r>
            <a:r>
              <a:rPr lang="zh-CN" altLang="en-US" sz="4000" dirty="0" smtClean="0">
                <a:latin typeface="黑体" panose="02010609060101010101" pitchFamily="49" charset="-122"/>
                <a:ea typeface="黑体" panose="02010609060101010101" pitchFamily="49" charset="-122"/>
              </a:rPr>
              <a:t>评价标准：</a:t>
            </a:r>
            <a:endParaRPr lang="en-US" altLang="zh-CN" sz="4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19583954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5" y="868603"/>
            <a:ext cx="12171313" cy="793487"/>
          </a:xfrm>
          <a:prstGeom prst="rect">
            <a:avLst/>
          </a:prstGeom>
          <a:solidFill>
            <a:schemeClr val="accent4">
              <a:lumMod val="40000"/>
              <a:lumOff val="60000"/>
            </a:schemeClr>
          </a:solidFill>
        </p:spPr>
        <p:txBody>
          <a:bodyPr wrap="square">
            <a:spAutoFit/>
          </a:bodyPr>
          <a:lstStyle/>
          <a:p>
            <a:pPr>
              <a:lnSpc>
                <a:spcPct val="150000"/>
              </a:lnSpc>
            </a:pPr>
            <a:r>
              <a:rPr lang="zh-CN" altLang="en-US" sz="3600" b="1" dirty="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36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62090"/>
            <a:ext cx="12150628" cy="5170646"/>
          </a:xfrm>
          <a:prstGeom prst="rect">
            <a:avLst/>
          </a:prstGeom>
          <a:solidFill>
            <a:schemeClr val="accent1">
              <a:lumMod val="60000"/>
              <a:lumOff val="40000"/>
            </a:schemeClr>
          </a:solidFill>
        </p:spPr>
        <p:txBody>
          <a:bodyPr wrap="square">
            <a:spAutoFit/>
          </a:bodyPr>
          <a:lstStyle/>
          <a:p>
            <a:pPr lvl="0" algn="ctr">
              <a:lnSpc>
                <a:spcPct val="150000"/>
              </a:lnSpc>
            </a:pPr>
            <a:r>
              <a:rPr lang="en-US" altLang="zh-CN" sz="2800" b="1" dirty="0" smtClean="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建设项目档案管理规范</a:t>
            </a:r>
            <a:r>
              <a:rPr lang="en-US" altLang="zh-CN" sz="2800" b="1" dirty="0">
                <a:latin typeface="黑体" panose="02010609060101010101" pitchFamily="49" charset="-122"/>
                <a:ea typeface="黑体" panose="02010609060101010101" pitchFamily="49" charset="-122"/>
              </a:rPr>
              <a:t>》DA/T28-2018</a:t>
            </a:r>
          </a:p>
          <a:p>
            <a:pPr lvl="0">
              <a:lnSpc>
                <a:spcPct val="150000"/>
              </a:lnSpc>
            </a:pPr>
            <a:r>
              <a:rPr lang="en-US" altLang="zh-CN" sz="2400" dirty="0">
                <a:latin typeface="黑体" panose="02010609060101010101" pitchFamily="49" charset="-122"/>
                <a:ea typeface="黑体" panose="02010609060101010101" pitchFamily="49" charset="-122"/>
              </a:rPr>
              <a:t/>
            </a:r>
            <a:br>
              <a:rPr lang="en-US" altLang="zh-CN" sz="2400" dirty="0">
                <a:latin typeface="黑体" panose="02010609060101010101" pitchFamily="49" charset="-122"/>
                <a:ea typeface="黑体" panose="02010609060101010101" pitchFamily="49" charset="-122"/>
              </a:rPr>
            </a:br>
            <a:r>
              <a:rPr lang="en-US" altLang="zh-CN" sz="2400" dirty="0" smtClean="0">
                <a:latin typeface="黑体" panose="02010609060101010101" pitchFamily="49" charset="-122"/>
                <a:ea typeface="黑体" panose="02010609060101010101" pitchFamily="49" charset="-122"/>
              </a:rPr>
              <a:t>    7.3.2.1 </a:t>
            </a:r>
            <a:r>
              <a:rPr lang="zh-CN" altLang="zh-CN" sz="2400" dirty="0" smtClean="0">
                <a:latin typeface="黑体" panose="02010609060101010101" pitchFamily="49" charset="-122"/>
                <a:ea typeface="黑体" panose="02010609060101010101" pitchFamily="49" charset="-122"/>
              </a:rPr>
              <a:t>项目</a:t>
            </a:r>
            <a:r>
              <a:rPr lang="zh-CN" altLang="zh-CN" sz="2400" dirty="0">
                <a:latin typeface="黑体" panose="02010609060101010101" pitchFamily="49" charset="-122"/>
                <a:ea typeface="黑体" panose="02010609060101010101" pitchFamily="49" charset="-122"/>
              </a:rPr>
              <a:t>文件应由文件形成单位或部门进行整理。整理工作包括项目文件价值鉴定、分类、组卷、排列、编目、装订等内容。</a:t>
            </a:r>
            <a:r>
              <a:rPr lang="en-US" altLang="zh-CN" sz="2400" dirty="0">
                <a:latin typeface="黑体" panose="02010609060101010101" pitchFamily="49" charset="-122"/>
                <a:ea typeface="黑体" panose="02010609060101010101" pitchFamily="49" charset="-122"/>
              </a:rPr>
              <a:t/>
            </a:r>
            <a:br>
              <a:rPr lang="en-US" altLang="zh-CN" sz="2400" dirty="0">
                <a:latin typeface="黑体" panose="02010609060101010101" pitchFamily="49" charset="-122"/>
                <a:ea typeface="黑体" panose="02010609060101010101" pitchFamily="49" charset="-122"/>
              </a:rPr>
            </a:br>
            <a:r>
              <a:rPr lang="en-US" altLang="zh-CN" sz="2400" dirty="0" smtClean="0">
                <a:latin typeface="黑体" panose="02010609060101010101" pitchFamily="49" charset="-122"/>
                <a:ea typeface="黑体" panose="02010609060101010101" pitchFamily="49" charset="-122"/>
              </a:rPr>
              <a:t>    7.3.2.2 </a:t>
            </a:r>
            <a:r>
              <a:rPr lang="zh-CN" altLang="zh-CN" sz="2400" dirty="0" smtClean="0">
                <a:latin typeface="黑体" panose="02010609060101010101" pitchFamily="49" charset="-122"/>
                <a:ea typeface="黑体" panose="02010609060101010101" pitchFamily="49" charset="-122"/>
              </a:rPr>
              <a:t>项目</a:t>
            </a:r>
            <a:r>
              <a:rPr lang="zh-CN" altLang="zh-CN" sz="2400" dirty="0">
                <a:latin typeface="黑体" panose="02010609060101010101" pitchFamily="49" charset="-122"/>
                <a:ea typeface="黑体" panose="02010609060101010101" pitchFamily="49" charset="-122"/>
              </a:rPr>
              <a:t>文件整理应遵循项目文件的形成规律和成套性特点，保持卷内文件的有机联系，分类科学，组卷合理，便于保管和利用</a:t>
            </a:r>
            <a:r>
              <a:rPr lang="zh-CN" altLang="zh-CN" sz="2400" dirty="0" smtClean="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
            </a:r>
            <a:br>
              <a:rPr lang="en-US" altLang="zh-CN" sz="2400" dirty="0">
                <a:latin typeface="黑体" panose="02010609060101010101" pitchFamily="49" charset="-122"/>
                <a:ea typeface="黑体" panose="02010609060101010101" pitchFamily="49" charset="-122"/>
              </a:rPr>
            </a:br>
            <a:r>
              <a:rPr lang="en-US" altLang="zh-CN" sz="2400" dirty="0" smtClean="0">
                <a:latin typeface="黑体" panose="02010609060101010101" pitchFamily="49" charset="-122"/>
                <a:ea typeface="黑体" panose="02010609060101010101" pitchFamily="49" charset="-122"/>
              </a:rPr>
              <a:t>    7.3.2.3 </a:t>
            </a:r>
            <a:r>
              <a:rPr lang="zh-CN" altLang="zh-CN" sz="2400" dirty="0" smtClean="0">
                <a:latin typeface="黑体" panose="02010609060101010101" pitchFamily="49" charset="-122"/>
                <a:ea typeface="黑体" panose="02010609060101010101" pitchFamily="49" charset="-122"/>
              </a:rPr>
              <a:t>项目</a:t>
            </a:r>
            <a:r>
              <a:rPr lang="zh-CN" altLang="zh-CN" sz="2400" dirty="0">
                <a:latin typeface="黑体" panose="02010609060101010101" pitchFamily="49" charset="-122"/>
                <a:ea typeface="黑体" panose="02010609060101010101" pitchFamily="49" charset="-122"/>
              </a:rPr>
              <a:t>文件依据归档范围进行鉴定，确定其是否归档。</a:t>
            </a:r>
            <a:r>
              <a:rPr lang="en-US" altLang="zh-CN" sz="2400" dirty="0">
                <a:latin typeface="黑体" panose="02010609060101010101" pitchFamily="49" charset="-122"/>
                <a:ea typeface="黑体" panose="02010609060101010101" pitchFamily="49" charset="-122"/>
              </a:rPr>
              <a:t/>
            </a:r>
            <a:br>
              <a:rPr lang="en-US" altLang="zh-CN" sz="2400" dirty="0">
                <a:latin typeface="黑体" panose="02010609060101010101" pitchFamily="49" charset="-122"/>
                <a:ea typeface="黑体" panose="02010609060101010101" pitchFamily="49" charset="-122"/>
              </a:rPr>
            </a:br>
            <a:r>
              <a:rPr lang="en-US" altLang="zh-CN" sz="2400" dirty="0" smtClean="0">
                <a:latin typeface="黑体" panose="02010609060101010101" pitchFamily="49" charset="-122"/>
                <a:ea typeface="黑体" panose="02010609060101010101" pitchFamily="49" charset="-122"/>
              </a:rPr>
              <a:t>    7.3.2.4 </a:t>
            </a:r>
            <a:r>
              <a:rPr lang="zh-CN" altLang="zh-CN" sz="2400" dirty="0" smtClean="0">
                <a:latin typeface="黑体" panose="02010609060101010101" pitchFamily="49" charset="-122"/>
                <a:ea typeface="黑体" panose="02010609060101010101" pitchFamily="49" charset="-122"/>
              </a:rPr>
              <a:t>项目</a:t>
            </a:r>
            <a:r>
              <a:rPr lang="zh-CN" altLang="zh-CN" sz="2400" dirty="0">
                <a:latin typeface="黑体" panose="02010609060101010101" pitchFamily="49" charset="-122"/>
                <a:ea typeface="黑体" panose="02010609060101010101" pitchFamily="49" charset="-122"/>
              </a:rPr>
              <a:t>文件应按照形成阶段、专业、内容等进行</a:t>
            </a:r>
            <a:r>
              <a:rPr lang="zh-CN" altLang="zh-CN" sz="2400" dirty="0" smtClean="0">
                <a:latin typeface="黑体" panose="02010609060101010101" pitchFamily="49" charset="-122"/>
                <a:ea typeface="黑体" panose="02010609060101010101" pitchFamily="49" charset="-122"/>
              </a:rPr>
              <a:t>分类</a:t>
            </a:r>
            <a:r>
              <a:rPr lang="zh-CN" altLang="en-US"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lvl="0">
              <a:lnSpc>
                <a:spcPct val="150000"/>
              </a:lnSpc>
            </a:pPr>
            <a:endParaRPr lang="en-US" altLang="zh-CN" sz="24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93996506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5" y="868603"/>
            <a:ext cx="12171313" cy="793487"/>
          </a:xfrm>
          <a:prstGeom prst="rect">
            <a:avLst/>
          </a:prstGeom>
          <a:solidFill>
            <a:schemeClr val="accent4">
              <a:lumMod val="40000"/>
              <a:lumOff val="60000"/>
            </a:schemeClr>
          </a:solidFill>
        </p:spPr>
        <p:txBody>
          <a:bodyPr wrap="square">
            <a:spAutoFit/>
          </a:bodyPr>
          <a:lstStyle/>
          <a:p>
            <a:pPr>
              <a:lnSpc>
                <a:spcPct val="150000"/>
              </a:lnSpc>
            </a:pPr>
            <a:r>
              <a:rPr lang="zh-CN" altLang="en-US" sz="3600" b="1" dirty="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36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62090"/>
            <a:ext cx="12150628" cy="5632311"/>
          </a:xfrm>
          <a:prstGeom prst="rect">
            <a:avLst/>
          </a:prstGeom>
          <a:solidFill>
            <a:schemeClr val="accent1">
              <a:lumMod val="60000"/>
              <a:lumOff val="40000"/>
            </a:schemeClr>
          </a:solidFill>
        </p:spPr>
        <p:txBody>
          <a:bodyPr wrap="square">
            <a:spAutoFit/>
          </a:bodyPr>
          <a:lstStyle/>
          <a:p>
            <a:pPr lvl="0">
              <a:lnSpc>
                <a:spcPct val="150000"/>
              </a:lnSpc>
            </a:pPr>
            <a:r>
              <a:rPr lang="en-US" altLang="zh-CN" sz="2400" dirty="0">
                <a:latin typeface="黑体" panose="02010609060101010101" pitchFamily="49" charset="-122"/>
                <a:ea typeface="黑体" panose="02010609060101010101" pitchFamily="49" charset="-122"/>
              </a:rPr>
              <a:t/>
            </a:r>
            <a:br>
              <a:rPr lang="en-US" altLang="zh-CN" sz="2400" dirty="0">
                <a:latin typeface="黑体" panose="02010609060101010101" pitchFamily="49" charset="-122"/>
                <a:ea typeface="黑体" panose="02010609060101010101" pitchFamily="49" charset="-122"/>
              </a:rPr>
            </a:br>
            <a:r>
              <a:rPr lang="en-US" altLang="zh-CN" sz="2400" dirty="0" smtClean="0">
                <a:latin typeface="黑体" panose="02010609060101010101" pitchFamily="49" charset="-122"/>
                <a:ea typeface="黑体" panose="02010609060101010101" pitchFamily="49" charset="-122"/>
              </a:rPr>
              <a:t>    7.3.2.5</a:t>
            </a:r>
            <a:r>
              <a:rPr lang="zh-CN" altLang="zh-CN" sz="2400" dirty="0">
                <a:latin typeface="黑体" panose="02010609060101010101" pitchFamily="49" charset="-122"/>
                <a:ea typeface="黑体" panose="02010609060101010101" pitchFamily="49" charset="-122"/>
              </a:rPr>
              <a:t>项目文件组卷</a:t>
            </a:r>
            <a:r>
              <a:rPr lang="en-US" altLang="zh-CN" sz="2400" dirty="0">
                <a:latin typeface="黑体" panose="02010609060101010101" pitchFamily="49" charset="-122"/>
                <a:ea typeface="黑体" panose="02010609060101010101" pitchFamily="49" charset="-122"/>
              </a:rPr>
              <a:t/>
            </a:r>
            <a:br>
              <a:rPr lang="en-US" altLang="zh-CN" sz="2400" dirty="0">
                <a:latin typeface="黑体" panose="02010609060101010101" pitchFamily="49" charset="-122"/>
                <a:ea typeface="黑体" panose="02010609060101010101" pitchFamily="49" charset="-122"/>
              </a:rPr>
            </a:br>
            <a:r>
              <a:rPr lang="en-US" altLang="zh-CN" sz="2400" dirty="0">
                <a:latin typeface="黑体" panose="02010609060101010101" pitchFamily="49" charset="-122"/>
                <a:ea typeface="黑体" panose="02010609060101010101" pitchFamily="49" charset="-122"/>
              </a:rPr>
              <a:t>  </a:t>
            </a:r>
            <a:r>
              <a:rPr lang="en-US" altLang="zh-CN" sz="2400" dirty="0" smtClean="0">
                <a:latin typeface="黑体" panose="02010609060101010101" pitchFamily="49" charset="-122"/>
                <a:ea typeface="黑体" panose="02010609060101010101" pitchFamily="49" charset="-122"/>
              </a:rPr>
              <a:t>  </a:t>
            </a:r>
            <a:r>
              <a:rPr lang="zh-CN" altLang="zh-CN" sz="2400" dirty="0" smtClean="0">
                <a:latin typeface="黑体" panose="02010609060101010101" pitchFamily="49" charset="-122"/>
                <a:ea typeface="黑体" panose="02010609060101010101" pitchFamily="49" charset="-122"/>
              </a:rPr>
              <a:t>卷</a:t>
            </a:r>
            <a:r>
              <a:rPr lang="zh-CN" altLang="zh-CN" sz="2400" dirty="0">
                <a:latin typeface="黑体" panose="02010609060101010101" pitchFamily="49" charset="-122"/>
                <a:ea typeface="黑体" panose="02010609060101010101" pitchFamily="49" charset="-122"/>
              </a:rPr>
              <a:t>内文件一般印件在前，定稿在后；正件在前，附件在后；复文在前，来文在后；文字在前，图样在后。</a:t>
            </a:r>
            <a:r>
              <a:rPr lang="en-US" altLang="zh-CN" sz="2400" dirty="0">
                <a:latin typeface="黑体" panose="02010609060101010101" pitchFamily="49" charset="-122"/>
                <a:ea typeface="黑体" panose="02010609060101010101" pitchFamily="49" charset="-122"/>
              </a:rPr>
              <a:t/>
            </a:r>
            <a:br>
              <a:rPr lang="en-US" altLang="zh-CN" sz="2400" dirty="0">
                <a:latin typeface="黑体" panose="02010609060101010101" pitchFamily="49" charset="-122"/>
                <a:ea typeface="黑体" panose="02010609060101010101" pitchFamily="49" charset="-122"/>
              </a:rPr>
            </a:br>
            <a:r>
              <a:rPr lang="en-US" altLang="zh-CN" sz="2400" dirty="0" smtClean="0">
                <a:latin typeface="黑体" panose="02010609060101010101" pitchFamily="49" charset="-122"/>
                <a:ea typeface="黑体" panose="02010609060101010101" pitchFamily="49" charset="-122"/>
              </a:rPr>
              <a:t>    7.3.2.7</a:t>
            </a:r>
            <a:r>
              <a:rPr lang="zh-CN" altLang="zh-CN" sz="2400" dirty="0">
                <a:latin typeface="黑体" panose="02010609060101010101" pitchFamily="49" charset="-122"/>
                <a:ea typeface="黑体" panose="02010609060101010101" pitchFamily="49" charset="-122"/>
              </a:rPr>
              <a:t>案卷编目、案卷装订、卷盒、表格规格及制成材料应符合</a:t>
            </a:r>
            <a:r>
              <a:rPr lang="en-US" altLang="zh-CN" sz="2400" dirty="0">
                <a:latin typeface="黑体" panose="02010609060101010101" pitchFamily="49" charset="-122"/>
                <a:ea typeface="黑体" panose="02010609060101010101" pitchFamily="49" charset="-122"/>
              </a:rPr>
              <a:t>GB/T 11822</a:t>
            </a:r>
            <a:r>
              <a:rPr lang="zh-CN" altLang="zh-CN" sz="2400" dirty="0">
                <a:latin typeface="黑体" panose="02010609060101010101" pitchFamily="49" charset="-122"/>
                <a:ea typeface="黑体" panose="02010609060101010101" pitchFamily="49" charset="-122"/>
              </a:rPr>
              <a:t>的规定。采用整卷装订的案卷，应对卷内文件连续编页号。</a:t>
            </a:r>
            <a:endParaRPr lang="en-US" altLang="zh-CN" sz="2400" dirty="0">
              <a:latin typeface="黑体" panose="02010609060101010101" pitchFamily="49" charset="-122"/>
              <a:ea typeface="黑体" panose="02010609060101010101" pitchFamily="49" charset="-122"/>
            </a:endParaRPr>
          </a:p>
          <a:p>
            <a:pPr lvl="0">
              <a:lnSpc>
                <a:spcPct val="150000"/>
              </a:lnSpc>
            </a:pPr>
            <a:endParaRPr lang="en-US" altLang="zh-CN" sz="2400" dirty="0" smtClean="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400" dirty="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400" dirty="0" smtClean="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4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43490250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5" y="868603"/>
            <a:ext cx="12171313" cy="793487"/>
          </a:xfrm>
          <a:prstGeom prst="rect">
            <a:avLst/>
          </a:prstGeom>
          <a:solidFill>
            <a:schemeClr val="accent4">
              <a:lumMod val="40000"/>
              <a:lumOff val="60000"/>
            </a:schemeClr>
          </a:solidFill>
        </p:spPr>
        <p:txBody>
          <a:bodyPr wrap="square">
            <a:spAutoFit/>
          </a:bodyPr>
          <a:lstStyle/>
          <a:p>
            <a:pPr>
              <a:lnSpc>
                <a:spcPct val="150000"/>
              </a:lnSpc>
            </a:pPr>
            <a:r>
              <a:rPr lang="zh-CN" altLang="en-US" sz="3600" b="1" dirty="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36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62090"/>
            <a:ext cx="12150628" cy="6617196"/>
          </a:xfrm>
          <a:prstGeom prst="rect">
            <a:avLst/>
          </a:prstGeom>
          <a:solidFill>
            <a:schemeClr val="accent1">
              <a:lumMod val="60000"/>
              <a:lumOff val="40000"/>
            </a:schemeClr>
          </a:solidFill>
        </p:spPr>
        <p:txBody>
          <a:bodyPr wrap="square">
            <a:spAutoFit/>
          </a:bodyPr>
          <a:lstStyle/>
          <a:p>
            <a:pPr algn="ctr"/>
            <a:r>
              <a:rPr lang="en-US" altLang="zh-CN" sz="2400" dirty="0">
                <a:latin typeface="黑体" panose="02010609060101010101" pitchFamily="49" charset="-122"/>
                <a:ea typeface="黑体" panose="02010609060101010101" pitchFamily="49" charset="-122"/>
              </a:rPr>
              <a:t/>
            </a:r>
            <a:br>
              <a:rPr lang="en-US" altLang="zh-CN" sz="2400" dirty="0">
                <a:latin typeface="黑体" panose="02010609060101010101" pitchFamily="49" charset="-122"/>
                <a:ea typeface="黑体" panose="02010609060101010101" pitchFamily="49" charset="-122"/>
              </a:rPr>
            </a:br>
            <a:r>
              <a:rPr lang="zh-CN" altLang="zh-CN" sz="4000" dirty="0">
                <a:latin typeface="黑体" panose="02010609060101010101" pitchFamily="49" charset="-122"/>
                <a:ea typeface="黑体" panose="02010609060101010101" pitchFamily="49" charset="-122"/>
              </a:rPr>
              <a:t>《重大建设项目档案验收办法》（档发</a:t>
            </a:r>
            <a:r>
              <a:rPr lang="en-US" altLang="zh-CN" sz="4000" dirty="0">
                <a:latin typeface="黑体" panose="02010609060101010101" pitchFamily="49" charset="-122"/>
                <a:ea typeface="黑体" panose="02010609060101010101" pitchFamily="49" charset="-122"/>
              </a:rPr>
              <a:t>[2006]2</a:t>
            </a:r>
            <a:r>
              <a:rPr lang="zh-CN" altLang="zh-CN" sz="4000" dirty="0">
                <a:latin typeface="黑体" panose="02010609060101010101" pitchFamily="49" charset="-122"/>
                <a:ea typeface="黑体" panose="02010609060101010101" pitchFamily="49" charset="-122"/>
              </a:rPr>
              <a:t>号</a:t>
            </a:r>
            <a:r>
              <a:rPr lang="zh-CN" altLang="zh-CN" sz="4000" dirty="0" smtClean="0">
                <a:latin typeface="黑体" panose="02010609060101010101" pitchFamily="49" charset="-122"/>
                <a:ea typeface="黑体" panose="02010609060101010101" pitchFamily="49" charset="-122"/>
              </a:rPr>
              <a:t>）</a:t>
            </a:r>
            <a:endParaRPr lang="en-US" altLang="zh-CN" sz="4000" dirty="0" smtClean="0">
              <a:latin typeface="黑体" panose="02010609060101010101" pitchFamily="49" charset="-122"/>
              <a:ea typeface="黑体" panose="02010609060101010101" pitchFamily="49" charset="-122"/>
            </a:endParaRPr>
          </a:p>
          <a:p>
            <a:pPr algn="ctr"/>
            <a:r>
              <a:rPr lang="zh-CN" altLang="zh-CN" sz="4000" dirty="0" smtClean="0">
                <a:latin typeface="黑体" panose="02010609060101010101" pitchFamily="49" charset="-122"/>
                <a:ea typeface="黑体" panose="02010609060101010101" pitchFamily="49" charset="-122"/>
              </a:rPr>
              <a:t>附件</a:t>
            </a:r>
            <a:r>
              <a:rPr lang="en-US" altLang="zh-CN" sz="4000" dirty="0">
                <a:latin typeface="黑体" panose="02010609060101010101" pitchFamily="49" charset="-122"/>
                <a:ea typeface="黑体" panose="02010609060101010101" pitchFamily="49" charset="-122"/>
              </a:rPr>
              <a:t>2 </a:t>
            </a:r>
            <a:r>
              <a:rPr lang="zh-CN" altLang="zh-CN" sz="4000" dirty="0" smtClean="0">
                <a:latin typeface="黑体" panose="02010609060101010101" pitchFamily="49" charset="-122"/>
                <a:ea typeface="黑体" panose="02010609060101010101" pitchFamily="49" charset="-122"/>
              </a:rPr>
              <a:t>《重大建设项目档案验收内容及要求》</a:t>
            </a:r>
            <a:endParaRPr lang="en-US" altLang="zh-CN" sz="4000" dirty="0" smtClean="0">
              <a:latin typeface="黑体" panose="02010609060101010101" pitchFamily="49" charset="-122"/>
              <a:ea typeface="黑体" panose="02010609060101010101" pitchFamily="49" charset="-122"/>
            </a:endParaRPr>
          </a:p>
          <a:p>
            <a:r>
              <a:rPr lang="en-US" altLang="zh-CN" sz="4000" dirty="0">
                <a:latin typeface="黑体" panose="02010609060101010101" pitchFamily="49" charset="-122"/>
                <a:ea typeface="黑体" panose="02010609060101010101" pitchFamily="49" charset="-122"/>
              </a:rPr>
              <a:t> </a:t>
            </a:r>
            <a:r>
              <a:rPr lang="en-US" altLang="zh-CN" sz="4000" dirty="0" smtClean="0">
                <a:latin typeface="黑体" panose="02010609060101010101" pitchFamily="49" charset="-122"/>
                <a:ea typeface="黑体" panose="02010609060101010101" pitchFamily="49" charset="-122"/>
              </a:rPr>
              <a:t>   </a:t>
            </a:r>
          </a:p>
          <a:p>
            <a:r>
              <a:rPr lang="en-US" altLang="zh-CN" sz="4000" dirty="0">
                <a:latin typeface="黑体" panose="02010609060101010101" pitchFamily="49" charset="-122"/>
                <a:ea typeface="黑体" panose="02010609060101010101" pitchFamily="49" charset="-122"/>
              </a:rPr>
              <a:t> </a:t>
            </a:r>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二</a:t>
            </a:r>
            <a:r>
              <a:rPr lang="zh-CN" altLang="zh-CN" sz="4000" dirty="0">
                <a:latin typeface="黑体" panose="02010609060101010101" pitchFamily="49" charset="-122"/>
                <a:ea typeface="黑体" panose="02010609060101010101" pitchFamily="49" charset="-122"/>
              </a:rPr>
              <a:t>、项目档案的完整、准确、系统</a:t>
            </a:r>
            <a:r>
              <a:rPr lang="zh-CN" altLang="zh-CN" sz="4000" dirty="0" smtClean="0">
                <a:latin typeface="黑体" panose="02010609060101010101" pitchFamily="49" charset="-122"/>
                <a:ea typeface="黑体" panose="02010609060101010101" pitchFamily="49" charset="-122"/>
              </a:rPr>
              <a:t>情况</a:t>
            </a:r>
            <a:endParaRPr lang="en-US" altLang="zh-CN" sz="4000" dirty="0" smtClean="0">
              <a:latin typeface="黑体" panose="02010609060101010101" pitchFamily="49" charset="-122"/>
              <a:ea typeface="黑体" panose="02010609060101010101" pitchFamily="49" charset="-122"/>
            </a:endParaRPr>
          </a:p>
          <a:p>
            <a:endParaRPr lang="zh-CN" altLang="zh-CN" sz="2400" dirty="0">
              <a:latin typeface="黑体" panose="02010609060101010101" pitchFamily="49" charset="-122"/>
              <a:ea typeface="黑体" panose="02010609060101010101" pitchFamily="49" charset="-122"/>
            </a:endParaRPr>
          </a:p>
          <a:p>
            <a:pPr lvl="0">
              <a:lnSpc>
                <a:spcPct val="150000"/>
              </a:lnSpc>
            </a:pPr>
            <a:endParaRPr lang="en-US" altLang="zh-CN" sz="2400" dirty="0" smtClean="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400" dirty="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400" dirty="0" smtClean="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400" dirty="0" smtClean="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400" dirty="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4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93496570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85" y="868603"/>
            <a:ext cx="12171313" cy="793487"/>
          </a:xfrm>
          <a:prstGeom prst="rect">
            <a:avLst/>
          </a:prstGeom>
          <a:solidFill>
            <a:schemeClr val="accent4">
              <a:lumMod val="40000"/>
              <a:lumOff val="60000"/>
            </a:schemeClr>
          </a:solidFill>
        </p:spPr>
        <p:txBody>
          <a:bodyPr wrap="square">
            <a:spAutoFit/>
          </a:bodyPr>
          <a:lstStyle/>
          <a:p>
            <a:pPr>
              <a:lnSpc>
                <a:spcPct val="150000"/>
              </a:lnSpc>
            </a:pPr>
            <a:r>
              <a:rPr lang="zh-CN" altLang="en-US" sz="3600" b="1" dirty="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36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62090"/>
            <a:ext cx="12150628" cy="7325082"/>
          </a:xfrm>
          <a:prstGeom prst="rect">
            <a:avLst/>
          </a:prstGeom>
          <a:solidFill>
            <a:schemeClr val="accent1">
              <a:lumMod val="60000"/>
              <a:lumOff val="40000"/>
            </a:schemeClr>
          </a:solidFill>
        </p:spPr>
        <p:txBody>
          <a:bodyPr wrap="square">
            <a:spAutoFit/>
          </a:bodyPr>
          <a:lstStyle/>
          <a:p>
            <a:r>
              <a:rPr lang="en-US" altLang="zh-CN" sz="2400" dirty="0">
                <a:latin typeface="黑体" panose="02010609060101010101" pitchFamily="49" charset="-122"/>
                <a:ea typeface="黑体" panose="02010609060101010101" pitchFamily="49" charset="-122"/>
              </a:rPr>
              <a:t/>
            </a:r>
            <a:br>
              <a:rPr lang="en-US" altLang="zh-CN" sz="2400" dirty="0">
                <a:latin typeface="黑体" panose="02010609060101010101" pitchFamily="49" charset="-122"/>
                <a:ea typeface="黑体" panose="02010609060101010101" pitchFamily="49" charset="-122"/>
              </a:rPr>
            </a:br>
            <a:r>
              <a:rPr lang="en-US" altLang="zh-CN" sz="24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《核电文件档案管理要求》</a:t>
            </a:r>
            <a:r>
              <a:rPr lang="en-US" altLang="zh-CN" sz="4000" dirty="0" smtClean="0">
                <a:latin typeface="黑体" panose="02010609060101010101" pitchFamily="49" charset="-122"/>
                <a:ea typeface="黑体" panose="02010609060101010101" pitchFamily="49" charset="-122"/>
              </a:rPr>
              <a:t>EJ/T 1225</a:t>
            </a:r>
            <a:endParaRPr lang="en-US" altLang="zh-CN" sz="4000" dirty="0">
              <a:latin typeface="黑体" panose="02010609060101010101" pitchFamily="49" charset="-122"/>
              <a:ea typeface="黑体" panose="02010609060101010101" pitchFamily="49" charset="-122"/>
            </a:endParaRPr>
          </a:p>
          <a:p>
            <a:endParaRPr lang="en-US" altLang="zh-CN" sz="4000" dirty="0" smtClean="0">
              <a:latin typeface="黑体" panose="02010609060101010101" pitchFamily="49" charset="-122"/>
              <a:ea typeface="黑体" panose="02010609060101010101" pitchFamily="49" charset="-122"/>
            </a:endParaRPr>
          </a:p>
          <a:p>
            <a:pPr>
              <a:lnSpc>
                <a:spcPts val="6000"/>
              </a:lnSpc>
            </a:pPr>
            <a:r>
              <a:rPr lang="en-US" altLang="zh-CN" sz="4000" dirty="0" smtClean="0">
                <a:latin typeface="黑体" panose="02010609060101010101" pitchFamily="49" charset="-122"/>
                <a:ea typeface="黑体" panose="02010609060101010101" pitchFamily="49" charset="-122"/>
              </a:rPr>
              <a:t>    6.2.3</a:t>
            </a:r>
            <a:r>
              <a:rPr lang="zh-CN" altLang="zh-CN" sz="4000" dirty="0">
                <a:latin typeface="黑体" panose="02010609060101010101" pitchFamily="49" charset="-122"/>
                <a:ea typeface="黑体" panose="02010609060101010101" pitchFamily="49" charset="-122"/>
              </a:rPr>
              <a:t>质量</a:t>
            </a:r>
            <a:r>
              <a:rPr lang="zh-CN" altLang="zh-CN" sz="4000" dirty="0" smtClean="0">
                <a:latin typeface="黑体" panose="02010609060101010101" pitchFamily="49" charset="-122"/>
                <a:ea typeface="黑体" panose="02010609060101010101" pitchFamily="49" charset="-122"/>
              </a:rPr>
              <a:t>要求</a:t>
            </a:r>
            <a:endParaRPr lang="en-US" altLang="zh-CN" sz="4000" dirty="0" smtClean="0">
              <a:latin typeface="黑体" panose="02010609060101010101" pitchFamily="49" charset="-122"/>
              <a:ea typeface="黑体" panose="02010609060101010101" pitchFamily="49" charset="-122"/>
            </a:endParaRPr>
          </a:p>
          <a:p>
            <a:pPr>
              <a:lnSpc>
                <a:spcPts val="6000"/>
              </a:lnSpc>
            </a:pPr>
            <a:r>
              <a:rPr lang="en-US" altLang="zh-CN" sz="4000" dirty="0" smtClean="0">
                <a:latin typeface="黑体" panose="02010609060101010101" pitchFamily="49" charset="-122"/>
                <a:ea typeface="黑体" panose="02010609060101010101" pitchFamily="49" charset="-122"/>
              </a:rPr>
              <a:t>    6.2.3.4</a:t>
            </a:r>
            <a:r>
              <a:rPr lang="zh-CN" altLang="zh-CN" sz="4000" dirty="0">
                <a:latin typeface="黑体" panose="02010609060101010101" pitchFamily="49" charset="-122"/>
                <a:ea typeface="黑体" panose="02010609060101010101" pitchFamily="49" charset="-122"/>
              </a:rPr>
              <a:t>归档文件应齐全完整、装订整齐、并经适当的整理和组卷。</a:t>
            </a:r>
            <a:endParaRPr lang="en-US" altLang="zh-CN" sz="4000" dirty="0" smtClean="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400" dirty="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400" dirty="0" smtClean="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400" dirty="0" smtClean="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400" dirty="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400" dirty="0" smtClean="0">
              <a:solidFill>
                <a:schemeClr val="bg1"/>
              </a:solidFill>
              <a:latin typeface="黑体" panose="02010609060101010101" pitchFamily="49" charset="-122"/>
              <a:ea typeface="黑体" panose="02010609060101010101" pitchFamily="49" charset="-122"/>
            </a:endParaRPr>
          </a:p>
          <a:p>
            <a:pPr lvl="0">
              <a:lnSpc>
                <a:spcPct val="150000"/>
              </a:lnSpc>
            </a:pPr>
            <a:endParaRPr lang="en-US" altLang="zh-CN" sz="24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80400560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35" y="814813"/>
            <a:ext cx="12171313" cy="1015663"/>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案卷质量评价内容二</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2" y="1830476"/>
            <a:ext cx="12191998" cy="5016758"/>
          </a:xfrm>
          <a:prstGeom prst="rect">
            <a:avLst/>
          </a:prstGeom>
          <a:solidFill>
            <a:schemeClr val="accent1">
              <a:lumMod val="60000"/>
              <a:lumOff val="40000"/>
            </a:schemeClr>
          </a:solidFill>
        </p:spPr>
        <p:txBody>
          <a:bodyPr wrap="square">
            <a:spAutoFit/>
          </a:bodyPr>
          <a:lstStyle/>
          <a:p>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竣工图</a:t>
            </a:r>
            <a:r>
              <a:rPr lang="zh-CN" altLang="zh-CN" sz="4000" dirty="0">
                <a:latin typeface="黑体" panose="02010609060101010101" pitchFamily="49" charset="-122"/>
                <a:ea typeface="黑体" panose="02010609060101010101" pitchFamily="49" charset="-122"/>
              </a:rPr>
              <a:t>编制规范，符合实际</a:t>
            </a:r>
            <a:r>
              <a:rPr lang="zh-CN" altLang="zh-CN" sz="4000" dirty="0" smtClean="0">
                <a:latin typeface="黑体" panose="02010609060101010101" pitchFamily="49" charset="-122"/>
                <a:ea typeface="黑体" panose="02010609060101010101" pitchFamily="49" charset="-122"/>
              </a:rPr>
              <a:t>。</a:t>
            </a:r>
            <a:endParaRPr lang="en-US" altLang="zh-CN" sz="4000" dirty="0" smtClean="0">
              <a:latin typeface="黑体" panose="02010609060101010101" pitchFamily="49" charset="-122"/>
              <a:ea typeface="黑体" panose="02010609060101010101" pitchFamily="49" charset="-122"/>
            </a:endParaRPr>
          </a:p>
          <a:p>
            <a:endParaRPr lang="en-US" altLang="zh-CN" sz="4000" dirty="0" smtClean="0">
              <a:latin typeface="黑体" panose="02010609060101010101" pitchFamily="49" charset="-122"/>
              <a:ea typeface="黑体" panose="02010609060101010101" pitchFamily="49" charset="-122"/>
            </a:endParaRPr>
          </a:p>
          <a:p>
            <a:r>
              <a:rPr lang="en-US" altLang="zh-CN" sz="4000" dirty="0">
                <a:latin typeface="黑体" panose="02010609060101010101" pitchFamily="49" charset="-122"/>
                <a:ea typeface="黑体" panose="02010609060101010101" pitchFamily="49" charset="-122"/>
              </a:rPr>
              <a:t> </a:t>
            </a:r>
            <a:r>
              <a:rPr lang="en-US" altLang="zh-CN" sz="4000" dirty="0" smtClean="0">
                <a:latin typeface="黑体" panose="02010609060101010101" pitchFamily="49" charset="-122"/>
                <a:ea typeface="黑体" panose="02010609060101010101" pitchFamily="49" charset="-122"/>
              </a:rPr>
              <a:t>   </a:t>
            </a:r>
            <a:r>
              <a:rPr lang="zh-CN" altLang="en-US" sz="4000" dirty="0" smtClean="0">
                <a:latin typeface="黑体" panose="02010609060101010101" pitchFamily="49" charset="-122"/>
                <a:ea typeface="黑体" panose="02010609060101010101" pitchFamily="49" charset="-122"/>
              </a:rPr>
              <a:t>评价标准：</a:t>
            </a:r>
            <a:endParaRPr lang="en-US" altLang="zh-CN" sz="4000" dirty="0" smtClean="0">
              <a:latin typeface="黑体" panose="02010609060101010101" pitchFamily="49" charset="-122"/>
              <a:ea typeface="黑体" panose="02010609060101010101" pitchFamily="49" charset="-122"/>
            </a:endParaRPr>
          </a:p>
          <a:p>
            <a:r>
              <a:rPr lang="en-US" altLang="zh-CN" sz="4000" dirty="0">
                <a:latin typeface="黑体" panose="02010609060101010101" pitchFamily="49" charset="-122"/>
                <a:ea typeface="黑体" panose="02010609060101010101" pitchFamily="49" charset="-122"/>
              </a:rPr>
              <a:t/>
            </a:r>
            <a:br>
              <a:rPr lang="en-US" altLang="zh-CN" sz="4000" dirty="0">
                <a:latin typeface="黑体" panose="02010609060101010101" pitchFamily="49" charset="-122"/>
                <a:ea typeface="黑体" panose="02010609060101010101" pitchFamily="49" charset="-122"/>
              </a:rPr>
            </a:br>
            <a:endParaRPr lang="en-US" altLang="zh-CN" sz="4000" dirty="0" smtClean="0">
              <a:latin typeface="黑体" panose="02010609060101010101" pitchFamily="49" charset="-122"/>
              <a:ea typeface="黑体" panose="02010609060101010101" pitchFamily="49" charset="-122"/>
            </a:endParaRPr>
          </a:p>
          <a:p>
            <a:endParaRPr lang="en-US" altLang="zh-CN" sz="4000" dirty="0" smtClean="0">
              <a:solidFill>
                <a:schemeClr val="bg1"/>
              </a:solidFill>
              <a:latin typeface="黑体" panose="02010609060101010101" pitchFamily="49" charset="-122"/>
              <a:ea typeface="黑体" panose="02010609060101010101" pitchFamily="49" charset="-122"/>
            </a:endParaRPr>
          </a:p>
          <a:p>
            <a:endParaRPr lang="en-US" altLang="zh-CN" sz="4000" dirty="0">
              <a:solidFill>
                <a:schemeClr val="bg1"/>
              </a:solidFill>
              <a:latin typeface="黑体" panose="02010609060101010101" pitchFamily="49" charset="-122"/>
              <a:ea typeface="黑体" panose="02010609060101010101" pitchFamily="49" charset="-122"/>
            </a:endParaRPr>
          </a:p>
          <a:p>
            <a:endParaRPr lang="en-US" altLang="zh-CN" sz="4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3720902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35" y="814813"/>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2" y="1696673"/>
            <a:ext cx="12191998" cy="5139869"/>
          </a:xfrm>
          <a:prstGeom prst="rect">
            <a:avLst/>
          </a:prstGeom>
          <a:solidFill>
            <a:schemeClr val="accent1">
              <a:lumMod val="60000"/>
              <a:lumOff val="40000"/>
            </a:schemeClr>
          </a:solidFill>
        </p:spPr>
        <p:txBody>
          <a:bodyPr wrap="square">
            <a:spAutoFit/>
          </a:bodyPr>
          <a:lstStyle/>
          <a:p>
            <a:r>
              <a:rPr lang="en-US" altLang="zh-CN" sz="4000" dirty="0" smtClean="0">
                <a:latin typeface="黑体" panose="02010609060101010101" pitchFamily="49" charset="-122"/>
                <a:ea typeface="黑体" panose="02010609060101010101" pitchFamily="49" charset="-122"/>
              </a:rPr>
              <a:t>   </a:t>
            </a:r>
            <a:r>
              <a:rPr lang="en-US" altLang="zh-CN" sz="3200" dirty="0" smtClean="0">
                <a:latin typeface="黑体" panose="02010609060101010101" pitchFamily="49" charset="-122"/>
                <a:ea typeface="黑体" panose="02010609060101010101" pitchFamily="49" charset="-122"/>
              </a:rPr>
              <a:t>       </a:t>
            </a:r>
            <a:r>
              <a:rPr lang="zh-CN" altLang="zh-CN" sz="3200" dirty="0" smtClean="0">
                <a:latin typeface="黑体" panose="02010609060101010101" pitchFamily="49" charset="-122"/>
                <a:ea typeface="黑体" panose="02010609060101010101" pitchFamily="49" charset="-122"/>
              </a:rPr>
              <a:t>《建设项目档案管理规范》</a:t>
            </a:r>
            <a:r>
              <a:rPr lang="en-US" altLang="zh-CN" sz="3200" dirty="0" smtClean="0">
                <a:latin typeface="黑体" panose="02010609060101010101" pitchFamily="49" charset="-122"/>
                <a:ea typeface="黑体" panose="02010609060101010101" pitchFamily="49" charset="-122"/>
              </a:rPr>
              <a:t>DA/T28-2018</a:t>
            </a:r>
            <a:br>
              <a:rPr lang="en-US" altLang="zh-CN" sz="3200" dirty="0" smtClean="0">
                <a:latin typeface="黑体" panose="02010609060101010101" pitchFamily="49" charset="-122"/>
                <a:ea typeface="黑体" panose="02010609060101010101" pitchFamily="49" charset="-122"/>
              </a:rPr>
            </a:br>
            <a:r>
              <a:rPr lang="en-US" altLang="zh-CN" sz="3200" dirty="0" smtClean="0">
                <a:latin typeface="黑体" panose="02010609060101010101" pitchFamily="49" charset="-122"/>
                <a:ea typeface="黑体" panose="02010609060101010101" pitchFamily="49" charset="-122"/>
              </a:rPr>
              <a:t> </a:t>
            </a:r>
          </a:p>
          <a:p>
            <a:r>
              <a:rPr lang="en-US" altLang="zh-CN" sz="3200" dirty="0">
                <a:latin typeface="黑体" panose="02010609060101010101" pitchFamily="49" charset="-122"/>
                <a:ea typeface="黑体" panose="02010609060101010101" pitchFamily="49" charset="-122"/>
              </a:rPr>
              <a:t> </a:t>
            </a:r>
            <a:r>
              <a:rPr lang="en-US" altLang="zh-CN" sz="3200" dirty="0" smtClean="0">
                <a:latin typeface="黑体" panose="02010609060101010101" pitchFamily="49" charset="-122"/>
                <a:ea typeface="黑体" panose="02010609060101010101" pitchFamily="49" charset="-122"/>
              </a:rPr>
              <a:t>   7.2</a:t>
            </a:r>
            <a:r>
              <a:rPr lang="zh-CN" altLang="zh-CN" sz="3200" dirty="0">
                <a:latin typeface="黑体" panose="02010609060101010101" pitchFamily="49" charset="-122"/>
                <a:ea typeface="黑体" panose="02010609060101010101" pitchFamily="49" charset="-122"/>
              </a:rPr>
              <a:t>竣工图编制</a:t>
            </a:r>
          </a:p>
          <a:p>
            <a:r>
              <a:rPr lang="en-US" altLang="zh-CN" sz="3200" dirty="0" smtClean="0">
                <a:latin typeface="黑体" panose="02010609060101010101" pitchFamily="49" charset="-122"/>
                <a:ea typeface="黑体" panose="02010609060101010101" pitchFamily="49" charset="-122"/>
              </a:rPr>
              <a:t>    7.2.1 </a:t>
            </a:r>
            <a:r>
              <a:rPr lang="zh-CN" altLang="zh-CN" sz="3200" dirty="0">
                <a:latin typeface="黑体" panose="02010609060101010101" pitchFamily="49" charset="-122"/>
                <a:ea typeface="黑体" panose="02010609060101010101" pitchFamily="49" charset="-122"/>
              </a:rPr>
              <a:t>竣工图的编制</a:t>
            </a:r>
            <a:r>
              <a:rPr lang="zh-CN" altLang="zh-CN" sz="3200" dirty="0" smtClean="0">
                <a:latin typeface="黑体" panose="02010609060101010101" pitchFamily="49" charset="-122"/>
                <a:ea typeface="黑体" panose="02010609060101010101" pitchFamily="49" charset="-122"/>
              </a:rPr>
              <a:t>要求</a:t>
            </a:r>
            <a:endParaRPr lang="zh-CN" altLang="zh-CN" sz="3200" dirty="0">
              <a:latin typeface="黑体" panose="02010609060101010101" pitchFamily="49" charset="-122"/>
              <a:ea typeface="黑体" panose="02010609060101010101" pitchFamily="49" charset="-122"/>
            </a:endParaRPr>
          </a:p>
          <a:p>
            <a:r>
              <a:rPr lang="en-US" altLang="zh-CN" sz="3200" dirty="0" smtClean="0">
                <a:latin typeface="黑体" panose="02010609060101010101" pitchFamily="49" charset="-122"/>
                <a:ea typeface="黑体" panose="02010609060101010101" pitchFamily="49" charset="-122"/>
              </a:rPr>
              <a:t>    7.2.1.2 </a:t>
            </a:r>
            <a:r>
              <a:rPr lang="zh-CN" altLang="zh-CN" sz="3200" dirty="0">
                <a:latin typeface="黑体" panose="02010609060101010101" pitchFamily="49" charset="-122"/>
                <a:ea typeface="黑体" panose="02010609060101010101" pitchFamily="49" charset="-122"/>
              </a:rPr>
              <a:t>竣工图应完整、准确、规范、清晰、修改到位、真实反映项目竣工时的实际情况。</a:t>
            </a:r>
          </a:p>
          <a:p>
            <a:r>
              <a:rPr lang="en-US" altLang="zh-CN" sz="3200" dirty="0" smtClean="0">
                <a:latin typeface="黑体" panose="02010609060101010101" pitchFamily="49" charset="-122"/>
                <a:ea typeface="黑体" panose="02010609060101010101" pitchFamily="49" charset="-122"/>
              </a:rPr>
              <a:t>    7.2.1.3 </a:t>
            </a:r>
            <a:r>
              <a:rPr lang="zh-CN" altLang="zh-CN" sz="3200" dirty="0">
                <a:latin typeface="黑体" panose="02010609060101010101" pitchFamily="49" charset="-122"/>
                <a:ea typeface="黑体" panose="02010609060101010101" pitchFamily="49" charset="-122"/>
              </a:rPr>
              <a:t>应将设计变更、工程联系单、技术核定单、洽商单、材料变更、会议纪要、备忘录、施工及质检记录等涉及变更的全部文件汇总后经监理审核，作为竣工图编制的依据</a:t>
            </a:r>
          </a:p>
          <a:p>
            <a:r>
              <a:rPr lang="en-US" altLang="zh-CN" sz="3200" dirty="0" smtClean="0">
                <a:latin typeface="黑体" panose="02010609060101010101" pitchFamily="49" charset="-122"/>
                <a:ea typeface="黑体" panose="02010609060101010101" pitchFamily="49" charset="-122"/>
              </a:rPr>
              <a:t>    </a:t>
            </a:r>
            <a:endParaRPr lang="en-US" altLang="zh-CN" sz="4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3592253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MH_SubTitle_1"/>
          <p:cNvSpPr/>
          <p:nvPr>
            <p:custDataLst>
              <p:tags r:id="rId1"/>
            </p:custDataLst>
          </p:nvPr>
        </p:nvSpPr>
        <p:spPr>
          <a:xfrm>
            <a:off x="5239356" y="1110341"/>
            <a:ext cx="4819045" cy="1006249"/>
          </a:xfrm>
          <a:custGeom>
            <a:avLst/>
            <a:gdLst>
              <a:gd name="connsiteX0" fmla="*/ 520200 w 4004734"/>
              <a:gd name="connsiteY0" fmla="*/ 0 h 1041400"/>
              <a:gd name="connsiteX1" fmla="*/ 1426634 w 4004734"/>
              <a:gd name="connsiteY1" fmla="*/ 0 h 1041400"/>
              <a:gd name="connsiteX2" fmla="*/ 1647267 w 4004734"/>
              <a:gd name="connsiteY2" fmla="*/ 0 h 1041400"/>
              <a:gd name="connsiteX3" fmla="*/ 3484034 w 4004734"/>
              <a:gd name="connsiteY3" fmla="*/ 0 h 1041400"/>
              <a:gd name="connsiteX4" fmla="*/ 4004734 w 4004734"/>
              <a:gd name="connsiteY4" fmla="*/ 520700 h 1041400"/>
              <a:gd name="connsiteX5" fmla="*/ 4004734 w 4004734"/>
              <a:gd name="connsiteY5" fmla="*/ 1041400 h 1041400"/>
              <a:gd name="connsiteX6" fmla="*/ 905934 w 4004734"/>
              <a:gd name="connsiteY6" fmla="*/ 1041400 h 1041400"/>
              <a:gd name="connsiteX7" fmla="*/ 905934 w 4004734"/>
              <a:gd name="connsiteY7" fmla="*/ 1040400 h 1041400"/>
              <a:gd name="connsiteX8" fmla="*/ 520200 w 4004734"/>
              <a:gd name="connsiteY8" fmla="*/ 1040400 h 1041400"/>
              <a:gd name="connsiteX9" fmla="*/ 0 w 4004734"/>
              <a:gd name="connsiteY9" fmla="*/ 520200 h 1041400"/>
              <a:gd name="connsiteX10" fmla="*/ 520200 w 4004734"/>
              <a:gd name="connsiteY10" fmla="*/ 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04734" h="1041400">
                <a:moveTo>
                  <a:pt x="520200" y="0"/>
                </a:moveTo>
                <a:lnTo>
                  <a:pt x="1426634" y="0"/>
                </a:lnTo>
                <a:lnTo>
                  <a:pt x="1647267" y="0"/>
                </a:lnTo>
                <a:lnTo>
                  <a:pt x="3484034" y="0"/>
                </a:lnTo>
                <a:cubicBezTo>
                  <a:pt x="3771609" y="0"/>
                  <a:pt x="4004734" y="233125"/>
                  <a:pt x="4004734" y="520700"/>
                </a:cubicBezTo>
                <a:lnTo>
                  <a:pt x="4004734" y="1041400"/>
                </a:lnTo>
                <a:lnTo>
                  <a:pt x="905934" y="1041400"/>
                </a:lnTo>
                <a:lnTo>
                  <a:pt x="905934" y="1040400"/>
                </a:lnTo>
                <a:lnTo>
                  <a:pt x="520200" y="1040400"/>
                </a:lnTo>
                <a:cubicBezTo>
                  <a:pt x="232901" y="1040400"/>
                  <a:pt x="0" y="807499"/>
                  <a:pt x="0" y="520200"/>
                </a:cubicBezTo>
                <a:cubicBezTo>
                  <a:pt x="0" y="232901"/>
                  <a:pt x="232901" y="0"/>
                  <a:pt x="520200" y="0"/>
                </a:cubicBezTo>
                <a:close/>
              </a:path>
            </a:pathLst>
          </a:custGeom>
          <a:gradFill flip="none" rotWithShape="1">
            <a:gsLst>
              <a:gs pos="10000">
                <a:schemeClr val="accent1"/>
              </a:gs>
              <a:gs pos="0">
                <a:schemeClr val="accent1">
                  <a:lumMod val="75000"/>
                </a:schemeClr>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r>
              <a:rPr lang="zh-CN" altLang="en-US" sz="2400" b="1" dirty="0" smtClean="0">
                <a:solidFill>
                  <a:schemeClr val="bg1"/>
                </a:solidFill>
                <a:latin typeface="黑体" panose="02010609060101010101" pitchFamily="49" charset="-122"/>
                <a:ea typeface="黑体" panose="02010609060101010101" pitchFamily="49" charset="-122"/>
              </a:rPr>
              <a:t>      质量评价</a:t>
            </a:r>
            <a:r>
              <a:rPr lang="zh-CN" altLang="en-US" sz="2400" b="1" dirty="0">
                <a:solidFill>
                  <a:schemeClr val="bg1"/>
                </a:solidFill>
                <a:latin typeface="黑体" panose="02010609060101010101" pitchFamily="49" charset="-122"/>
                <a:ea typeface="黑体" panose="02010609060101010101" pitchFamily="49" charset="-122"/>
              </a:rPr>
              <a:t>师工作职责</a:t>
            </a:r>
          </a:p>
        </p:txBody>
      </p:sp>
      <p:sp>
        <p:nvSpPr>
          <p:cNvPr id="24" name="MH_SubTitle_2"/>
          <p:cNvSpPr/>
          <p:nvPr>
            <p:custDataLst>
              <p:tags r:id="rId2"/>
            </p:custDataLst>
          </p:nvPr>
        </p:nvSpPr>
        <p:spPr>
          <a:xfrm flipH="1">
            <a:off x="5239356" y="2686729"/>
            <a:ext cx="4819042" cy="1006249"/>
          </a:xfrm>
          <a:custGeom>
            <a:avLst/>
            <a:gdLst>
              <a:gd name="connsiteX0" fmla="*/ 3484034 w 4004734"/>
              <a:gd name="connsiteY0" fmla="*/ 0 h 1041400"/>
              <a:gd name="connsiteX1" fmla="*/ 3098800 w 4004734"/>
              <a:gd name="connsiteY1" fmla="*/ 0 h 1041400"/>
              <a:gd name="connsiteX2" fmla="*/ 1813078 w 4004734"/>
              <a:gd name="connsiteY2" fmla="*/ 0 h 1041400"/>
              <a:gd name="connsiteX3" fmla="*/ 0 w 4004734"/>
              <a:gd name="connsiteY3" fmla="*/ 0 h 1041400"/>
              <a:gd name="connsiteX4" fmla="*/ 0 w 4004734"/>
              <a:gd name="connsiteY4" fmla="*/ 520700 h 1041400"/>
              <a:gd name="connsiteX5" fmla="*/ 520700 w 4004734"/>
              <a:gd name="connsiteY5" fmla="*/ 1041400 h 1041400"/>
              <a:gd name="connsiteX6" fmla="*/ 1813078 w 4004734"/>
              <a:gd name="connsiteY6" fmla="*/ 1041400 h 1041400"/>
              <a:gd name="connsiteX7" fmla="*/ 2357467 w 4004734"/>
              <a:gd name="connsiteY7" fmla="*/ 1041400 h 1041400"/>
              <a:gd name="connsiteX8" fmla="*/ 2578100 w 4004734"/>
              <a:gd name="connsiteY8" fmla="*/ 1041400 h 1041400"/>
              <a:gd name="connsiteX9" fmla="*/ 3122124 w 4004734"/>
              <a:gd name="connsiteY9" fmla="*/ 1041400 h 1041400"/>
              <a:gd name="connsiteX10" fmla="*/ 4004734 w 4004734"/>
              <a:gd name="connsiteY10" fmla="*/ 1041400 h 1041400"/>
              <a:gd name="connsiteX11" fmla="*/ 4004734 w 4004734"/>
              <a:gd name="connsiteY11" fmla="*/ 520700 h 1041400"/>
              <a:gd name="connsiteX12" fmla="*/ 3484034 w 4004734"/>
              <a:gd name="connsiteY12" fmla="*/ 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04734" h="1041400">
                <a:moveTo>
                  <a:pt x="3484034" y="0"/>
                </a:moveTo>
                <a:lnTo>
                  <a:pt x="3098800" y="0"/>
                </a:lnTo>
                <a:lnTo>
                  <a:pt x="1813078" y="0"/>
                </a:lnTo>
                <a:lnTo>
                  <a:pt x="0" y="0"/>
                </a:lnTo>
                <a:lnTo>
                  <a:pt x="0" y="520700"/>
                </a:lnTo>
                <a:cubicBezTo>
                  <a:pt x="0" y="808275"/>
                  <a:pt x="233125" y="1041400"/>
                  <a:pt x="520700" y="1041400"/>
                </a:cubicBezTo>
                <a:lnTo>
                  <a:pt x="1813078" y="1041400"/>
                </a:lnTo>
                <a:lnTo>
                  <a:pt x="2357467" y="1041400"/>
                </a:lnTo>
                <a:lnTo>
                  <a:pt x="2578100" y="1041400"/>
                </a:lnTo>
                <a:lnTo>
                  <a:pt x="3122124" y="1041400"/>
                </a:lnTo>
                <a:lnTo>
                  <a:pt x="4004734" y="1041400"/>
                </a:lnTo>
                <a:lnTo>
                  <a:pt x="4004734" y="520700"/>
                </a:lnTo>
                <a:cubicBezTo>
                  <a:pt x="4004734" y="233125"/>
                  <a:pt x="3771609" y="0"/>
                  <a:pt x="3484034" y="0"/>
                </a:cubicBezTo>
                <a:close/>
              </a:path>
            </a:pathLst>
          </a:custGeom>
          <a:gradFill flip="none" rotWithShape="1">
            <a:gsLst>
              <a:gs pos="90000">
                <a:schemeClr val="accent1"/>
              </a:gs>
              <a:gs pos="10000">
                <a:schemeClr val="accent1"/>
              </a:gs>
              <a:gs pos="0">
                <a:schemeClr val="accent1">
                  <a:lumMod val="7500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r>
              <a:rPr lang="zh-CN" altLang="en-US" sz="2400" b="1" dirty="0" smtClean="0">
                <a:solidFill>
                  <a:schemeClr val="bg1"/>
                </a:solidFill>
                <a:latin typeface="黑体" panose="02010609060101010101" pitchFamily="49" charset="-122"/>
                <a:ea typeface="黑体" panose="02010609060101010101" pitchFamily="49" charset="-122"/>
              </a:rPr>
              <a:t>      熟悉</a:t>
            </a:r>
            <a:r>
              <a:rPr lang="en-US" altLang="zh-CN" sz="2400" b="1" dirty="0">
                <a:solidFill>
                  <a:schemeClr val="bg1"/>
                </a:solidFill>
                <a:latin typeface="黑体" panose="02010609060101010101" pitchFamily="49" charset="-122"/>
                <a:ea typeface="黑体" panose="02010609060101010101" pitchFamily="49" charset="-122"/>
              </a:rPr>
              <a:t>《</a:t>
            </a:r>
            <a:r>
              <a:rPr lang="zh-CN" altLang="en-US" sz="2400" b="1" dirty="0">
                <a:solidFill>
                  <a:schemeClr val="bg1"/>
                </a:solidFill>
                <a:latin typeface="黑体" panose="02010609060101010101" pitchFamily="49" charset="-122"/>
                <a:ea typeface="黑体" panose="02010609060101010101" pitchFamily="49" charset="-122"/>
              </a:rPr>
              <a:t>质量评价自评报告</a:t>
            </a:r>
            <a:r>
              <a:rPr lang="en-US" altLang="zh-CN" sz="2400" b="1" dirty="0">
                <a:solidFill>
                  <a:schemeClr val="bg1"/>
                </a:solidFill>
                <a:latin typeface="黑体" panose="02010609060101010101" pitchFamily="49" charset="-122"/>
                <a:ea typeface="黑体" panose="02010609060101010101" pitchFamily="49" charset="-122"/>
              </a:rPr>
              <a:t>》</a:t>
            </a:r>
            <a:endParaRPr lang="zh-CN" altLang="en-US" sz="2400" b="1" dirty="0">
              <a:solidFill>
                <a:schemeClr val="bg1"/>
              </a:solidFill>
              <a:latin typeface="黑体" panose="02010609060101010101" pitchFamily="49" charset="-122"/>
              <a:ea typeface="黑体" panose="02010609060101010101" pitchFamily="49" charset="-122"/>
            </a:endParaRPr>
          </a:p>
        </p:txBody>
      </p:sp>
      <p:sp>
        <p:nvSpPr>
          <p:cNvPr id="25" name="MH_SubTitle_3"/>
          <p:cNvSpPr/>
          <p:nvPr>
            <p:custDataLst>
              <p:tags r:id="rId3"/>
            </p:custDataLst>
          </p:nvPr>
        </p:nvSpPr>
        <p:spPr>
          <a:xfrm>
            <a:off x="5239356" y="4255179"/>
            <a:ext cx="4819045" cy="1006249"/>
          </a:xfrm>
          <a:custGeom>
            <a:avLst/>
            <a:gdLst>
              <a:gd name="connsiteX0" fmla="*/ 0 w 4004734"/>
              <a:gd name="connsiteY0" fmla="*/ 0 h 1041400"/>
              <a:gd name="connsiteX1" fmla="*/ 3098800 w 4004734"/>
              <a:gd name="connsiteY1" fmla="*/ 0 h 1041400"/>
              <a:gd name="connsiteX2" fmla="*/ 3098800 w 4004734"/>
              <a:gd name="connsiteY2" fmla="*/ 1000 h 1041400"/>
              <a:gd name="connsiteX3" fmla="*/ 3484534 w 4004734"/>
              <a:gd name="connsiteY3" fmla="*/ 1000 h 1041400"/>
              <a:gd name="connsiteX4" fmla="*/ 4004734 w 4004734"/>
              <a:gd name="connsiteY4" fmla="*/ 521200 h 1041400"/>
              <a:gd name="connsiteX5" fmla="*/ 3484534 w 4004734"/>
              <a:gd name="connsiteY5" fmla="*/ 1041400 h 1041400"/>
              <a:gd name="connsiteX6" fmla="*/ 2578100 w 4004734"/>
              <a:gd name="connsiteY6" fmla="*/ 1041400 h 1041400"/>
              <a:gd name="connsiteX7" fmla="*/ 2357467 w 4004734"/>
              <a:gd name="connsiteY7" fmla="*/ 1041400 h 1041400"/>
              <a:gd name="connsiteX8" fmla="*/ 520700 w 4004734"/>
              <a:gd name="connsiteY8" fmla="*/ 1041400 h 1041400"/>
              <a:gd name="connsiteX9" fmla="*/ 0 w 4004734"/>
              <a:gd name="connsiteY9" fmla="*/ 52070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4734" h="1041400">
                <a:moveTo>
                  <a:pt x="0" y="0"/>
                </a:moveTo>
                <a:lnTo>
                  <a:pt x="3098800" y="0"/>
                </a:lnTo>
                <a:lnTo>
                  <a:pt x="3098800" y="1000"/>
                </a:lnTo>
                <a:lnTo>
                  <a:pt x="3484534" y="1000"/>
                </a:lnTo>
                <a:cubicBezTo>
                  <a:pt x="3771833" y="1000"/>
                  <a:pt x="4004734" y="233901"/>
                  <a:pt x="4004734" y="521200"/>
                </a:cubicBezTo>
                <a:cubicBezTo>
                  <a:pt x="4004734" y="808499"/>
                  <a:pt x="3771833" y="1041400"/>
                  <a:pt x="3484534" y="1041400"/>
                </a:cubicBezTo>
                <a:lnTo>
                  <a:pt x="2578100" y="1041400"/>
                </a:lnTo>
                <a:lnTo>
                  <a:pt x="2357467" y="1041400"/>
                </a:lnTo>
                <a:lnTo>
                  <a:pt x="520700" y="1041400"/>
                </a:lnTo>
                <a:cubicBezTo>
                  <a:pt x="233125" y="1041400"/>
                  <a:pt x="0" y="808275"/>
                  <a:pt x="0" y="520700"/>
                </a:cubicBezTo>
                <a:close/>
              </a:path>
            </a:pathLst>
          </a:custGeom>
          <a:gradFill flip="none" rotWithShape="1">
            <a:gsLst>
              <a:gs pos="10000">
                <a:schemeClr val="accent1"/>
              </a:gs>
              <a:gs pos="0">
                <a:schemeClr val="accent1">
                  <a:lumMod val="75000"/>
                </a:schemeClr>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r>
              <a:rPr lang="zh-CN" altLang="en-US" sz="2400" b="1" dirty="0" smtClean="0">
                <a:solidFill>
                  <a:schemeClr val="bg1"/>
                </a:solidFill>
                <a:latin typeface="黑体" panose="02010609060101010101" pitchFamily="49" charset="-122"/>
                <a:ea typeface="黑体" panose="02010609060101010101" pitchFamily="49" charset="-122"/>
              </a:rPr>
              <a:t>      质量评价</a:t>
            </a:r>
            <a:r>
              <a:rPr lang="zh-CN" altLang="en-US" sz="2400" b="1" dirty="0">
                <a:solidFill>
                  <a:schemeClr val="bg1"/>
                </a:solidFill>
                <a:latin typeface="黑体" panose="02010609060101010101" pitchFamily="49" charset="-122"/>
                <a:ea typeface="黑体" panose="02010609060101010101" pitchFamily="49" charset="-122"/>
              </a:rPr>
              <a:t>标准规范收集</a:t>
            </a:r>
          </a:p>
        </p:txBody>
      </p:sp>
      <p:sp>
        <p:nvSpPr>
          <p:cNvPr id="26" name="MH_Other_1"/>
          <p:cNvSpPr/>
          <p:nvPr>
            <p:custDataLst>
              <p:tags r:id="rId4"/>
            </p:custDataLst>
          </p:nvPr>
        </p:nvSpPr>
        <p:spPr>
          <a:xfrm rot="2700000">
            <a:off x="9364206" y="1709216"/>
            <a:ext cx="1385126" cy="1479140"/>
          </a:xfrm>
          <a:custGeom>
            <a:avLst/>
            <a:gdLst>
              <a:gd name="connsiteX0" fmla="*/ 0 w 1433027"/>
              <a:gd name="connsiteY0" fmla="*/ 0 h 1496621"/>
              <a:gd name="connsiteX1" fmla="*/ 1091464 w 1433027"/>
              <a:gd name="connsiteY1" fmla="*/ 0 h 1496621"/>
              <a:gd name="connsiteX2" fmla="*/ 1433027 w 1433027"/>
              <a:gd name="connsiteY2" fmla="*/ 341563 h 1496621"/>
              <a:gd name="connsiteX3" fmla="*/ 1433027 w 1433027"/>
              <a:gd name="connsiteY3" fmla="*/ 1496621 h 1496621"/>
              <a:gd name="connsiteX4" fmla="*/ 1406978 w 1433027"/>
              <a:gd name="connsiteY4" fmla="*/ 1408722 h 1496621"/>
              <a:gd name="connsiteX5" fmla="*/ 1292595 w 1433027"/>
              <a:gd name="connsiteY5" fmla="*/ 1236472 h 1496621"/>
              <a:gd name="connsiteX6" fmla="*/ 924405 w 1433027"/>
              <a:gd name="connsiteY6" fmla="*/ 868281 h 1496621"/>
              <a:gd name="connsiteX7" fmla="*/ 922719 w 1433027"/>
              <a:gd name="connsiteY7" fmla="*/ 869967 h 1496621"/>
              <a:gd name="connsiteX8" fmla="*/ 535072 w 1433027"/>
              <a:gd name="connsiteY8" fmla="*/ 482320 h 1496621"/>
              <a:gd name="connsiteX9" fmla="*/ 536758 w 1433027"/>
              <a:gd name="connsiteY9" fmla="*/ 480634 h 1496621"/>
              <a:gd name="connsiteX10" fmla="*/ 168567 w 1433027"/>
              <a:gd name="connsiteY10" fmla="*/ 112444 h 1496621"/>
              <a:gd name="connsiteX11" fmla="*/ 86883 w 1433027"/>
              <a:gd name="connsiteY11" fmla="*/ 45721 h 1496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3027" h="1496621">
                <a:moveTo>
                  <a:pt x="0" y="0"/>
                </a:moveTo>
                <a:lnTo>
                  <a:pt x="1091464" y="0"/>
                </a:lnTo>
                <a:cubicBezTo>
                  <a:pt x="1280104" y="0"/>
                  <a:pt x="1433027" y="152923"/>
                  <a:pt x="1433027" y="341563"/>
                </a:cubicBezTo>
                <a:lnTo>
                  <a:pt x="1433027" y="1496621"/>
                </a:lnTo>
                <a:lnTo>
                  <a:pt x="1406978" y="1408722"/>
                </a:lnTo>
                <a:cubicBezTo>
                  <a:pt x="1381559" y="1346041"/>
                  <a:pt x="1343432" y="1287308"/>
                  <a:pt x="1292595" y="1236472"/>
                </a:cubicBezTo>
                <a:lnTo>
                  <a:pt x="924405" y="868281"/>
                </a:lnTo>
                <a:lnTo>
                  <a:pt x="922719" y="869967"/>
                </a:lnTo>
                <a:lnTo>
                  <a:pt x="535072" y="482320"/>
                </a:lnTo>
                <a:lnTo>
                  <a:pt x="536758" y="480634"/>
                </a:lnTo>
                <a:lnTo>
                  <a:pt x="168567" y="112444"/>
                </a:lnTo>
                <a:cubicBezTo>
                  <a:pt x="143149" y="87025"/>
                  <a:pt x="115756" y="64784"/>
                  <a:pt x="86883" y="45721"/>
                </a:cubicBezTo>
                <a:close/>
              </a:path>
            </a:pathLst>
          </a:custGeom>
          <a:gradFill flip="none" rotWithShape="1">
            <a:gsLst>
              <a:gs pos="61900">
                <a:sysClr val="window" lastClr="FFFFFF">
                  <a:lumMod val="85000"/>
                </a:sysClr>
              </a:gs>
              <a:gs pos="41000">
                <a:sysClr val="window" lastClr="FFFFFF">
                  <a:lumMod val="95000"/>
                </a:sysClr>
              </a:gs>
              <a:gs pos="0">
                <a:sysClr val="window" lastClr="FFFFFF">
                  <a:lumMod val="75000"/>
                </a:sysClr>
              </a:gs>
              <a:gs pos="100000">
                <a:sysClr val="window" lastClr="FFFFFF">
                  <a:lumMod val="75000"/>
                </a:sysClr>
              </a:gs>
            </a:gsLst>
            <a:lin ang="2700000" scaled="1"/>
            <a:tileRect/>
          </a:gradFill>
          <a:ln w="12700" cap="flat" cmpd="sng" algn="ctr">
            <a:noFill/>
            <a:prstDash val="solid"/>
            <a:miter lim="800000"/>
          </a:ln>
          <a:effectLst>
            <a:outerShdw blurRad="50800" dist="38100" dir="10800000" algn="r" rotWithShape="0">
              <a:sysClr val="window" lastClr="FFFFFF">
                <a:lumMod val="50000"/>
                <a:alpha val="40000"/>
              </a:sysClr>
            </a:outerShdw>
          </a:effectLst>
        </p:spPr>
        <p:txBody>
          <a:bodyPr anchor="ctr"/>
          <a:lstStyle/>
          <a:p>
            <a:pPr algn="ctr">
              <a:defRPr/>
            </a:pPr>
            <a:endParaRPr lang="zh-CN" altLang="en-US" kern="0">
              <a:solidFill>
                <a:prstClr val="white"/>
              </a:solidFill>
              <a:cs typeface="+mn-ea"/>
              <a:sym typeface="+mn-lt"/>
            </a:endParaRPr>
          </a:p>
        </p:txBody>
      </p:sp>
      <p:sp>
        <p:nvSpPr>
          <p:cNvPr id="28" name="MH_Other_1"/>
          <p:cNvSpPr/>
          <p:nvPr>
            <p:custDataLst>
              <p:tags r:id="rId5"/>
            </p:custDataLst>
          </p:nvPr>
        </p:nvSpPr>
        <p:spPr>
          <a:xfrm rot="2700000">
            <a:off x="9086668" y="4565994"/>
            <a:ext cx="1446938" cy="1498501"/>
          </a:xfrm>
          <a:custGeom>
            <a:avLst/>
            <a:gdLst>
              <a:gd name="connsiteX0" fmla="*/ 0 w 1433027"/>
              <a:gd name="connsiteY0" fmla="*/ 0 h 1496621"/>
              <a:gd name="connsiteX1" fmla="*/ 1091464 w 1433027"/>
              <a:gd name="connsiteY1" fmla="*/ 0 h 1496621"/>
              <a:gd name="connsiteX2" fmla="*/ 1433027 w 1433027"/>
              <a:gd name="connsiteY2" fmla="*/ 341563 h 1496621"/>
              <a:gd name="connsiteX3" fmla="*/ 1433027 w 1433027"/>
              <a:gd name="connsiteY3" fmla="*/ 1496621 h 1496621"/>
              <a:gd name="connsiteX4" fmla="*/ 1406978 w 1433027"/>
              <a:gd name="connsiteY4" fmla="*/ 1408722 h 1496621"/>
              <a:gd name="connsiteX5" fmla="*/ 1292595 w 1433027"/>
              <a:gd name="connsiteY5" fmla="*/ 1236472 h 1496621"/>
              <a:gd name="connsiteX6" fmla="*/ 924405 w 1433027"/>
              <a:gd name="connsiteY6" fmla="*/ 868281 h 1496621"/>
              <a:gd name="connsiteX7" fmla="*/ 922719 w 1433027"/>
              <a:gd name="connsiteY7" fmla="*/ 869967 h 1496621"/>
              <a:gd name="connsiteX8" fmla="*/ 535072 w 1433027"/>
              <a:gd name="connsiteY8" fmla="*/ 482320 h 1496621"/>
              <a:gd name="connsiteX9" fmla="*/ 536758 w 1433027"/>
              <a:gd name="connsiteY9" fmla="*/ 480634 h 1496621"/>
              <a:gd name="connsiteX10" fmla="*/ 168567 w 1433027"/>
              <a:gd name="connsiteY10" fmla="*/ 112444 h 1496621"/>
              <a:gd name="connsiteX11" fmla="*/ 86883 w 1433027"/>
              <a:gd name="connsiteY11" fmla="*/ 45721 h 1496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3027" h="1496621">
                <a:moveTo>
                  <a:pt x="0" y="0"/>
                </a:moveTo>
                <a:lnTo>
                  <a:pt x="1091464" y="0"/>
                </a:lnTo>
                <a:cubicBezTo>
                  <a:pt x="1280104" y="0"/>
                  <a:pt x="1433027" y="152923"/>
                  <a:pt x="1433027" y="341563"/>
                </a:cubicBezTo>
                <a:lnTo>
                  <a:pt x="1433027" y="1496621"/>
                </a:lnTo>
                <a:lnTo>
                  <a:pt x="1406978" y="1408722"/>
                </a:lnTo>
                <a:cubicBezTo>
                  <a:pt x="1381559" y="1346041"/>
                  <a:pt x="1343432" y="1287308"/>
                  <a:pt x="1292595" y="1236472"/>
                </a:cubicBezTo>
                <a:lnTo>
                  <a:pt x="924405" y="868281"/>
                </a:lnTo>
                <a:lnTo>
                  <a:pt x="922719" y="869967"/>
                </a:lnTo>
                <a:lnTo>
                  <a:pt x="535072" y="482320"/>
                </a:lnTo>
                <a:lnTo>
                  <a:pt x="536758" y="480634"/>
                </a:lnTo>
                <a:lnTo>
                  <a:pt x="168567" y="112444"/>
                </a:lnTo>
                <a:cubicBezTo>
                  <a:pt x="143149" y="87025"/>
                  <a:pt x="115756" y="64784"/>
                  <a:pt x="86883" y="45721"/>
                </a:cubicBezTo>
                <a:close/>
              </a:path>
            </a:pathLst>
          </a:custGeom>
          <a:gradFill flip="none" rotWithShape="1">
            <a:gsLst>
              <a:gs pos="61900">
                <a:sysClr val="window" lastClr="FFFFFF">
                  <a:lumMod val="85000"/>
                </a:sysClr>
              </a:gs>
              <a:gs pos="41000">
                <a:sysClr val="window" lastClr="FFFFFF">
                  <a:lumMod val="95000"/>
                </a:sysClr>
              </a:gs>
              <a:gs pos="0">
                <a:sysClr val="window" lastClr="FFFFFF">
                  <a:lumMod val="75000"/>
                </a:sysClr>
              </a:gs>
              <a:gs pos="100000">
                <a:sysClr val="window" lastClr="FFFFFF">
                  <a:lumMod val="75000"/>
                </a:sysClr>
              </a:gs>
            </a:gsLst>
            <a:lin ang="2700000" scaled="1"/>
            <a:tileRect/>
          </a:gradFill>
          <a:ln w="12700" cap="flat" cmpd="sng" algn="ctr">
            <a:noFill/>
            <a:prstDash val="solid"/>
            <a:miter lim="800000"/>
          </a:ln>
          <a:effectLst>
            <a:outerShdw blurRad="50800" dist="38100" dir="10800000" algn="r" rotWithShape="0">
              <a:sysClr val="window" lastClr="FFFFFF">
                <a:lumMod val="50000"/>
                <a:alpha val="40000"/>
              </a:sysClr>
            </a:outerShdw>
          </a:effectLst>
        </p:spPr>
        <p:txBody>
          <a:bodyPr anchor="ctr"/>
          <a:lstStyle/>
          <a:p>
            <a:pPr algn="ctr">
              <a:defRPr/>
            </a:pPr>
            <a:endParaRPr lang="zh-CN" altLang="en-US" kern="0">
              <a:solidFill>
                <a:prstClr val="white"/>
              </a:solidFill>
              <a:cs typeface="+mn-ea"/>
              <a:sym typeface="+mn-lt"/>
            </a:endParaRPr>
          </a:p>
        </p:txBody>
      </p:sp>
      <p:sp>
        <p:nvSpPr>
          <p:cNvPr id="35" name="MH_SubTitle_2"/>
          <p:cNvSpPr/>
          <p:nvPr>
            <p:custDataLst>
              <p:tags r:id="rId6"/>
            </p:custDataLst>
          </p:nvPr>
        </p:nvSpPr>
        <p:spPr>
          <a:xfrm flipH="1">
            <a:off x="5239356" y="5586002"/>
            <a:ext cx="4550942" cy="1006249"/>
          </a:xfrm>
          <a:custGeom>
            <a:avLst/>
            <a:gdLst>
              <a:gd name="connsiteX0" fmla="*/ 3484034 w 4004734"/>
              <a:gd name="connsiteY0" fmla="*/ 0 h 1041400"/>
              <a:gd name="connsiteX1" fmla="*/ 3098800 w 4004734"/>
              <a:gd name="connsiteY1" fmla="*/ 0 h 1041400"/>
              <a:gd name="connsiteX2" fmla="*/ 1813078 w 4004734"/>
              <a:gd name="connsiteY2" fmla="*/ 0 h 1041400"/>
              <a:gd name="connsiteX3" fmla="*/ 0 w 4004734"/>
              <a:gd name="connsiteY3" fmla="*/ 0 h 1041400"/>
              <a:gd name="connsiteX4" fmla="*/ 0 w 4004734"/>
              <a:gd name="connsiteY4" fmla="*/ 520700 h 1041400"/>
              <a:gd name="connsiteX5" fmla="*/ 520700 w 4004734"/>
              <a:gd name="connsiteY5" fmla="*/ 1041400 h 1041400"/>
              <a:gd name="connsiteX6" fmla="*/ 1813078 w 4004734"/>
              <a:gd name="connsiteY6" fmla="*/ 1041400 h 1041400"/>
              <a:gd name="connsiteX7" fmla="*/ 2357467 w 4004734"/>
              <a:gd name="connsiteY7" fmla="*/ 1041400 h 1041400"/>
              <a:gd name="connsiteX8" fmla="*/ 2578100 w 4004734"/>
              <a:gd name="connsiteY8" fmla="*/ 1041400 h 1041400"/>
              <a:gd name="connsiteX9" fmla="*/ 3122124 w 4004734"/>
              <a:gd name="connsiteY9" fmla="*/ 1041400 h 1041400"/>
              <a:gd name="connsiteX10" fmla="*/ 4004734 w 4004734"/>
              <a:gd name="connsiteY10" fmla="*/ 1041400 h 1041400"/>
              <a:gd name="connsiteX11" fmla="*/ 4004734 w 4004734"/>
              <a:gd name="connsiteY11" fmla="*/ 520700 h 1041400"/>
              <a:gd name="connsiteX12" fmla="*/ 3484034 w 4004734"/>
              <a:gd name="connsiteY12" fmla="*/ 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04734" h="1041400">
                <a:moveTo>
                  <a:pt x="3484034" y="0"/>
                </a:moveTo>
                <a:lnTo>
                  <a:pt x="3098800" y="0"/>
                </a:lnTo>
                <a:lnTo>
                  <a:pt x="1813078" y="0"/>
                </a:lnTo>
                <a:lnTo>
                  <a:pt x="0" y="0"/>
                </a:lnTo>
                <a:lnTo>
                  <a:pt x="0" y="520700"/>
                </a:lnTo>
                <a:cubicBezTo>
                  <a:pt x="0" y="808275"/>
                  <a:pt x="233125" y="1041400"/>
                  <a:pt x="520700" y="1041400"/>
                </a:cubicBezTo>
                <a:lnTo>
                  <a:pt x="1813078" y="1041400"/>
                </a:lnTo>
                <a:lnTo>
                  <a:pt x="2357467" y="1041400"/>
                </a:lnTo>
                <a:lnTo>
                  <a:pt x="2578100" y="1041400"/>
                </a:lnTo>
                <a:lnTo>
                  <a:pt x="3122124" y="1041400"/>
                </a:lnTo>
                <a:lnTo>
                  <a:pt x="4004734" y="1041400"/>
                </a:lnTo>
                <a:lnTo>
                  <a:pt x="4004734" y="520700"/>
                </a:lnTo>
                <a:cubicBezTo>
                  <a:pt x="4004734" y="233125"/>
                  <a:pt x="3771609" y="0"/>
                  <a:pt x="3484034" y="0"/>
                </a:cubicBezTo>
                <a:close/>
              </a:path>
            </a:pathLst>
          </a:custGeom>
          <a:gradFill flip="none" rotWithShape="1">
            <a:gsLst>
              <a:gs pos="90000">
                <a:schemeClr val="accent1"/>
              </a:gs>
              <a:gs pos="10000">
                <a:schemeClr val="accent1"/>
              </a:gs>
              <a:gs pos="0">
                <a:schemeClr val="accent1">
                  <a:lumMod val="7500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r>
              <a:rPr lang="zh-CN" altLang="en-US" sz="2400" b="1" dirty="0" smtClean="0">
                <a:solidFill>
                  <a:schemeClr val="bg1"/>
                </a:solidFill>
                <a:latin typeface="黑体" panose="02010609060101010101" pitchFamily="49" charset="-122"/>
                <a:ea typeface="黑体" panose="02010609060101010101" pitchFamily="49" charset="-122"/>
              </a:rPr>
              <a:t>      档案</a:t>
            </a:r>
            <a:r>
              <a:rPr lang="zh-CN" altLang="en-US" sz="2400" b="1" dirty="0">
                <a:solidFill>
                  <a:schemeClr val="bg1"/>
                </a:solidFill>
                <a:latin typeface="黑体" panose="02010609060101010101" pitchFamily="49" charset="-122"/>
                <a:ea typeface="黑体" panose="02010609060101010101" pitchFamily="49" charset="-122"/>
              </a:rPr>
              <a:t>组质量评价实施计划</a:t>
            </a:r>
          </a:p>
        </p:txBody>
      </p:sp>
      <p:sp>
        <p:nvSpPr>
          <p:cNvPr id="11" name="文本框 10"/>
          <p:cNvSpPr txBox="1"/>
          <p:nvPr/>
        </p:nvSpPr>
        <p:spPr>
          <a:xfrm>
            <a:off x="646759" y="1328896"/>
            <a:ext cx="3871913" cy="657225"/>
          </a:xfrm>
          <a:prstGeom prst="rect">
            <a:avLst/>
          </a:prstGeom>
          <a:solidFill>
            <a:schemeClr val="tx2">
              <a:lumMod val="60000"/>
              <a:lumOff val="40000"/>
            </a:schemeClr>
          </a:solidFill>
        </p:spPr>
        <p:txBody>
          <a:bodyPr wrap="square" rtlCol="0">
            <a:spAutoFit/>
          </a:bodyPr>
          <a:lstStyle/>
          <a:p>
            <a:endParaRPr lang="zh-CN" altLang="en-US" dirty="0"/>
          </a:p>
        </p:txBody>
      </p:sp>
      <p:sp>
        <p:nvSpPr>
          <p:cNvPr id="10" name="文本框 1">
            <a:extLst>
              <a:ext uri="{FF2B5EF4-FFF2-40B4-BE49-F238E27FC236}">
                <a16:creationId xmlns:a16="http://schemas.microsoft.com/office/drawing/2014/main" xmlns="" id="{DB2A5A56-8682-40B7-87BA-8445F06CF34D}"/>
              </a:ext>
            </a:extLst>
          </p:cNvPr>
          <p:cNvSpPr txBox="1">
            <a:spLocks noChangeArrowheads="1"/>
          </p:cNvSpPr>
          <p:nvPr>
            <p:custDataLst>
              <p:tags r:id="rId7"/>
            </p:custDataLst>
          </p:nvPr>
        </p:nvSpPr>
        <p:spPr bwMode="auto">
          <a:xfrm>
            <a:off x="222884" y="1300322"/>
            <a:ext cx="38576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3600" b="1" dirty="0" smtClean="0">
                <a:solidFill>
                  <a:schemeClr val="bg1"/>
                </a:solidFill>
                <a:latin typeface="微软雅黑" panose="020B0503020204020204" pitchFamily="34" charset="-122"/>
                <a:ea typeface="微软雅黑" panose="020B0503020204020204" pitchFamily="34" charset="-122"/>
              </a:rPr>
              <a:t>内 容 大 纲</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MH_Other_2"/>
          <p:cNvSpPr/>
          <p:nvPr>
            <p:custDataLst>
              <p:tags r:id="rId8"/>
            </p:custDataLst>
          </p:nvPr>
        </p:nvSpPr>
        <p:spPr>
          <a:xfrm rot="18900000" flipH="1">
            <a:off x="4597307" y="3283077"/>
            <a:ext cx="1416398" cy="1446482"/>
          </a:xfrm>
          <a:custGeom>
            <a:avLst/>
            <a:gdLst>
              <a:gd name="connsiteX0" fmla="*/ 0 w 1433027"/>
              <a:gd name="connsiteY0" fmla="*/ 0 h 1496621"/>
              <a:gd name="connsiteX1" fmla="*/ 1091464 w 1433027"/>
              <a:gd name="connsiteY1" fmla="*/ 0 h 1496621"/>
              <a:gd name="connsiteX2" fmla="*/ 1433027 w 1433027"/>
              <a:gd name="connsiteY2" fmla="*/ 341563 h 1496621"/>
              <a:gd name="connsiteX3" fmla="*/ 1433027 w 1433027"/>
              <a:gd name="connsiteY3" fmla="*/ 1496621 h 1496621"/>
              <a:gd name="connsiteX4" fmla="*/ 1406978 w 1433027"/>
              <a:gd name="connsiteY4" fmla="*/ 1408722 h 1496621"/>
              <a:gd name="connsiteX5" fmla="*/ 1292595 w 1433027"/>
              <a:gd name="connsiteY5" fmla="*/ 1236472 h 1496621"/>
              <a:gd name="connsiteX6" fmla="*/ 924405 w 1433027"/>
              <a:gd name="connsiteY6" fmla="*/ 868281 h 1496621"/>
              <a:gd name="connsiteX7" fmla="*/ 922719 w 1433027"/>
              <a:gd name="connsiteY7" fmla="*/ 869967 h 1496621"/>
              <a:gd name="connsiteX8" fmla="*/ 535072 w 1433027"/>
              <a:gd name="connsiteY8" fmla="*/ 482320 h 1496621"/>
              <a:gd name="connsiteX9" fmla="*/ 536758 w 1433027"/>
              <a:gd name="connsiteY9" fmla="*/ 480634 h 1496621"/>
              <a:gd name="connsiteX10" fmla="*/ 168567 w 1433027"/>
              <a:gd name="connsiteY10" fmla="*/ 112444 h 1496621"/>
              <a:gd name="connsiteX11" fmla="*/ 86883 w 1433027"/>
              <a:gd name="connsiteY11" fmla="*/ 45721 h 1496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3027" h="1496621">
                <a:moveTo>
                  <a:pt x="0" y="0"/>
                </a:moveTo>
                <a:lnTo>
                  <a:pt x="1091464" y="0"/>
                </a:lnTo>
                <a:cubicBezTo>
                  <a:pt x="1280104" y="0"/>
                  <a:pt x="1433027" y="152923"/>
                  <a:pt x="1433027" y="341563"/>
                </a:cubicBezTo>
                <a:lnTo>
                  <a:pt x="1433027" y="1496621"/>
                </a:lnTo>
                <a:lnTo>
                  <a:pt x="1406978" y="1408722"/>
                </a:lnTo>
                <a:cubicBezTo>
                  <a:pt x="1381559" y="1346041"/>
                  <a:pt x="1343432" y="1287308"/>
                  <a:pt x="1292595" y="1236472"/>
                </a:cubicBezTo>
                <a:lnTo>
                  <a:pt x="924405" y="868281"/>
                </a:lnTo>
                <a:lnTo>
                  <a:pt x="922719" y="869967"/>
                </a:lnTo>
                <a:lnTo>
                  <a:pt x="535072" y="482320"/>
                </a:lnTo>
                <a:lnTo>
                  <a:pt x="536758" y="480634"/>
                </a:lnTo>
                <a:lnTo>
                  <a:pt x="168567" y="112444"/>
                </a:lnTo>
                <a:cubicBezTo>
                  <a:pt x="143149" y="87025"/>
                  <a:pt x="115756" y="64784"/>
                  <a:pt x="86883" y="45721"/>
                </a:cubicBezTo>
                <a:close/>
              </a:path>
            </a:pathLst>
          </a:custGeom>
          <a:gradFill flip="none" rotWithShape="1">
            <a:gsLst>
              <a:gs pos="61900">
                <a:sysClr val="window" lastClr="FFFFFF">
                  <a:lumMod val="85000"/>
                </a:sysClr>
              </a:gs>
              <a:gs pos="41000">
                <a:sysClr val="window" lastClr="FFFFFF">
                  <a:lumMod val="95000"/>
                </a:sysClr>
              </a:gs>
              <a:gs pos="0">
                <a:sysClr val="window" lastClr="FFFFFF">
                  <a:lumMod val="75000"/>
                </a:sysClr>
              </a:gs>
              <a:gs pos="100000">
                <a:sysClr val="window" lastClr="FFFFFF">
                  <a:lumMod val="75000"/>
                </a:sysClr>
              </a:gs>
            </a:gsLst>
            <a:lin ang="2700000" scaled="1"/>
            <a:tileRect/>
          </a:gradFill>
          <a:ln w="12700" cap="flat" cmpd="sng" algn="ctr">
            <a:noFill/>
            <a:prstDash val="solid"/>
            <a:miter lim="800000"/>
          </a:ln>
          <a:effectLst>
            <a:outerShdw blurRad="50800" dist="38100" algn="l" rotWithShape="0">
              <a:sysClr val="window" lastClr="FFFFFF">
                <a:lumMod val="50000"/>
                <a:alpha val="40000"/>
              </a:sysClr>
            </a:outerShdw>
          </a:effectLst>
        </p:spPr>
        <p:txBody>
          <a:bodyPr anchor="ctr"/>
          <a:lstStyle/>
          <a:p>
            <a:pPr algn="ctr">
              <a:defRPr/>
            </a:pPr>
            <a:endParaRPr lang="zh-CN" altLang="en-US" kern="0">
              <a:solidFill>
                <a:prstClr val="white"/>
              </a:solidFill>
              <a:cs typeface="+mn-ea"/>
              <a:sym typeface="+mn-lt"/>
            </a:endParaRPr>
          </a:p>
        </p:txBody>
      </p:sp>
      <p:sp>
        <p:nvSpPr>
          <p:cNvPr id="37" name="六边形 36">
            <a:extLst>
              <a:ext uri="{FF2B5EF4-FFF2-40B4-BE49-F238E27FC236}">
                <a16:creationId xmlns:a16="http://schemas.microsoft.com/office/drawing/2014/main" xmlns="" id="{9DFD268B-BA5E-43CA-86CB-8E75791DBC7E}"/>
              </a:ext>
            </a:extLst>
          </p:cNvPr>
          <p:cNvSpPr/>
          <p:nvPr>
            <p:custDataLst>
              <p:tags r:id="rId9"/>
            </p:custDataLst>
          </p:nvPr>
        </p:nvSpPr>
        <p:spPr bwMode="auto">
          <a:xfrm>
            <a:off x="5355587" y="1300322"/>
            <a:ext cx="726581" cy="612534"/>
          </a:xfrm>
          <a:prstGeom prst="hexagon">
            <a:avLst/>
          </a:prstGeom>
          <a:solidFill>
            <a:srgbClr val="FFFFFF"/>
          </a:solidFill>
          <a:ln w="12700" cap="flat" cmpd="sng" algn="ctr">
            <a:noFill/>
            <a:prstDash val="solid"/>
            <a:miter lim="800000"/>
          </a:ln>
          <a:effectLst>
            <a:innerShdw blurRad="63500" dist="63500" dir="12000000">
              <a:prstClr val="black">
                <a:alpha val="20000"/>
              </a:prstClr>
            </a:innerShdw>
          </a:effectLst>
        </p:spPr>
        <p:txBody>
          <a:bodyPr lIns="0" tIns="0" rIns="0" bIns="0" anchor="ctr"/>
          <a:lstStyle/>
          <a:p>
            <a:pPr algn="ctr">
              <a:defRPr/>
            </a:pPr>
            <a:r>
              <a:rPr lang="en-US" altLang="zh-CN" sz="2000" kern="0" dirty="0">
                <a:solidFill>
                  <a:srgbClr val="4D4D4D"/>
                </a:solidFill>
                <a:latin typeface="Arial Rounded MT Bold" panose="020F0704030504030204" pitchFamily="34" charset="0"/>
              </a:rPr>
              <a:t>01</a:t>
            </a:r>
            <a:endParaRPr lang="zh-CN" altLang="en-US" sz="2000" kern="0" dirty="0">
              <a:solidFill>
                <a:srgbClr val="4D4D4D"/>
              </a:solidFill>
              <a:latin typeface="Arial Rounded MT Bold" panose="020F0704030504030204" pitchFamily="34" charset="0"/>
            </a:endParaRPr>
          </a:p>
        </p:txBody>
      </p:sp>
      <p:sp>
        <p:nvSpPr>
          <p:cNvPr id="38" name="六边形 37">
            <a:extLst>
              <a:ext uri="{FF2B5EF4-FFF2-40B4-BE49-F238E27FC236}">
                <a16:creationId xmlns:a16="http://schemas.microsoft.com/office/drawing/2014/main" xmlns="" id="{09AFE499-9C55-4851-9CF2-2101FE669FED}"/>
              </a:ext>
            </a:extLst>
          </p:cNvPr>
          <p:cNvSpPr/>
          <p:nvPr>
            <p:custDataLst>
              <p:tags r:id="rId10"/>
            </p:custDataLst>
          </p:nvPr>
        </p:nvSpPr>
        <p:spPr bwMode="auto">
          <a:xfrm>
            <a:off x="5355587" y="2908191"/>
            <a:ext cx="726581" cy="612534"/>
          </a:xfrm>
          <a:prstGeom prst="hexagon">
            <a:avLst/>
          </a:prstGeom>
          <a:solidFill>
            <a:srgbClr val="FFFFFF"/>
          </a:solidFill>
          <a:ln w="12700" cap="flat" cmpd="sng" algn="ctr">
            <a:noFill/>
            <a:prstDash val="solid"/>
            <a:miter lim="800000"/>
          </a:ln>
          <a:effectLst>
            <a:innerShdw blurRad="63500" dist="63500" dir="12000000">
              <a:prstClr val="black">
                <a:alpha val="20000"/>
              </a:prstClr>
            </a:innerShdw>
          </a:effectLst>
        </p:spPr>
        <p:txBody>
          <a:bodyPr lIns="0" tIns="0" rIns="0" bIns="0" anchor="ctr"/>
          <a:lstStyle/>
          <a:p>
            <a:pPr algn="ctr">
              <a:defRPr/>
            </a:pPr>
            <a:r>
              <a:rPr lang="en-US" altLang="zh-CN" sz="2000" kern="0" dirty="0">
                <a:solidFill>
                  <a:srgbClr val="4D4D4D"/>
                </a:solidFill>
                <a:latin typeface="Arial Rounded MT Bold" panose="020F0704030504030204" pitchFamily="34" charset="0"/>
              </a:rPr>
              <a:t>02</a:t>
            </a:r>
            <a:endParaRPr lang="zh-CN" altLang="en-US" sz="2000" kern="0" dirty="0">
              <a:solidFill>
                <a:srgbClr val="4D4D4D"/>
              </a:solidFill>
              <a:latin typeface="Arial Rounded MT Bold" panose="020F0704030504030204" pitchFamily="34" charset="0"/>
            </a:endParaRPr>
          </a:p>
        </p:txBody>
      </p:sp>
      <p:sp>
        <p:nvSpPr>
          <p:cNvPr id="39" name="六边形 38">
            <a:extLst>
              <a:ext uri="{FF2B5EF4-FFF2-40B4-BE49-F238E27FC236}">
                <a16:creationId xmlns:a16="http://schemas.microsoft.com/office/drawing/2014/main" xmlns="" id="{5CBA8B9E-F74C-48BA-9103-9DDEDDB6ACE9}"/>
              </a:ext>
            </a:extLst>
          </p:cNvPr>
          <p:cNvSpPr/>
          <p:nvPr>
            <p:custDataLst>
              <p:tags r:id="rId11"/>
            </p:custDataLst>
          </p:nvPr>
        </p:nvSpPr>
        <p:spPr bwMode="auto">
          <a:xfrm>
            <a:off x="5355587" y="4371836"/>
            <a:ext cx="726581" cy="612534"/>
          </a:xfrm>
          <a:prstGeom prst="hexagon">
            <a:avLst/>
          </a:prstGeom>
          <a:solidFill>
            <a:srgbClr val="FFFFFF"/>
          </a:solidFill>
          <a:ln w="12700" cap="flat" cmpd="sng" algn="ctr">
            <a:noFill/>
            <a:prstDash val="solid"/>
            <a:miter lim="800000"/>
          </a:ln>
          <a:effectLst>
            <a:innerShdw blurRad="63500" dist="63500" dir="12000000">
              <a:prstClr val="black">
                <a:alpha val="20000"/>
              </a:prstClr>
            </a:innerShdw>
          </a:effectLst>
        </p:spPr>
        <p:txBody>
          <a:bodyPr lIns="0" tIns="0" rIns="0" bIns="0" anchor="ctr"/>
          <a:lstStyle/>
          <a:p>
            <a:pPr algn="ctr">
              <a:defRPr/>
            </a:pPr>
            <a:r>
              <a:rPr lang="en-US" altLang="zh-CN" sz="2000" kern="0" dirty="0">
                <a:solidFill>
                  <a:srgbClr val="4D4D4D"/>
                </a:solidFill>
                <a:latin typeface="Arial Rounded MT Bold" panose="020F0704030504030204" pitchFamily="34" charset="0"/>
              </a:rPr>
              <a:t>03</a:t>
            </a:r>
            <a:endParaRPr lang="zh-CN" altLang="en-US" sz="2000" kern="0" dirty="0">
              <a:solidFill>
                <a:srgbClr val="4D4D4D"/>
              </a:solidFill>
              <a:latin typeface="Arial Rounded MT Bold" panose="020F0704030504030204" pitchFamily="34" charset="0"/>
            </a:endParaRPr>
          </a:p>
        </p:txBody>
      </p:sp>
      <p:sp>
        <p:nvSpPr>
          <p:cNvPr id="40" name="六边形 39">
            <a:extLst>
              <a:ext uri="{FF2B5EF4-FFF2-40B4-BE49-F238E27FC236}">
                <a16:creationId xmlns:a16="http://schemas.microsoft.com/office/drawing/2014/main" xmlns="" id="{8A60415F-6420-4E31-B0CC-8A2808A95F6D}"/>
              </a:ext>
            </a:extLst>
          </p:cNvPr>
          <p:cNvSpPr/>
          <p:nvPr>
            <p:custDataLst>
              <p:tags r:id="rId12"/>
            </p:custDataLst>
          </p:nvPr>
        </p:nvSpPr>
        <p:spPr bwMode="auto">
          <a:xfrm>
            <a:off x="5355587" y="5798468"/>
            <a:ext cx="726581" cy="612534"/>
          </a:xfrm>
          <a:prstGeom prst="hexagon">
            <a:avLst/>
          </a:prstGeom>
          <a:solidFill>
            <a:srgbClr val="FFFFFF"/>
          </a:solidFill>
          <a:ln w="12700" cap="flat" cmpd="sng" algn="ctr">
            <a:noFill/>
            <a:prstDash val="solid"/>
            <a:miter lim="800000"/>
          </a:ln>
          <a:effectLst>
            <a:innerShdw blurRad="63500" dist="63500" dir="12000000">
              <a:prstClr val="black">
                <a:alpha val="20000"/>
              </a:prstClr>
            </a:innerShdw>
          </a:effectLst>
        </p:spPr>
        <p:txBody>
          <a:bodyPr lIns="0" tIns="0" rIns="0" bIns="0" anchor="ctr"/>
          <a:lstStyle/>
          <a:p>
            <a:pPr algn="ctr">
              <a:defRPr/>
            </a:pPr>
            <a:r>
              <a:rPr lang="en-US" altLang="zh-CN" sz="2000" kern="0" dirty="0">
                <a:solidFill>
                  <a:srgbClr val="4D4D4D"/>
                </a:solidFill>
                <a:latin typeface="Arial Rounded MT Bold" panose="020F0704030504030204" pitchFamily="34" charset="0"/>
              </a:rPr>
              <a:t>04</a:t>
            </a:r>
            <a:endParaRPr lang="zh-CN" altLang="en-US" sz="2000" kern="0" dirty="0">
              <a:solidFill>
                <a:srgbClr val="4D4D4D"/>
              </a:solidFill>
              <a:latin typeface="Arial Rounded MT Bold" panose="020F0704030504030204" pitchFamily="34" charset="0"/>
            </a:endParaRPr>
          </a:p>
        </p:txBody>
      </p:sp>
    </p:spTree>
    <p:extLst>
      <p:ext uri="{BB962C8B-B14F-4D97-AF65-F5344CB8AC3E}">
        <p14:creationId xmlns:p14="http://schemas.microsoft.com/office/powerpoint/2010/main" val="3779594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1000"/>
                                        <p:tgtEl>
                                          <p:spTgt spid="35"/>
                                        </p:tgtEl>
                                      </p:cBhvr>
                                    </p:animEffect>
                                    <p:anim calcmode="lin" valueType="num">
                                      <p:cBhvr>
                                        <p:cTn id="33" dur="1000" fill="hold"/>
                                        <p:tgtEl>
                                          <p:spTgt spid="35"/>
                                        </p:tgtEl>
                                        <p:attrNameLst>
                                          <p:attrName>ppt_x</p:attrName>
                                        </p:attrNameLst>
                                      </p:cBhvr>
                                      <p:tavLst>
                                        <p:tav tm="0">
                                          <p:val>
                                            <p:strVal val="#ppt_x"/>
                                          </p:val>
                                        </p:tav>
                                        <p:tav tm="100000">
                                          <p:val>
                                            <p:strVal val="#ppt_x"/>
                                          </p:val>
                                        </p:tav>
                                      </p:tavLst>
                                    </p:anim>
                                    <p:anim calcmode="lin" valueType="num">
                                      <p:cBhvr>
                                        <p:cTn id="3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8" grpId="0" animBg="1"/>
      <p:bldP spid="3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35" y="814813"/>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2" y="1696673"/>
            <a:ext cx="12191998" cy="5509200"/>
          </a:xfrm>
          <a:prstGeom prst="rect">
            <a:avLst/>
          </a:prstGeom>
          <a:solidFill>
            <a:schemeClr val="accent1">
              <a:lumMod val="60000"/>
              <a:lumOff val="40000"/>
            </a:schemeClr>
          </a:solidFill>
        </p:spPr>
        <p:txBody>
          <a:bodyPr wrap="square">
            <a:spAutoFit/>
          </a:bodyPr>
          <a:lstStyle/>
          <a:p>
            <a:r>
              <a:rPr lang="en-US" altLang="zh-CN" sz="3200" dirty="0" smtClean="0">
                <a:latin typeface="黑体" panose="02010609060101010101" pitchFamily="49" charset="-122"/>
                <a:ea typeface="黑体" panose="02010609060101010101" pitchFamily="49" charset="-122"/>
              </a:rPr>
              <a:t>    7.2.1.4 </a:t>
            </a:r>
            <a:r>
              <a:rPr lang="zh-CN" altLang="zh-CN" sz="3200" dirty="0">
                <a:latin typeface="黑体" panose="02010609060101010101" pitchFamily="49" charset="-122"/>
                <a:ea typeface="黑体" panose="02010609060101010101" pitchFamily="49" charset="-122"/>
              </a:rPr>
              <a:t>竣工图应依据工程技术规范按单位工程、分部工程、专业编制、并配有竣工图编制说明和图纸目录。</a:t>
            </a:r>
          </a:p>
          <a:p>
            <a:r>
              <a:rPr lang="en-US" altLang="zh-CN" sz="3200" dirty="0" smtClean="0">
                <a:latin typeface="黑体" panose="02010609060101010101" pitchFamily="49" charset="-122"/>
                <a:ea typeface="黑体" panose="02010609060101010101" pitchFamily="49" charset="-122"/>
              </a:rPr>
              <a:t>    7.2.1.5 </a:t>
            </a:r>
            <a:r>
              <a:rPr lang="zh-CN" altLang="zh-CN" sz="3200" dirty="0">
                <a:latin typeface="黑体" panose="02010609060101010101" pitchFamily="49" charset="-122"/>
                <a:ea typeface="黑体" panose="02010609060101010101" pitchFamily="49" charset="-122"/>
              </a:rPr>
              <a:t>按施工图施工没有变更的，由竣工图编制单位在施工图上逐张加盖并签署竣工图章（见附录</a:t>
            </a:r>
            <a:r>
              <a:rPr lang="en-US" altLang="zh-CN" sz="3200" dirty="0">
                <a:latin typeface="黑体" panose="02010609060101010101" pitchFamily="49" charset="-122"/>
                <a:ea typeface="黑体" panose="02010609060101010101" pitchFamily="49" charset="-122"/>
              </a:rPr>
              <a:t>A</a:t>
            </a:r>
            <a:r>
              <a:rPr lang="zh-CN" altLang="zh-CN" sz="3200" dirty="0">
                <a:latin typeface="黑体" panose="02010609060101010101" pitchFamily="49" charset="-122"/>
                <a:ea typeface="黑体" panose="02010609060101010101" pitchFamily="49" charset="-122"/>
              </a:rPr>
              <a:t>图</a:t>
            </a:r>
            <a:r>
              <a:rPr lang="en-US" altLang="zh-CN" sz="3200" dirty="0">
                <a:latin typeface="黑体" panose="02010609060101010101" pitchFamily="49" charset="-122"/>
                <a:ea typeface="黑体" panose="02010609060101010101" pitchFamily="49" charset="-122"/>
              </a:rPr>
              <a:t>A.1</a:t>
            </a:r>
            <a:r>
              <a:rPr lang="zh-CN" altLang="zh-CN" sz="3200" dirty="0">
                <a:latin typeface="黑体" panose="02010609060101010101" pitchFamily="49" charset="-122"/>
                <a:ea typeface="黑体" panose="02010609060101010101" pitchFamily="49" charset="-122"/>
              </a:rPr>
              <a:t>）。</a:t>
            </a:r>
          </a:p>
          <a:p>
            <a:r>
              <a:rPr lang="en-US" altLang="zh-CN" sz="3200" dirty="0" smtClean="0">
                <a:latin typeface="黑体" panose="02010609060101010101" pitchFamily="49" charset="-122"/>
                <a:ea typeface="黑体" panose="02010609060101010101" pitchFamily="49" charset="-122"/>
              </a:rPr>
              <a:t>    7.2.1.6 </a:t>
            </a:r>
            <a:r>
              <a:rPr lang="zh-CN" altLang="zh-CN" sz="3200" dirty="0">
                <a:latin typeface="黑体" panose="02010609060101010101" pitchFamily="49" charset="-122"/>
                <a:ea typeface="黑体" panose="02010609060101010101" pitchFamily="49" charset="-122"/>
              </a:rPr>
              <a:t>凡一般性图纸变更且能在原施工图上修改补充的，可直接在原图中修改，并加盖竣工图章。在修改处应注明修改依据文件的名称、编号和条款号，无法用图形、数据表达清楚的，应在图框内用文字说明。</a:t>
            </a:r>
          </a:p>
          <a:p>
            <a:r>
              <a:rPr lang="en-US" altLang="zh-CN" sz="3200" dirty="0" smtClean="0">
                <a:latin typeface="黑体" panose="02010609060101010101" pitchFamily="49" charset="-122"/>
                <a:ea typeface="黑体" panose="02010609060101010101" pitchFamily="49" charset="-122"/>
              </a:rPr>
              <a:t>    7.2.1.7 </a:t>
            </a:r>
            <a:r>
              <a:rPr lang="zh-CN" altLang="zh-CN" sz="3200" dirty="0">
                <a:latin typeface="黑体" panose="02010609060101010101" pitchFamily="49" charset="-122"/>
                <a:ea typeface="黑体" panose="02010609060101010101" pitchFamily="49" charset="-122"/>
              </a:rPr>
              <a:t>有下述情形之一的均应重新绘制竣工图</a:t>
            </a:r>
            <a:r>
              <a:rPr lang="en-US" altLang="zh-CN" sz="3200" dirty="0">
                <a:latin typeface="黑体" panose="02010609060101010101" pitchFamily="49" charset="-122"/>
                <a:ea typeface="黑体" panose="02010609060101010101" pitchFamily="49" charset="-122"/>
              </a:rPr>
              <a:t>:</a:t>
            </a:r>
            <a:endParaRPr lang="zh-CN" altLang="zh-CN" sz="3200" dirty="0">
              <a:latin typeface="黑体" panose="02010609060101010101" pitchFamily="49" charset="-122"/>
              <a:ea typeface="黑体" panose="02010609060101010101" pitchFamily="49" charset="-122"/>
            </a:endParaRPr>
          </a:p>
          <a:p>
            <a:pPr lvl="0"/>
            <a:r>
              <a:rPr lang="en-US" altLang="zh-CN" sz="3200" dirty="0" smtClean="0">
                <a:latin typeface="黑体" panose="02010609060101010101" pitchFamily="49" charset="-122"/>
                <a:ea typeface="黑体" panose="02010609060101010101" pitchFamily="49" charset="-122"/>
              </a:rPr>
              <a:t>    A</a:t>
            </a:r>
            <a:r>
              <a:rPr lang="zh-CN" altLang="en-US" sz="3200" dirty="0" smtClean="0">
                <a:latin typeface="黑体" panose="02010609060101010101" pitchFamily="49" charset="-122"/>
                <a:ea typeface="黑体" panose="02010609060101010101" pitchFamily="49" charset="-122"/>
              </a:rPr>
              <a:t>）</a:t>
            </a:r>
            <a:r>
              <a:rPr lang="zh-CN" altLang="zh-CN" sz="3200" dirty="0" smtClean="0">
                <a:latin typeface="黑体" panose="02010609060101010101" pitchFamily="49" charset="-122"/>
                <a:ea typeface="黑体" panose="02010609060101010101" pitchFamily="49" charset="-122"/>
              </a:rPr>
              <a:t>涉及</a:t>
            </a:r>
            <a:r>
              <a:rPr lang="zh-CN" altLang="zh-CN" sz="3200" dirty="0">
                <a:latin typeface="黑体" panose="02010609060101010101" pitchFamily="49" charset="-122"/>
                <a:ea typeface="黑体" panose="02010609060101010101" pitchFamily="49" charset="-122"/>
              </a:rPr>
              <a:t>结构形式、工艺、平面布置、项目等重大改变</a:t>
            </a:r>
            <a:r>
              <a:rPr lang="zh-CN" altLang="zh-CN" sz="3200" dirty="0" smtClean="0">
                <a:latin typeface="黑体" panose="02010609060101010101" pitchFamily="49" charset="-122"/>
                <a:ea typeface="黑体" panose="02010609060101010101" pitchFamily="49" charset="-122"/>
              </a:rPr>
              <a:t>；</a:t>
            </a:r>
            <a:endParaRPr lang="en-US" altLang="zh-CN" sz="4000" dirty="0">
              <a:solidFill>
                <a:schemeClr val="bg1"/>
              </a:solidFill>
              <a:latin typeface="黑体" panose="02010609060101010101" pitchFamily="49" charset="-122"/>
              <a:ea typeface="黑体" panose="02010609060101010101" pitchFamily="49" charset="-122"/>
            </a:endParaRPr>
          </a:p>
          <a:p>
            <a:pPr lvl="0"/>
            <a:endParaRPr lang="zh-CN" altLang="zh-CN" sz="3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48261570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35" y="814813"/>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2" y="1696673"/>
            <a:ext cx="12191998" cy="5509200"/>
          </a:xfrm>
          <a:prstGeom prst="rect">
            <a:avLst/>
          </a:prstGeom>
          <a:solidFill>
            <a:schemeClr val="accent1">
              <a:lumMod val="60000"/>
              <a:lumOff val="40000"/>
            </a:schemeClr>
          </a:solidFill>
        </p:spPr>
        <p:txBody>
          <a:bodyPr wrap="square">
            <a:spAutoFit/>
          </a:bodyPr>
          <a:lstStyle/>
          <a:p>
            <a:r>
              <a:rPr lang="en-US" altLang="zh-CN" sz="3200" dirty="0" smtClean="0">
                <a:latin typeface="黑体" panose="02010609060101010101" pitchFamily="49" charset="-122"/>
                <a:ea typeface="黑体" panose="02010609060101010101" pitchFamily="49" charset="-122"/>
              </a:rPr>
              <a:t>    B</a:t>
            </a:r>
            <a:r>
              <a:rPr lang="zh-CN" altLang="en-US" sz="3200" dirty="0" smtClean="0">
                <a:latin typeface="黑体" panose="02010609060101010101" pitchFamily="49" charset="-122"/>
                <a:ea typeface="黑体" panose="02010609060101010101" pitchFamily="49" charset="-122"/>
              </a:rPr>
              <a:t>）</a:t>
            </a:r>
            <a:r>
              <a:rPr lang="zh-CN" altLang="zh-CN" sz="3200" dirty="0" smtClean="0">
                <a:latin typeface="黑体" panose="02010609060101010101" pitchFamily="49" charset="-122"/>
                <a:ea typeface="黑体" panose="02010609060101010101" pitchFamily="49" charset="-122"/>
              </a:rPr>
              <a:t>图</a:t>
            </a:r>
            <a:r>
              <a:rPr lang="zh-CN" altLang="zh-CN" sz="3200" dirty="0">
                <a:latin typeface="黑体" panose="02010609060101010101" pitchFamily="49" charset="-122"/>
                <a:ea typeface="黑体" panose="02010609060101010101" pitchFamily="49" charset="-122"/>
              </a:rPr>
              <a:t>面变更面积超过</a:t>
            </a:r>
            <a:r>
              <a:rPr lang="en-US" altLang="zh-CN" sz="3200" dirty="0">
                <a:latin typeface="黑体" panose="02010609060101010101" pitchFamily="49" charset="-122"/>
                <a:ea typeface="黑体" panose="02010609060101010101" pitchFamily="49" charset="-122"/>
              </a:rPr>
              <a:t>20%</a:t>
            </a:r>
            <a:endParaRPr lang="zh-CN" altLang="zh-CN" sz="3200" dirty="0">
              <a:latin typeface="黑体" panose="02010609060101010101" pitchFamily="49" charset="-122"/>
              <a:ea typeface="黑体" panose="02010609060101010101" pitchFamily="49" charset="-122"/>
            </a:endParaRPr>
          </a:p>
          <a:p>
            <a:pPr lvl="0"/>
            <a:r>
              <a:rPr lang="en-US" altLang="zh-CN" sz="3200" dirty="0" smtClean="0">
                <a:latin typeface="黑体" panose="02010609060101010101" pitchFamily="49" charset="-122"/>
                <a:ea typeface="黑体" panose="02010609060101010101" pitchFamily="49" charset="-122"/>
              </a:rPr>
              <a:t>    C</a:t>
            </a:r>
            <a:r>
              <a:rPr lang="zh-CN" altLang="en-US" sz="3200" dirty="0" smtClean="0">
                <a:latin typeface="黑体" panose="02010609060101010101" pitchFamily="49" charset="-122"/>
                <a:ea typeface="黑体" panose="02010609060101010101" pitchFamily="49" charset="-122"/>
              </a:rPr>
              <a:t>）</a:t>
            </a:r>
            <a:r>
              <a:rPr lang="zh-CN" altLang="zh-CN" sz="3200" dirty="0" smtClean="0">
                <a:latin typeface="黑体" panose="02010609060101010101" pitchFamily="49" charset="-122"/>
                <a:ea typeface="黑体" panose="02010609060101010101" pitchFamily="49" charset="-122"/>
              </a:rPr>
              <a:t>合同</a:t>
            </a:r>
            <a:r>
              <a:rPr lang="zh-CN" altLang="zh-CN" sz="3200" dirty="0">
                <a:latin typeface="黑体" panose="02010609060101010101" pitchFamily="49" charset="-122"/>
                <a:ea typeface="黑体" panose="02010609060101010101" pitchFamily="49" charset="-122"/>
              </a:rPr>
              <a:t>约定对所有变更均需要重绘或变更面积超过合同约定比例。</a:t>
            </a:r>
          </a:p>
          <a:p>
            <a:r>
              <a:rPr lang="en-US" altLang="zh-CN" sz="3200" dirty="0" smtClean="0">
                <a:latin typeface="黑体" panose="02010609060101010101" pitchFamily="49" charset="-122"/>
                <a:ea typeface="黑体" panose="02010609060101010101" pitchFamily="49" charset="-122"/>
              </a:rPr>
              <a:t>    </a:t>
            </a:r>
            <a:r>
              <a:rPr lang="zh-CN" altLang="zh-CN" sz="3200" dirty="0" smtClean="0">
                <a:latin typeface="黑体" panose="02010609060101010101" pitchFamily="49" charset="-122"/>
                <a:ea typeface="黑体" panose="02010609060101010101" pitchFamily="49" charset="-122"/>
              </a:rPr>
              <a:t>重新</a:t>
            </a:r>
            <a:r>
              <a:rPr lang="zh-CN" altLang="zh-CN" sz="3200" dirty="0">
                <a:latin typeface="黑体" panose="02010609060101010101" pitchFamily="49" charset="-122"/>
                <a:ea typeface="黑体" panose="02010609060101010101" pitchFamily="49" charset="-122"/>
              </a:rPr>
              <a:t>绘制竣工图按原图编号，图号末尾加注“竣”字，或在新图标题栏内注明“竣工阶段”。重新绘制竣工图图幅、比例和文字大小及字体应与原图一致。</a:t>
            </a:r>
          </a:p>
          <a:p>
            <a:r>
              <a:rPr lang="en-US" altLang="zh-CN" sz="3200" dirty="0" smtClean="0">
                <a:latin typeface="黑体" panose="02010609060101010101" pitchFamily="49" charset="-122"/>
                <a:ea typeface="黑体" panose="02010609060101010101" pitchFamily="49" charset="-122"/>
              </a:rPr>
              <a:t>    7.2.1.8 </a:t>
            </a:r>
            <a:r>
              <a:rPr lang="zh-CN" altLang="zh-CN" sz="3200" dirty="0">
                <a:latin typeface="黑体" panose="02010609060101010101" pitchFamily="49" charset="-122"/>
                <a:ea typeface="黑体" panose="02010609060101010101" pitchFamily="49" charset="-122"/>
              </a:rPr>
              <a:t>施工单位重新绘制的竣工图，标题栏应包含施工单位、图纸名称、编制人、审核人、图号、比例尺、编制日期等标识项，并逐张加盖监理单位相关责任人审核签字的竣工图审核章（见附录</a:t>
            </a:r>
            <a:r>
              <a:rPr lang="en-US" altLang="zh-CN" sz="3200" dirty="0">
                <a:latin typeface="黑体" panose="02010609060101010101" pitchFamily="49" charset="-122"/>
                <a:ea typeface="黑体" panose="02010609060101010101" pitchFamily="49" charset="-122"/>
              </a:rPr>
              <a:t>A</a:t>
            </a:r>
            <a:r>
              <a:rPr lang="zh-CN" altLang="zh-CN" sz="3200" dirty="0">
                <a:latin typeface="黑体" panose="02010609060101010101" pitchFamily="49" charset="-122"/>
                <a:ea typeface="黑体" panose="02010609060101010101" pitchFamily="49" charset="-122"/>
              </a:rPr>
              <a:t>图</a:t>
            </a:r>
            <a:r>
              <a:rPr lang="en-US" altLang="zh-CN" sz="3200" dirty="0">
                <a:latin typeface="黑体" panose="02010609060101010101" pitchFamily="49" charset="-122"/>
                <a:ea typeface="黑体" panose="02010609060101010101" pitchFamily="49" charset="-122"/>
              </a:rPr>
              <a:t>A2</a:t>
            </a:r>
            <a:r>
              <a:rPr lang="zh-CN" altLang="zh-CN" sz="3200" dirty="0">
                <a:latin typeface="黑体" panose="02010609060101010101" pitchFamily="49" charset="-122"/>
                <a:ea typeface="黑体" panose="02010609060101010101" pitchFamily="49" charset="-122"/>
              </a:rPr>
              <a:t>）</a:t>
            </a:r>
          </a:p>
          <a:p>
            <a:r>
              <a:rPr lang="en-US" altLang="zh-CN" sz="3200" dirty="0" smtClean="0">
                <a:latin typeface="黑体" panose="02010609060101010101" pitchFamily="49" charset="-122"/>
                <a:ea typeface="黑体" panose="02010609060101010101" pitchFamily="49" charset="-122"/>
              </a:rPr>
              <a:t>    </a:t>
            </a:r>
            <a:endParaRPr lang="en-US" altLang="zh-CN" sz="4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20286856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35" y="814813"/>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2" y="1696673"/>
            <a:ext cx="12191998" cy="5509200"/>
          </a:xfrm>
          <a:prstGeom prst="rect">
            <a:avLst/>
          </a:prstGeom>
          <a:solidFill>
            <a:schemeClr val="accent1">
              <a:lumMod val="60000"/>
              <a:lumOff val="40000"/>
            </a:schemeClr>
          </a:solidFill>
        </p:spPr>
        <p:txBody>
          <a:bodyPr wrap="square">
            <a:spAutoFit/>
          </a:bodyPr>
          <a:lstStyle/>
          <a:p>
            <a:r>
              <a:rPr lang="en-US" altLang="zh-CN" sz="3200" dirty="0" smtClean="0">
                <a:latin typeface="黑体" panose="02010609060101010101" pitchFamily="49" charset="-122"/>
                <a:ea typeface="黑体" panose="02010609060101010101" pitchFamily="49" charset="-122"/>
              </a:rPr>
              <a:t>    7.2.1.9 </a:t>
            </a:r>
            <a:r>
              <a:rPr lang="zh-CN" altLang="zh-CN" sz="3200" dirty="0">
                <a:latin typeface="黑体" panose="02010609060101010101" pitchFamily="49" charset="-122"/>
                <a:ea typeface="黑体" panose="02010609060101010101" pitchFamily="49" charset="-122"/>
              </a:rPr>
              <a:t>行业规定设计单位编制或建设单位、施工单位委托设计单位编制竣工图、应在竣工图编制说明、图纸目录上和竣工图上逐张加盖并签署竣工图审核章。</a:t>
            </a:r>
          </a:p>
          <a:p>
            <a:r>
              <a:rPr lang="en-US" altLang="zh-CN" sz="3200" dirty="0" smtClean="0">
                <a:latin typeface="黑体" panose="02010609060101010101" pitchFamily="49" charset="-122"/>
                <a:ea typeface="黑体" panose="02010609060101010101" pitchFamily="49" charset="-122"/>
              </a:rPr>
              <a:t>    7.2.1.10 </a:t>
            </a:r>
            <a:r>
              <a:rPr lang="zh-CN" altLang="zh-CN" sz="3200" dirty="0">
                <a:latin typeface="黑体" panose="02010609060101010101" pitchFamily="49" charset="-122"/>
                <a:ea typeface="黑体" panose="02010609060101010101" pitchFamily="49" charset="-122"/>
              </a:rPr>
              <a:t>同一建筑物、构筑物重复的标准图、适用图可不编入竣工图中，但应在图纸目录中列出图号；指明该图所在位置并在竣工图编制说明中注明；不同建筑物、构筑物应分别编制竣工图。</a:t>
            </a:r>
          </a:p>
          <a:p>
            <a:r>
              <a:rPr lang="en-US" altLang="zh-CN" sz="3200" dirty="0" smtClean="0">
                <a:latin typeface="黑体" panose="02010609060101010101" pitchFamily="49" charset="-122"/>
                <a:ea typeface="黑体" panose="02010609060101010101" pitchFamily="49" charset="-122"/>
              </a:rPr>
              <a:t>    7.2.1.11 </a:t>
            </a:r>
            <a:r>
              <a:rPr lang="zh-CN" altLang="zh-CN" sz="3200" dirty="0">
                <a:latin typeface="黑体" panose="02010609060101010101" pitchFamily="49" charset="-122"/>
                <a:ea typeface="黑体" panose="02010609060101010101" pitchFamily="49" charset="-122"/>
              </a:rPr>
              <a:t>建设单位应负责组织或委托有资质单位编制项目总平面图和综合管线图。</a:t>
            </a:r>
          </a:p>
          <a:p>
            <a:r>
              <a:rPr lang="en-US" altLang="zh-CN" sz="3200" dirty="0" smtClean="0">
                <a:latin typeface="黑体" panose="02010609060101010101" pitchFamily="49" charset="-122"/>
                <a:ea typeface="黑体" panose="02010609060101010101" pitchFamily="49" charset="-122"/>
              </a:rPr>
              <a:t>    7.2.1.12 </a:t>
            </a:r>
            <a:r>
              <a:rPr lang="zh-CN" altLang="zh-CN" sz="3200" dirty="0">
                <a:latin typeface="黑体" panose="02010609060101010101" pitchFamily="49" charset="-122"/>
                <a:ea typeface="黑体" panose="02010609060101010101" pitchFamily="49" charset="-122"/>
              </a:rPr>
              <a:t>用施工图编制竣工图的，应使用新图纸，不得使用复印的白图编制竣工图。</a:t>
            </a:r>
          </a:p>
          <a:p>
            <a:r>
              <a:rPr lang="en-US" altLang="zh-CN" sz="3200" dirty="0" smtClean="0">
                <a:latin typeface="黑体" panose="02010609060101010101" pitchFamily="49" charset="-122"/>
                <a:ea typeface="黑体" panose="02010609060101010101" pitchFamily="49" charset="-122"/>
              </a:rPr>
              <a:t>    </a:t>
            </a:r>
            <a:endParaRPr lang="en-US" altLang="zh-CN" sz="4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56365052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35" y="814813"/>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2" y="1696673"/>
            <a:ext cx="12191998" cy="5016758"/>
          </a:xfrm>
          <a:prstGeom prst="rect">
            <a:avLst/>
          </a:prstGeom>
          <a:solidFill>
            <a:schemeClr val="accent1">
              <a:lumMod val="60000"/>
              <a:lumOff val="40000"/>
            </a:schemeClr>
          </a:solidFill>
        </p:spPr>
        <p:txBody>
          <a:bodyPr wrap="square">
            <a:spAutoFit/>
          </a:bodyPr>
          <a:lstStyle/>
          <a:p>
            <a:r>
              <a:rPr lang="en-US" altLang="zh-CN" sz="3200" dirty="0" smtClean="0">
                <a:latin typeface="黑体" panose="02010609060101010101" pitchFamily="49" charset="-122"/>
                <a:ea typeface="黑体" panose="02010609060101010101" pitchFamily="49" charset="-122"/>
              </a:rPr>
              <a:t>    7.2.1.13 </a:t>
            </a:r>
            <a:r>
              <a:rPr lang="zh-CN" altLang="zh-CN" sz="3200" dirty="0">
                <a:latin typeface="黑体" panose="02010609060101010101" pitchFamily="49" charset="-122"/>
                <a:ea typeface="黑体" panose="02010609060101010101" pitchFamily="49" charset="-122"/>
              </a:rPr>
              <a:t>竣工图章、竣工图审核章应使用红色印泥，盖在标题栏附近空白处。</a:t>
            </a:r>
          </a:p>
          <a:p>
            <a:r>
              <a:rPr lang="en-US" altLang="zh-CN" sz="3200" dirty="0" smtClean="0">
                <a:latin typeface="黑体" panose="02010609060101010101" pitchFamily="49" charset="-122"/>
                <a:ea typeface="黑体" panose="02010609060101010101" pitchFamily="49" charset="-122"/>
              </a:rPr>
              <a:t>    7.2.1.14 </a:t>
            </a:r>
            <a:r>
              <a:rPr lang="zh-CN" altLang="zh-CN" sz="3200" dirty="0">
                <a:latin typeface="黑体" panose="02010609060101010101" pitchFamily="49" charset="-122"/>
                <a:ea typeface="黑体" panose="02010609060101010101" pitchFamily="49" charset="-122"/>
              </a:rPr>
              <a:t>竣工图应按</a:t>
            </a:r>
            <a:r>
              <a:rPr lang="en-US" altLang="zh-CN" sz="3200" dirty="0">
                <a:latin typeface="黑体" panose="02010609060101010101" pitchFamily="49" charset="-122"/>
                <a:ea typeface="黑体" panose="02010609060101010101" pitchFamily="49" charset="-122"/>
              </a:rPr>
              <a:t>GB/T10609.3</a:t>
            </a:r>
            <a:r>
              <a:rPr lang="zh-CN" altLang="zh-CN" sz="3200" dirty="0">
                <a:latin typeface="黑体" panose="02010609060101010101" pitchFamily="49" charset="-122"/>
                <a:ea typeface="黑体" panose="02010609060101010101" pitchFamily="49" charset="-122"/>
              </a:rPr>
              <a:t>的规定统一折叠。</a:t>
            </a:r>
          </a:p>
          <a:p>
            <a:r>
              <a:rPr lang="en-US" altLang="zh-CN" sz="3200" dirty="0" smtClean="0">
                <a:latin typeface="黑体" panose="02010609060101010101" pitchFamily="49" charset="-122"/>
                <a:ea typeface="黑体" panose="02010609060101010101" pitchFamily="49" charset="-122"/>
              </a:rPr>
              <a:t>    7.2.2</a:t>
            </a:r>
            <a:r>
              <a:rPr lang="zh-CN" altLang="zh-CN" sz="3200" dirty="0">
                <a:latin typeface="黑体" panose="02010609060101010101" pitchFamily="49" charset="-122"/>
                <a:ea typeface="黑体" panose="02010609060101010101" pitchFamily="49" charset="-122"/>
              </a:rPr>
              <a:t>竣工图的审核和签署</a:t>
            </a:r>
          </a:p>
          <a:p>
            <a:r>
              <a:rPr lang="en-US" altLang="zh-CN" sz="3200" dirty="0" smtClean="0">
                <a:latin typeface="黑体" panose="02010609060101010101" pitchFamily="49" charset="-122"/>
                <a:ea typeface="黑体" panose="02010609060101010101" pitchFamily="49" charset="-122"/>
              </a:rPr>
              <a:t>    7.2.2.1 </a:t>
            </a:r>
            <a:r>
              <a:rPr lang="zh-CN" altLang="zh-CN" sz="3200" dirty="0">
                <a:latin typeface="黑体" panose="02010609060101010101" pitchFamily="49" charset="-122"/>
                <a:ea typeface="黑体" panose="02010609060101010101" pitchFamily="49" charset="-122"/>
              </a:rPr>
              <a:t>竣工图编制完成后，监理单位应对竣工图编制的完整、准确、系统和规范情况进行审核。</a:t>
            </a:r>
          </a:p>
          <a:p>
            <a:r>
              <a:rPr lang="en-US" altLang="zh-CN" sz="3200" dirty="0" smtClean="0">
                <a:latin typeface="黑体" panose="02010609060101010101" pitchFamily="49" charset="-122"/>
                <a:ea typeface="黑体" panose="02010609060101010101" pitchFamily="49" charset="-122"/>
              </a:rPr>
              <a:t>    7.2.2.2 </a:t>
            </a:r>
            <a:r>
              <a:rPr lang="zh-CN" altLang="zh-CN" sz="3200" dirty="0">
                <a:latin typeface="黑体" panose="02010609060101010101" pitchFamily="49" charset="-122"/>
                <a:ea typeface="黑体" panose="02010609060101010101" pitchFamily="49" charset="-122"/>
              </a:rPr>
              <a:t>竣工图章，竣工图审核章中的内容应填写齐全、清楚、应由相关责任人签字、不得代签、经建设单位同意，可盖执业资格印章代替签字</a:t>
            </a:r>
            <a:r>
              <a:rPr lang="zh-CN" altLang="zh-CN" sz="3200" dirty="0" smtClean="0">
                <a:latin typeface="黑体" panose="02010609060101010101" pitchFamily="49" charset="-122"/>
                <a:ea typeface="黑体" panose="02010609060101010101" pitchFamily="49" charset="-122"/>
              </a:rPr>
              <a:t>。</a:t>
            </a:r>
            <a:endParaRPr lang="en-US" altLang="zh-CN" sz="3200" dirty="0" smtClean="0">
              <a:latin typeface="黑体" panose="02010609060101010101" pitchFamily="49" charset="-122"/>
              <a:ea typeface="黑体" panose="02010609060101010101" pitchFamily="49" charset="-122"/>
            </a:endParaRPr>
          </a:p>
          <a:p>
            <a:endParaRPr lang="zh-CN" altLang="zh-CN" sz="3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1957528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35" y="814813"/>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2" y="1696673"/>
            <a:ext cx="12191998" cy="5139869"/>
          </a:xfrm>
          <a:prstGeom prst="rect">
            <a:avLst/>
          </a:prstGeom>
          <a:solidFill>
            <a:schemeClr val="accent1">
              <a:lumMod val="60000"/>
              <a:lumOff val="40000"/>
            </a:schemeClr>
          </a:solidFill>
        </p:spPr>
        <p:txBody>
          <a:bodyPr wrap="square">
            <a:spAutoFit/>
          </a:bodyPr>
          <a:lstStyle/>
          <a:p>
            <a:r>
              <a:rPr lang="en-US" altLang="zh-CN" sz="3200" dirty="0" smtClean="0">
                <a:latin typeface="黑体" panose="02010609060101010101" pitchFamily="49" charset="-122"/>
                <a:ea typeface="黑体" panose="02010609060101010101" pitchFamily="49" charset="-122"/>
              </a:rPr>
              <a:t>    7.2.3 </a:t>
            </a:r>
            <a:r>
              <a:rPr lang="zh-CN" altLang="zh-CN" sz="3200" dirty="0">
                <a:latin typeface="黑体" panose="02010609060101010101" pitchFamily="49" charset="-122"/>
                <a:ea typeface="黑体" panose="02010609060101010101" pitchFamily="49" charset="-122"/>
              </a:rPr>
              <a:t>竣工图套数</a:t>
            </a:r>
          </a:p>
          <a:p>
            <a:r>
              <a:rPr lang="en-US" altLang="zh-CN" sz="3200" dirty="0" smtClean="0">
                <a:latin typeface="黑体" panose="02010609060101010101" pitchFamily="49" charset="-122"/>
                <a:ea typeface="黑体" panose="02010609060101010101" pitchFamily="49" charset="-122"/>
              </a:rPr>
              <a:t>    7.2.3.1 </a:t>
            </a:r>
            <a:r>
              <a:rPr lang="zh-CN" altLang="zh-CN" sz="3200" dirty="0">
                <a:latin typeface="黑体" panose="02010609060101010101" pitchFamily="49" charset="-122"/>
                <a:ea typeface="黑体" panose="02010609060101010101" pitchFamily="49" charset="-122"/>
              </a:rPr>
              <a:t>竣工图套数应满足项目建设单位、运行管理单位、有关部门或项目主管单位的需要。</a:t>
            </a:r>
          </a:p>
          <a:p>
            <a:r>
              <a:rPr lang="en-US" altLang="zh-CN" sz="3200" dirty="0" smtClean="0">
                <a:latin typeface="黑体" panose="02010609060101010101" pitchFamily="49" charset="-122"/>
                <a:ea typeface="黑体" panose="02010609060101010101" pitchFamily="49" charset="-122"/>
              </a:rPr>
              <a:t>    7.2.3.2 </a:t>
            </a:r>
            <a:r>
              <a:rPr lang="zh-CN" altLang="zh-CN" sz="3200" dirty="0">
                <a:latin typeface="黑体" panose="02010609060101010101" pitchFamily="49" charset="-122"/>
                <a:ea typeface="黑体" panose="02010609060101010101" pitchFamily="49" charset="-122"/>
              </a:rPr>
              <a:t>竣工图套数应按合同条款约定和有关规定执行</a:t>
            </a:r>
            <a:r>
              <a:rPr lang="zh-CN" altLang="zh-CN" sz="3200" dirty="0" smtClean="0">
                <a:latin typeface="黑体" panose="02010609060101010101" pitchFamily="49" charset="-122"/>
                <a:ea typeface="黑体" panose="02010609060101010101" pitchFamily="49" charset="-122"/>
              </a:rPr>
              <a:t>。</a:t>
            </a:r>
            <a:r>
              <a:rPr lang="en-US" altLang="zh-CN" sz="4000" dirty="0">
                <a:latin typeface="黑体" panose="02010609060101010101" pitchFamily="49" charset="-122"/>
                <a:ea typeface="黑体" panose="02010609060101010101" pitchFamily="49" charset="-122"/>
              </a:rPr>
              <a:t/>
            </a:r>
            <a:br>
              <a:rPr lang="en-US" altLang="zh-CN" sz="4000" dirty="0">
                <a:latin typeface="黑体" panose="02010609060101010101" pitchFamily="49" charset="-122"/>
                <a:ea typeface="黑体" panose="02010609060101010101" pitchFamily="49" charset="-122"/>
              </a:rPr>
            </a:br>
            <a:endParaRPr lang="en-US" altLang="zh-CN" sz="4000" dirty="0" smtClean="0">
              <a:latin typeface="黑体" panose="02010609060101010101" pitchFamily="49" charset="-122"/>
              <a:ea typeface="黑体" panose="02010609060101010101" pitchFamily="49" charset="-122"/>
            </a:endParaRPr>
          </a:p>
          <a:p>
            <a:endParaRPr lang="en-US" altLang="zh-CN" sz="4000" dirty="0" smtClean="0">
              <a:solidFill>
                <a:schemeClr val="bg1"/>
              </a:solidFill>
              <a:latin typeface="黑体" panose="02010609060101010101" pitchFamily="49" charset="-122"/>
              <a:ea typeface="黑体" panose="02010609060101010101" pitchFamily="49" charset="-122"/>
            </a:endParaRPr>
          </a:p>
          <a:p>
            <a:endParaRPr lang="en-US" altLang="zh-CN" sz="4000" dirty="0">
              <a:solidFill>
                <a:schemeClr val="bg1"/>
              </a:solidFill>
              <a:latin typeface="黑体" panose="02010609060101010101" pitchFamily="49" charset="-122"/>
              <a:ea typeface="黑体" panose="02010609060101010101" pitchFamily="49" charset="-122"/>
            </a:endParaRPr>
          </a:p>
          <a:p>
            <a:endParaRPr lang="en-US" altLang="zh-CN" sz="4000" dirty="0">
              <a:solidFill>
                <a:schemeClr val="bg1"/>
              </a:solidFill>
              <a:latin typeface="黑体" panose="02010609060101010101" pitchFamily="49" charset="-122"/>
              <a:ea typeface="黑体" panose="02010609060101010101" pitchFamily="49" charset="-122"/>
            </a:endParaRPr>
          </a:p>
          <a:p>
            <a:endParaRPr lang="en-US" altLang="zh-CN" sz="4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66137836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35" y="814813"/>
            <a:ext cx="12171313" cy="1015663"/>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案卷质量评价内容三</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2" y="1830476"/>
            <a:ext cx="12191998" cy="5029582"/>
          </a:xfrm>
          <a:prstGeom prst="rect">
            <a:avLst/>
          </a:prstGeom>
          <a:solidFill>
            <a:schemeClr val="accent1">
              <a:lumMod val="60000"/>
              <a:lumOff val="40000"/>
            </a:schemeClr>
          </a:solidFill>
        </p:spPr>
        <p:txBody>
          <a:bodyPr wrap="square">
            <a:spAutoFit/>
          </a:bodyPr>
          <a:lstStyle/>
          <a:p>
            <a:pPr>
              <a:lnSpc>
                <a:spcPts val="5500"/>
              </a:lnSpc>
            </a:pPr>
            <a:r>
              <a:rPr lang="en-US" altLang="zh-CN" sz="3600" dirty="0" smtClean="0">
                <a:latin typeface="黑体" panose="02010609060101010101" pitchFamily="49" charset="-122"/>
                <a:ea typeface="黑体" panose="02010609060101010101" pitchFamily="49" charset="-122"/>
              </a:rPr>
              <a:t>    </a:t>
            </a:r>
            <a:r>
              <a:rPr lang="zh-CN" altLang="zh-CN" sz="3600" dirty="0" smtClean="0">
                <a:latin typeface="黑体" panose="02010609060101010101" pitchFamily="49" charset="-122"/>
                <a:ea typeface="黑体" panose="02010609060101010101" pitchFamily="49" charset="-122"/>
              </a:rPr>
              <a:t>项目</a:t>
            </a:r>
            <a:r>
              <a:rPr lang="zh-CN" altLang="zh-CN" sz="3600" dirty="0">
                <a:latin typeface="黑体" panose="02010609060101010101" pitchFamily="49" charset="-122"/>
                <a:ea typeface="黑体" panose="02010609060101010101" pitchFamily="49" charset="-122"/>
              </a:rPr>
              <a:t>电子文件归档与电子档案管理规范。</a:t>
            </a:r>
          </a:p>
          <a:p>
            <a:pPr>
              <a:lnSpc>
                <a:spcPts val="5500"/>
              </a:lnSpc>
            </a:pPr>
            <a:r>
              <a:rPr lang="en-US" altLang="zh-CN" sz="3600" dirty="0" smtClean="0">
                <a:latin typeface="黑体" panose="02010609060101010101" pitchFamily="49" charset="-122"/>
                <a:ea typeface="黑体" panose="02010609060101010101" pitchFamily="49" charset="-122"/>
              </a:rPr>
              <a:t>    </a:t>
            </a:r>
            <a:r>
              <a:rPr lang="zh-CN" altLang="zh-CN" sz="3600" dirty="0" smtClean="0">
                <a:latin typeface="黑体" panose="02010609060101010101" pitchFamily="49" charset="-122"/>
                <a:ea typeface="黑体" panose="02010609060101010101" pitchFamily="49" charset="-122"/>
              </a:rPr>
              <a:t>对</a:t>
            </a:r>
            <a:r>
              <a:rPr lang="zh-CN" altLang="zh-CN" sz="3600" dirty="0">
                <a:latin typeface="黑体" panose="02010609060101010101" pitchFamily="49" charset="-122"/>
                <a:ea typeface="黑体" panose="02010609060101010101" pitchFamily="49" charset="-122"/>
              </a:rPr>
              <a:t>永久保存且涉及项目立项、核准、重要合同及协议、质量监督、质量评价、竣工验收、竣工图及利用频繁的纸质档案进行数字化管理。</a:t>
            </a:r>
          </a:p>
          <a:p>
            <a:pPr>
              <a:lnSpc>
                <a:spcPts val="5500"/>
              </a:lnSpc>
            </a:pPr>
            <a:r>
              <a:rPr lang="en-US" altLang="zh-CN" sz="3600" dirty="0" smtClean="0">
                <a:latin typeface="黑体" panose="02010609060101010101" pitchFamily="49" charset="-122"/>
                <a:ea typeface="黑体" panose="02010609060101010101" pitchFamily="49" charset="-122"/>
              </a:rPr>
              <a:t>    </a:t>
            </a:r>
            <a:r>
              <a:rPr lang="zh-CN" altLang="zh-CN" sz="3600" dirty="0" smtClean="0">
                <a:latin typeface="黑体" panose="02010609060101010101" pitchFamily="49" charset="-122"/>
                <a:ea typeface="黑体" panose="02010609060101010101" pitchFamily="49" charset="-122"/>
              </a:rPr>
              <a:t>与</a:t>
            </a:r>
            <a:r>
              <a:rPr lang="zh-CN" altLang="zh-CN" sz="3600" dirty="0">
                <a:latin typeface="黑体" panose="02010609060101010101" pitchFamily="49" charset="-122"/>
                <a:ea typeface="黑体" panose="02010609060101010101" pitchFamily="49" charset="-122"/>
              </a:rPr>
              <a:t>工程质量相关实物档案（如射线底片、岩芯、试块、试样、焊接见证件）收集与整理规范</a:t>
            </a:r>
            <a:r>
              <a:rPr lang="zh-CN" altLang="zh-CN" sz="3600" dirty="0" smtClean="0">
                <a:latin typeface="黑体" panose="02010609060101010101" pitchFamily="49" charset="-122"/>
                <a:ea typeface="黑体" panose="02010609060101010101" pitchFamily="49" charset="-122"/>
              </a:rPr>
              <a:t>。</a:t>
            </a:r>
            <a:endParaRPr lang="en-US" altLang="zh-CN" sz="3600" dirty="0" smtClean="0">
              <a:latin typeface="黑体" panose="02010609060101010101" pitchFamily="49" charset="-122"/>
              <a:ea typeface="黑体" panose="02010609060101010101" pitchFamily="49" charset="-122"/>
            </a:endParaRPr>
          </a:p>
          <a:p>
            <a:pPr>
              <a:lnSpc>
                <a:spcPts val="5500"/>
              </a:lnSpc>
            </a:pPr>
            <a:r>
              <a:rPr lang="zh-CN" altLang="en-US" sz="3600" dirty="0" smtClean="0">
                <a:latin typeface="黑体" panose="02010609060101010101" pitchFamily="49" charset="-122"/>
                <a:ea typeface="黑体" panose="02010609060101010101" pitchFamily="49" charset="-122"/>
              </a:rPr>
              <a:t>    评价标准：</a:t>
            </a:r>
            <a:endParaRPr lang="en-US" altLang="zh-CN" sz="4000" dirty="0"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75994889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35" y="814813"/>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2" y="1830476"/>
            <a:ext cx="12191998" cy="5016758"/>
          </a:xfrm>
          <a:prstGeom prst="rect">
            <a:avLst/>
          </a:prstGeom>
          <a:solidFill>
            <a:schemeClr val="accent1">
              <a:lumMod val="60000"/>
              <a:lumOff val="40000"/>
            </a:schemeClr>
          </a:solidFill>
        </p:spPr>
        <p:txBody>
          <a:bodyPr wrap="square">
            <a:spAutoFit/>
          </a:bodyPr>
          <a:lstStyle/>
          <a:p>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《建设项目档案管理规范》</a:t>
            </a:r>
            <a:r>
              <a:rPr lang="en-US" altLang="zh-CN" sz="4000" dirty="0" smtClean="0">
                <a:latin typeface="黑体" panose="02010609060101010101" pitchFamily="49" charset="-122"/>
                <a:ea typeface="黑体" panose="02010609060101010101" pitchFamily="49" charset="-122"/>
              </a:rPr>
              <a:t>DA/T28-2018</a:t>
            </a:r>
            <a:endParaRPr lang="zh-CN" altLang="zh-CN" sz="4000" dirty="0"/>
          </a:p>
          <a:p>
            <a:endParaRPr lang="en-US" altLang="zh-CN" sz="4000" dirty="0" smtClean="0"/>
          </a:p>
          <a:p>
            <a:r>
              <a:rPr lang="en-US" altLang="zh-CN" sz="4000" dirty="0" smtClean="0">
                <a:latin typeface="黑体" panose="02010609060101010101" pitchFamily="49" charset="-122"/>
                <a:ea typeface="黑体" panose="02010609060101010101" pitchFamily="49" charset="-122"/>
              </a:rPr>
              <a:t>    7.3.2.8</a:t>
            </a:r>
            <a:r>
              <a:rPr lang="zh-CN" altLang="zh-CN" sz="4000" dirty="0">
                <a:latin typeface="黑体" panose="02010609060101010101" pitchFamily="49" charset="-122"/>
                <a:ea typeface="黑体" panose="02010609060101010101" pitchFamily="49" charset="-122"/>
              </a:rPr>
              <a:t>纸质照片的整理应符合</a:t>
            </a:r>
            <a:r>
              <a:rPr lang="en-US" altLang="zh-CN" sz="4000" dirty="0">
                <a:latin typeface="黑体" panose="02010609060101010101" pitchFamily="49" charset="-122"/>
                <a:ea typeface="黑体" panose="02010609060101010101" pitchFamily="49" charset="-122"/>
              </a:rPr>
              <a:t>GB/T 11821</a:t>
            </a:r>
            <a:r>
              <a:rPr lang="zh-CN" altLang="zh-CN" sz="4000" dirty="0">
                <a:latin typeface="黑体" panose="02010609060101010101" pitchFamily="49" charset="-122"/>
                <a:ea typeface="黑体" panose="02010609060101010101" pitchFamily="49" charset="-122"/>
              </a:rPr>
              <a:t>的规定；数码照片可参照</a:t>
            </a:r>
            <a:r>
              <a:rPr lang="en-US" altLang="zh-CN" sz="4000" dirty="0">
                <a:latin typeface="黑体" panose="02010609060101010101" pitchFamily="49" charset="-122"/>
                <a:ea typeface="黑体" panose="02010609060101010101" pitchFamily="49" charset="-122"/>
              </a:rPr>
              <a:t>DA/T 50</a:t>
            </a:r>
            <a:r>
              <a:rPr lang="zh-CN" altLang="zh-CN" sz="4000" dirty="0">
                <a:latin typeface="黑体" panose="02010609060101010101" pitchFamily="49" charset="-122"/>
                <a:ea typeface="黑体" panose="02010609060101010101" pitchFamily="49" charset="-122"/>
              </a:rPr>
              <a:t>。</a:t>
            </a:r>
          </a:p>
          <a:p>
            <a:r>
              <a:rPr lang="en-US" altLang="zh-CN" sz="4000" dirty="0" smtClean="0">
                <a:latin typeface="黑体" panose="02010609060101010101" pitchFamily="49" charset="-122"/>
                <a:ea typeface="黑体" panose="02010609060101010101" pitchFamily="49" charset="-122"/>
              </a:rPr>
              <a:t>    7.3.2.10</a:t>
            </a:r>
            <a:r>
              <a:rPr lang="zh-CN" altLang="zh-CN" sz="4000" dirty="0">
                <a:latin typeface="黑体" panose="02010609060101010101" pitchFamily="49" charset="-122"/>
                <a:ea typeface="黑体" panose="02010609060101010101" pitchFamily="49" charset="-122"/>
              </a:rPr>
              <a:t>实物档案依据分类方案按件进行整理。芯样的整理应符合行业规范规定。</a:t>
            </a:r>
            <a:r>
              <a:rPr lang="en-US" altLang="zh-CN" sz="4000" dirty="0">
                <a:latin typeface="黑体" panose="02010609060101010101" pitchFamily="49" charset="-122"/>
                <a:ea typeface="黑体" panose="02010609060101010101" pitchFamily="49" charset="-122"/>
              </a:rPr>
              <a:t/>
            </a:r>
            <a:br>
              <a:rPr lang="en-US" altLang="zh-CN" sz="4000" dirty="0">
                <a:latin typeface="黑体" panose="02010609060101010101" pitchFamily="49" charset="-122"/>
                <a:ea typeface="黑体" panose="02010609060101010101" pitchFamily="49" charset="-122"/>
              </a:rPr>
            </a:br>
            <a:r>
              <a:rPr lang="en-US" altLang="zh-CN" sz="4000" dirty="0" smtClean="0">
                <a:latin typeface="黑体" panose="02010609060101010101" pitchFamily="49" charset="-122"/>
                <a:ea typeface="黑体" panose="02010609060101010101" pitchFamily="49" charset="-122"/>
              </a:rPr>
              <a:t>    9 </a:t>
            </a:r>
            <a:r>
              <a:rPr lang="zh-CN" altLang="zh-CN" sz="4000" dirty="0">
                <a:latin typeface="黑体" panose="02010609060101010101" pitchFamily="49" charset="-122"/>
                <a:ea typeface="黑体" panose="02010609060101010101" pitchFamily="49" charset="-122"/>
              </a:rPr>
              <a:t>项目电子文件归档与电子档案管理</a:t>
            </a:r>
          </a:p>
          <a:p>
            <a:r>
              <a:rPr lang="en-US" altLang="zh-CN" sz="4000" dirty="0">
                <a:latin typeface="黑体" panose="02010609060101010101" pitchFamily="49" charset="-122"/>
                <a:ea typeface="黑体" panose="02010609060101010101" pitchFamily="49" charset="-122"/>
              </a:rPr>
              <a:t> </a:t>
            </a:r>
            <a:endParaRPr lang="en-US" altLang="zh-CN" sz="4000" dirty="0"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19361663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35" y="814813"/>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2" y="1830476"/>
            <a:ext cx="12191998" cy="5016758"/>
          </a:xfrm>
          <a:prstGeom prst="rect">
            <a:avLst/>
          </a:prstGeom>
          <a:solidFill>
            <a:schemeClr val="accent1">
              <a:lumMod val="60000"/>
              <a:lumOff val="40000"/>
            </a:schemeClr>
          </a:solidFill>
        </p:spPr>
        <p:txBody>
          <a:bodyPr wrap="square">
            <a:spAutoFit/>
          </a:bodyPr>
          <a:lstStyle/>
          <a:p>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《核能优质工程现场复查规程》</a:t>
            </a:r>
            <a:endParaRPr lang="zh-CN" altLang="zh-CN" sz="4000" dirty="0">
              <a:latin typeface="黑体" panose="02010609060101010101" pitchFamily="49" charset="-122"/>
              <a:ea typeface="黑体" panose="02010609060101010101" pitchFamily="49" charset="-122"/>
            </a:endParaRPr>
          </a:p>
          <a:p>
            <a:r>
              <a:rPr lang="en-US" altLang="zh-CN" sz="4000" dirty="0">
                <a:latin typeface="黑体" panose="02010609060101010101" pitchFamily="49" charset="-122"/>
                <a:ea typeface="黑体" panose="02010609060101010101" pitchFamily="49" charset="-122"/>
              </a:rPr>
              <a:t> </a:t>
            </a:r>
            <a:endParaRPr lang="en-US" altLang="zh-CN" sz="4000" dirty="0" smtClean="0">
              <a:latin typeface="黑体" panose="02010609060101010101" pitchFamily="49" charset="-122"/>
              <a:ea typeface="黑体" panose="02010609060101010101" pitchFamily="49" charset="-122"/>
            </a:endParaRPr>
          </a:p>
          <a:p>
            <a:r>
              <a:rPr lang="en-US" altLang="zh-CN" sz="4000" dirty="0">
                <a:latin typeface="黑体" panose="02010609060101010101" pitchFamily="49" charset="-122"/>
                <a:ea typeface="黑体" panose="02010609060101010101" pitchFamily="49" charset="-122"/>
              </a:rPr>
              <a:t> </a:t>
            </a:r>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四</a:t>
            </a:r>
            <a:r>
              <a:rPr lang="zh-CN" altLang="zh-CN" sz="4000" dirty="0">
                <a:latin typeface="黑体" panose="02010609060101010101" pitchFamily="49" charset="-122"/>
                <a:ea typeface="黑体" panose="02010609060101010101" pitchFamily="49" charset="-122"/>
              </a:rPr>
              <a:t>、工程档案管理</a:t>
            </a:r>
          </a:p>
          <a:p>
            <a:r>
              <a:rPr lang="en-US" altLang="zh-CN" sz="4000" dirty="0">
                <a:latin typeface="黑体" panose="02010609060101010101" pitchFamily="49" charset="-122"/>
                <a:ea typeface="黑体" panose="02010609060101010101" pitchFamily="49" charset="-122"/>
              </a:rPr>
              <a:t/>
            </a:r>
            <a:br>
              <a:rPr lang="en-US" altLang="zh-CN" sz="4000" dirty="0">
                <a:latin typeface="黑体" panose="02010609060101010101" pitchFamily="49" charset="-122"/>
                <a:ea typeface="黑体" panose="02010609060101010101" pitchFamily="49" charset="-122"/>
              </a:rPr>
            </a:br>
            <a:endParaRPr lang="en-US" altLang="zh-CN" sz="4000" dirty="0" smtClean="0">
              <a:latin typeface="黑体" panose="02010609060101010101" pitchFamily="49" charset="-122"/>
              <a:ea typeface="黑体" panose="02010609060101010101" pitchFamily="49" charset="-122"/>
            </a:endParaRPr>
          </a:p>
          <a:p>
            <a:endParaRPr lang="en-US" altLang="zh-CN" sz="4000" dirty="0">
              <a:solidFill>
                <a:schemeClr val="bg1"/>
              </a:solidFill>
              <a:latin typeface="黑体" panose="02010609060101010101" pitchFamily="49" charset="-122"/>
              <a:ea typeface="黑体" panose="02010609060101010101" pitchFamily="49" charset="-122"/>
            </a:endParaRPr>
          </a:p>
          <a:p>
            <a:endParaRPr lang="en-US" altLang="zh-CN" sz="4000" dirty="0" smtClean="0">
              <a:solidFill>
                <a:schemeClr val="bg1"/>
              </a:solidFill>
              <a:latin typeface="黑体" panose="02010609060101010101" pitchFamily="49" charset="-122"/>
              <a:ea typeface="黑体" panose="02010609060101010101" pitchFamily="49" charset="-122"/>
            </a:endParaRPr>
          </a:p>
          <a:p>
            <a:endParaRPr lang="en-US" altLang="zh-CN" sz="4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24242493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35" y="814813"/>
            <a:ext cx="12171313" cy="1015663"/>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案卷质量评价内容四</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2" y="1830476"/>
            <a:ext cx="12191998" cy="5447645"/>
          </a:xfrm>
          <a:prstGeom prst="rect">
            <a:avLst/>
          </a:prstGeom>
          <a:solidFill>
            <a:schemeClr val="accent1">
              <a:lumMod val="60000"/>
              <a:lumOff val="40000"/>
            </a:schemeClr>
          </a:solidFill>
        </p:spPr>
        <p:txBody>
          <a:bodyPr wrap="square">
            <a:spAutoFit/>
          </a:bodyPr>
          <a:lstStyle/>
          <a:p>
            <a:r>
              <a:rPr lang="en-US" altLang="zh-CN" sz="3600" dirty="0" smtClean="0">
                <a:latin typeface="黑体" panose="02010609060101010101" pitchFamily="49" charset="-122"/>
                <a:ea typeface="黑体" panose="02010609060101010101" pitchFamily="49" charset="-122"/>
              </a:rPr>
              <a:t>    </a:t>
            </a:r>
            <a:r>
              <a:rPr lang="zh-CN" altLang="zh-CN" sz="3600" dirty="0" smtClean="0">
                <a:latin typeface="黑体" panose="02010609060101010101" pitchFamily="49" charset="-122"/>
                <a:ea typeface="黑体" panose="02010609060101010101" pitchFamily="49" charset="-122"/>
              </a:rPr>
              <a:t>载体</a:t>
            </a:r>
            <a:r>
              <a:rPr lang="zh-CN" altLang="zh-CN" sz="3600" dirty="0">
                <a:latin typeface="黑体" panose="02010609060101010101" pitchFamily="49" charset="-122"/>
                <a:ea typeface="黑体" panose="02010609060101010101" pitchFamily="49" charset="-122"/>
              </a:rPr>
              <a:t>耐久、字迹清晰，签字、印章完备</a:t>
            </a:r>
            <a:r>
              <a:rPr lang="zh-CN" altLang="zh-CN" sz="3600" dirty="0" smtClean="0">
                <a:latin typeface="黑体" panose="02010609060101010101" pitchFamily="49" charset="-122"/>
                <a:ea typeface="黑体" panose="02010609060101010101" pitchFamily="49" charset="-122"/>
              </a:rPr>
              <a:t>。</a:t>
            </a:r>
            <a:endParaRPr lang="en-US" altLang="zh-CN" sz="3600" dirty="0" smtClean="0">
              <a:latin typeface="黑体" panose="02010609060101010101" pitchFamily="49" charset="-122"/>
              <a:ea typeface="黑体" panose="02010609060101010101" pitchFamily="49" charset="-122"/>
            </a:endParaRPr>
          </a:p>
          <a:p>
            <a:r>
              <a:rPr lang="zh-CN" altLang="en-US" sz="3600" dirty="0" smtClean="0">
                <a:latin typeface="黑体" panose="02010609060101010101" pitchFamily="49" charset="-122"/>
                <a:ea typeface="黑体" panose="02010609060101010101" pitchFamily="49" charset="-122"/>
              </a:rPr>
              <a:t>    </a:t>
            </a:r>
            <a:endParaRPr lang="en-US" altLang="zh-CN" sz="3600" dirty="0" smtClean="0">
              <a:latin typeface="黑体" panose="02010609060101010101" pitchFamily="49" charset="-122"/>
              <a:ea typeface="黑体" panose="02010609060101010101" pitchFamily="49" charset="-122"/>
            </a:endParaRPr>
          </a:p>
          <a:p>
            <a:r>
              <a:rPr lang="en-US" altLang="zh-CN" sz="3600" dirty="0">
                <a:latin typeface="黑体" panose="02010609060101010101" pitchFamily="49" charset="-122"/>
                <a:ea typeface="黑体" panose="02010609060101010101" pitchFamily="49" charset="-122"/>
              </a:rPr>
              <a:t> </a:t>
            </a:r>
            <a:r>
              <a:rPr lang="en-US" altLang="zh-CN" sz="3600" dirty="0" smtClean="0">
                <a:latin typeface="黑体" panose="02010609060101010101" pitchFamily="49" charset="-122"/>
                <a:ea typeface="黑体" panose="02010609060101010101" pitchFamily="49" charset="-122"/>
              </a:rPr>
              <a:t>   </a:t>
            </a:r>
            <a:r>
              <a:rPr lang="zh-CN" altLang="en-US" sz="3600" dirty="0" smtClean="0">
                <a:latin typeface="黑体" panose="02010609060101010101" pitchFamily="49" charset="-122"/>
                <a:ea typeface="黑体" panose="02010609060101010101" pitchFamily="49" charset="-122"/>
              </a:rPr>
              <a:t>评价标准：</a:t>
            </a:r>
            <a:endParaRPr lang="en-US" altLang="zh-CN" sz="4000" dirty="0" smtClean="0">
              <a:latin typeface="黑体" panose="02010609060101010101" pitchFamily="49" charset="-122"/>
              <a:ea typeface="黑体" panose="02010609060101010101" pitchFamily="49" charset="-122"/>
            </a:endParaRPr>
          </a:p>
          <a:p>
            <a:endParaRPr lang="en-US" altLang="zh-CN" sz="4000" dirty="0">
              <a:solidFill>
                <a:schemeClr val="bg1"/>
              </a:solidFill>
              <a:latin typeface="黑体" panose="02010609060101010101" pitchFamily="49" charset="-122"/>
              <a:ea typeface="黑体" panose="02010609060101010101" pitchFamily="49" charset="-122"/>
            </a:endParaRPr>
          </a:p>
          <a:p>
            <a:endParaRPr lang="en-US" altLang="zh-CN" sz="4000" dirty="0" smtClean="0">
              <a:solidFill>
                <a:schemeClr val="bg1"/>
              </a:solidFill>
              <a:latin typeface="黑体" panose="02010609060101010101" pitchFamily="49" charset="-122"/>
              <a:ea typeface="黑体" panose="02010609060101010101" pitchFamily="49" charset="-122"/>
            </a:endParaRPr>
          </a:p>
          <a:p>
            <a:endParaRPr lang="en-US" altLang="zh-CN" sz="4000" dirty="0">
              <a:solidFill>
                <a:schemeClr val="bg1"/>
              </a:solidFill>
              <a:latin typeface="黑体" panose="02010609060101010101" pitchFamily="49" charset="-122"/>
              <a:ea typeface="黑体" panose="02010609060101010101" pitchFamily="49" charset="-122"/>
            </a:endParaRPr>
          </a:p>
          <a:p>
            <a:endParaRPr lang="en-US" altLang="zh-CN" sz="4000" dirty="0" smtClean="0">
              <a:solidFill>
                <a:schemeClr val="bg1"/>
              </a:solidFill>
              <a:latin typeface="黑体" panose="02010609060101010101" pitchFamily="49" charset="-122"/>
              <a:ea typeface="黑体" panose="02010609060101010101" pitchFamily="49" charset="-122"/>
            </a:endParaRPr>
          </a:p>
          <a:p>
            <a:endParaRPr lang="en-US" altLang="zh-CN" sz="4000" dirty="0">
              <a:solidFill>
                <a:schemeClr val="bg1"/>
              </a:solidFill>
              <a:latin typeface="黑体" panose="02010609060101010101" pitchFamily="49" charset="-122"/>
              <a:ea typeface="黑体" panose="02010609060101010101" pitchFamily="49" charset="-122"/>
            </a:endParaRPr>
          </a:p>
          <a:p>
            <a:endParaRPr lang="en-US" altLang="zh-CN" sz="4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53573164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35" y="814813"/>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2" y="1830476"/>
            <a:ext cx="12191998" cy="7171194"/>
          </a:xfrm>
          <a:prstGeom prst="rect">
            <a:avLst/>
          </a:prstGeom>
          <a:solidFill>
            <a:schemeClr val="accent1">
              <a:lumMod val="60000"/>
              <a:lumOff val="40000"/>
            </a:schemeClr>
          </a:solidFill>
        </p:spPr>
        <p:txBody>
          <a:bodyPr wrap="square">
            <a:spAutoFit/>
          </a:bodyPr>
          <a:lstStyle/>
          <a:p>
            <a:pPr>
              <a:lnSpc>
                <a:spcPct val="150000"/>
              </a:lnSpc>
            </a:pPr>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《建设项目档案管理规范》</a:t>
            </a:r>
            <a:r>
              <a:rPr lang="zh-CN" altLang="zh-CN" sz="4000" dirty="0">
                <a:latin typeface="黑体" panose="02010609060101010101" pitchFamily="49" charset="-122"/>
                <a:ea typeface="黑体" panose="02010609060101010101" pitchFamily="49" charset="-122"/>
              </a:rPr>
              <a:t>（</a:t>
            </a:r>
            <a:r>
              <a:rPr lang="en-US" altLang="zh-CN" sz="4000" dirty="0" smtClean="0">
                <a:latin typeface="黑体" panose="02010609060101010101" pitchFamily="49" charset="-122"/>
                <a:ea typeface="黑体" panose="02010609060101010101" pitchFamily="49" charset="-122"/>
              </a:rPr>
              <a:t>DA/T28-2018</a:t>
            </a:r>
            <a:r>
              <a:rPr lang="zh-CN" altLang="zh-CN" sz="4000" dirty="0" smtClean="0">
                <a:latin typeface="黑体" panose="02010609060101010101" pitchFamily="49" charset="-122"/>
                <a:ea typeface="黑体" panose="02010609060101010101" pitchFamily="49" charset="-122"/>
              </a:rPr>
              <a:t>）</a:t>
            </a:r>
            <a:r>
              <a:rPr lang="en-US" altLang="zh-CN" sz="4000" dirty="0">
                <a:latin typeface="黑体" panose="02010609060101010101" pitchFamily="49" charset="-122"/>
                <a:ea typeface="黑体" panose="02010609060101010101" pitchFamily="49" charset="-122"/>
              </a:rPr>
              <a:t/>
            </a:r>
            <a:br>
              <a:rPr lang="en-US" altLang="zh-CN" sz="4000" dirty="0">
                <a:latin typeface="黑体" panose="02010609060101010101" pitchFamily="49" charset="-122"/>
                <a:ea typeface="黑体" panose="02010609060101010101" pitchFamily="49" charset="-122"/>
              </a:rPr>
            </a:br>
            <a:r>
              <a:rPr lang="en-US" altLang="zh-CN" sz="4000" dirty="0" smtClean="0">
                <a:latin typeface="黑体" panose="02010609060101010101" pitchFamily="49" charset="-122"/>
                <a:ea typeface="黑体" panose="02010609060101010101" pitchFamily="49" charset="-122"/>
              </a:rPr>
              <a:t>    </a:t>
            </a:r>
          </a:p>
          <a:p>
            <a:pPr>
              <a:lnSpc>
                <a:spcPct val="150000"/>
              </a:lnSpc>
            </a:pPr>
            <a:r>
              <a:rPr lang="en-US" altLang="zh-CN" sz="4000" dirty="0">
                <a:latin typeface="黑体" panose="02010609060101010101" pitchFamily="49" charset="-122"/>
                <a:ea typeface="黑体" panose="02010609060101010101" pitchFamily="49" charset="-122"/>
              </a:rPr>
              <a:t> </a:t>
            </a:r>
            <a:r>
              <a:rPr lang="en-US" altLang="zh-CN" sz="4000" dirty="0" smtClean="0">
                <a:latin typeface="黑体" panose="02010609060101010101" pitchFamily="49" charset="-122"/>
                <a:ea typeface="黑体" panose="02010609060101010101" pitchFamily="49" charset="-122"/>
              </a:rPr>
              <a:t>   7.1.3</a:t>
            </a:r>
            <a:r>
              <a:rPr lang="zh-CN" altLang="zh-CN" sz="4000" dirty="0">
                <a:latin typeface="黑体" panose="02010609060101010101" pitchFamily="49" charset="-122"/>
                <a:ea typeface="黑体" panose="02010609060101010101" pitchFamily="49" charset="-122"/>
              </a:rPr>
              <a:t>项目文件应格式规范、内容准确、清晰整洁、编号规范、签字及盖章手续完备并满足耐久性要求。</a:t>
            </a:r>
            <a:r>
              <a:rPr lang="en-US" altLang="zh-CN" sz="4000" dirty="0">
                <a:latin typeface="黑体" panose="02010609060101010101" pitchFamily="49" charset="-122"/>
                <a:ea typeface="黑体" panose="02010609060101010101" pitchFamily="49" charset="-122"/>
              </a:rPr>
              <a:t/>
            </a:r>
            <a:br>
              <a:rPr lang="en-US" altLang="zh-CN" sz="4000" dirty="0">
                <a:latin typeface="黑体" panose="02010609060101010101" pitchFamily="49" charset="-122"/>
                <a:ea typeface="黑体" panose="02010609060101010101" pitchFamily="49" charset="-122"/>
              </a:rPr>
            </a:br>
            <a:endParaRPr lang="en-US" altLang="zh-CN" sz="4000" dirty="0" smtClean="0">
              <a:latin typeface="黑体" panose="02010609060101010101" pitchFamily="49" charset="-122"/>
              <a:ea typeface="黑体" panose="02010609060101010101" pitchFamily="49" charset="-122"/>
            </a:endParaRPr>
          </a:p>
          <a:p>
            <a:endParaRPr lang="en-US" altLang="zh-CN" sz="4000" dirty="0">
              <a:solidFill>
                <a:schemeClr val="bg1"/>
              </a:solidFill>
              <a:latin typeface="黑体" panose="02010609060101010101" pitchFamily="49" charset="-122"/>
              <a:ea typeface="黑体" panose="02010609060101010101" pitchFamily="49" charset="-122"/>
            </a:endParaRPr>
          </a:p>
          <a:p>
            <a:endParaRPr lang="en-US" altLang="zh-CN" sz="4000" dirty="0" smtClean="0">
              <a:solidFill>
                <a:schemeClr val="bg1"/>
              </a:solidFill>
              <a:latin typeface="黑体" panose="02010609060101010101" pitchFamily="49" charset="-122"/>
              <a:ea typeface="黑体" panose="02010609060101010101" pitchFamily="49" charset="-122"/>
            </a:endParaRPr>
          </a:p>
          <a:p>
            <a:endParaRPr lang="en-US" altLang="zh-CN" sz="4000" dirty="0">
              <a:solidFill>
                <a:schemeClr val="bg1"/>
              </a:solidFill>
              <a:latin typeface="黑体" panose="02010609060101010101" pitchFamily="49" charset="-122"/>
              <a:ea typeface="黑体" panose="02010609060101010101" pitchFamily="49" charset="-122"/>
            </a:endParaRPr>
          </a:p>
          <a:p>
            <a:endParaRPr lang="en-US" altLang="zh-CN" sz="4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7049833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1"/>
            </p:custDataLst>
          </p:nvPr>
        </p:nvSpPr>
        <p:spPr>
          <a:xfrm>
            <a:off x="8395064" y="2875133"/>
            <a:ext cx="2272937" cy="780159"/>
          </a:xfrm>
          <a:custGeom>
            <a:avLst/>
            <a:gdLst>
              <a:gd name="connsiteX0" fmla="*/ 0 w 2272937"/>
              <a:gd name="connsiteY0" fmla="*/ 478971 h 478971"/>
              <a:gd name="connsiteX1" fmla="*/ 2272937 w 2272937"/>
              <a:gd name="connsiteY1" fmla="*/ 478971 h 478971"/>
              <a:gd name="connsiteX2" fmla="*/ 2272937 w 2272937"/>
              <a:gd name="connsiteY2" fmla="*/ 0 h 478971"/>
              <a:gd name="connsiteX3" fmla="*/ 1271452 w 2272937"/>
              <a:gd name="connsiteY3" fmla="*/ 0 h 478971"/>
              <a:gd name="connsiteX4" fmla="*/ 17417 w 2272937"/>
              <a:gd name="connsiteY4" fmla="*/ 0 h 478971"/>
              <a:gd name="connsiteX5" fmla="*/ 0 w 2272937"/>
              <a:gd name="connsiteY5" fmla="*/ 478971 h 47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937" h="478971">
                <a:moveTo>
                  <a:pt x="0" y="478971"/>
                </a:moveTo>
                <a:lnTo>
                  <a:pt x="2272937" y="478971"/>
                </a:lnTo>
                <a:lnTo>
                  <a:pt x="2272937" y="0"/>
                </a:lnTo>
                <a:lnTo>
                  <a:pt x="1271452" y="0"/>
                </a:lnTo>
                <a:lnTo>
                  <a:pt x="17417" y="0"/>
                </a:lnTo>
                <a:lnTo>
                  <a:pt x="0" y="478971"/>
                </a:lnTo>
                <a:close/>
              </a:path>
            </a:pathLst>
          </a:custGeom>
          <a:solidFill>
            <a:schemeClr val="tx2">
              <a:lumMod val="40000"/>
              <a:lumOff val="6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幼圆"/>
            </a:endParaRPr>
          </a:p>
        </p:txBody>
      </p:sp>
      <p:sp>
        <p:nvSpPr>
          <p:cNvPr id="3" name="矩形 2"/>
          <p:cNvSpPr/>
          <p:nvPr>
            <p:custDataLst>
              <p:tags r:id="rId2"/>
            </p:custDataLst>
          </p:nvPr>
        </p:nvSpPr>
        <p:spPr>
          <a:xfrm>
            <a:off x="1524000" y="2610725"/>
            <a:ext cx="8125098" cy="818398"/>
          </a:xfrm>
          <a:prstGeom prst="rect">
            <a:avLst/>
          </a:prstGeom>
          <a:solidFill>
            <a:schemeClr val="accent1">
              <a:lumMod val="75000"/>
            </a:schemeClr>
          </a:solidFill>
          <a:ln w="12700" cap="flat" cmpd="sng" algn="ctr">
            <a:noFill/>
            <a:prstDash val="solid"/>
            <a:miter lim="800000"/>
          </a:ln>
          <a:effectLst/>
        </p:spPr>
        <p:txBody>
          <a:bodyPr lIns="1800000" rtlCol="0" anchor="ctr">
            <a:normAutofit/>
          </a:bodyPr>
          <a:lstStyle/>
          <a:p>
            <a:r>
              <a:rPr lang="zh-CN" altLang="en-US" sz="3600" b="1" dirty="0" smtClean="0">
                <a:solidFill>
                  <a:schemeClr val="bg1"/>
                </a:solidFill>
                <a:latin typeface="黑体" panose="02010609060101010101" pitchFamily="49" charset="-122"/>
                <a:ea typeface="黑体" panose="02010609060101010101" pitchFamily="49" charset="-122"/>
              </a:rPr>
              <a:t>   质量评价</a:t>
            </a:r>
            <a:r>
              <a:rPr lang="zh-CN" altLang="en-US" sz="3600" b="1" dirty="0">
                <a:solidFill>
                  <a:schemeClr val="bg1"/>
                </a:solidFill>
                <a:latin typeface="黑体" panose="02010609060101010101" pitchFamily="49" charset="-122"/>
                <a:ea typeface="黑体" panose="02010609060101010101" pitchFamily="49" charset="-122"/>
              </a:rPr>
              <a:t>师工作职责</a:t>
            </a:r>
          </a:p>
        </p:txBody>
      </p:sp>
      <p:sp>
        <p:nvSpPr>
          <p:cNvPr id="4" name="任意多边形 3"/>
          <p:cNvSpPr/>
          <p:nvPr>
            <p:custDataLst>
              <p:tags r:id="rId3"/>
            </p:custDataLst>
          </p:nvPr>
        </p:nvSpPr>
        <p:spPr>
          <a:xfrm>
            <a:off x="8360230" y="3429131"/>
            <a:ext cx="1306285" cy="226633"/>
          </a:xfrm>
          <a:custGeom>
            <a:avLst/>
            <a:gdLst>
              <a:gd name="connsiteX0" fmla="*/ 0 w 1306285"/>
              <a:gd name="connsiteY0" fmla="*/ 0 h 156754"/>
              <a:gd name="connsiteX1" fmla="*/ 1306285 w 1306285"/>
              <a:gd name="connsiteY1" fmla="*/ 0 h 156754"/>
              <a:gd name="connsiteX2" fmla="*/ 17417 w 1306285"/>
              <a:gd name="connsiteY2" fmla="*/ 156754 h 156754"/>
              <a:gd name="connsiteX3" fmla="*/ 0 w 1306285"/>
              <a:gd name="connsiteY3" fmla="*/ 0 h 156754"/>
            </a:gdLst>
            <a:ahLst/>
            <a:cxnLst>
              <a:cxn ang="0">
                <a:pos x="connsiteX0" y="connsiteY0"/>
              </a:cxn>
              <a:cxn ang="0">
                <a:pos x="connsiteX1" y="connsiteY1"/>
              </a:cxn>
              <a:cxn ang="0">
                <a:pos x="connsiteX2" y="connsiteY2"/>
              </a:cxn>
              <a:cxn ang="0">
                <a:pos x="connsiteX3" y="connsiteY3"/>
              </a:cxn>
            </a:cxnLst>
            <a:rect l="l" t="t" r="r" b="b"/>
            <a:pathLst>
              <a:path w="1306285" h="156754">
                <a:moveTo>
                  <a:pt x="0" y="0"/>
                </a:moveTo>
                <a:lnTo>
                  <a:pt x="1306285" y="0"/>
                </a:lnTo>
                <a:lnTo>
                  <a:pt x="17417" y="156754"/>
                </a:lnTo>
                <a:lnTo>
                  <a:pt x="0" y="0"/>
                </a:lnTo>
                <a:close/>
              </a:path>
            </a:pathLst>
          </a:custGeom>
          <a:solidFill>
            <a:srgbClr val="002060"/>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幼圆"/>
            </a:endParaRPr>
          </a:p>
        </p:txBody>
      </p:sp>
      <p:sp>
        <p:nvSpPr>
          <p:cNvPr id="6" name="文本占位符 4"/>
          <p:cNvSpPr txBox="1">
            <a:spLocks/>
          </p:cNvSpPr>
          <p:nvPr>
            <p:custDataLst>
              <p:tags r:id="rId4"/>
            </p:custDataLst>
          </p:nvPr>
        </p:nvSpPr>
        <p:spPr>
          <a:xfrm>
            <a:off x="1549581" y="913994"/>
            <a:ext cx="1568089" cy="3509963"/>
          </a:xfrm>
          <a:prstGeom prst="rect">
            <a:avLst/>
          </a:prstGeom>
        </p:spPr>
        <p:txBody>
          <a:bodyPr vert="horz" lIns="91440" tIns="45720" rIns="91440" bIns="45720" rtlCol="0">
            <a:noAutofit/>
          </a:bodyPr>
          <a:lstStyle>
            <a:lvl1pPr marL="0" indent="0" algn="just" defTabSz="914400" rtl="0" eaLnBrk="1" latinLnBrk="0" hangingPunct="1">
              <a:lnSpc>
                <a:spcPct val="110000"/>
              </a:lnSpc>
              <a:spcBef>
                <a:spcPts val="1800"/>
              </a:spcBef>
              <a:spcAft>
                <a:spcPts val="0"/>
              </a:spcAft>
              <a:buClr>
                <a:schemeClr val="accent1">
                  <a:lumMod val="50000"/>
                </a:schemeClr>
              </a:buClr>
              <a:buSzPct val="60000"/>
              <a:buFont typeface="Wingdings" panose="05000000000000000000" pitchFamily="2" charset="2"/>
              <a:buNone/>
              <a:defRPr sz="23900" i="1" kern="1200" baseline="0">
                <a:ln w="19050">
                  <a:solidFill>
                    <a:schemeClr val="bg1"/>
                  </a:solidFill>
                </a:ln>
                <a:solidFill>
                  <a:schemeClr val="accent1"/>
                </a:solidFill>
                <a:latin typeface="Baskerville Old Face" panose="02020602080505020303" pitchFamily="18" charset="0"/>
                <a:ea typeface="华文中宋" panose="02010600040101010101" pitchFamily="2" charset="-122"/>
                <a:cs typeface="+mn-cs"/>
              </a:defRPr>
            </a:lvl1pPr>
            <a:lvl2pPr marL="357188" indent="-357188"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76AA30">
                  <a:lumMod val="50000"/>
                </a:srgbClr>
              </a:buClr>
              <a:defRPr/>
            </a:pPr>
            <a:r>
              <a:rPr lang="en-US" altLang="zh-CN" dirty="0" smtClean="0">
                <a:ln w="19050">
                  <a:solidFill>
                    <a:srgbClr val="FFFFFF"/>
                  </a:solidFill>
                </a:ln>
                <a:solidFill>
                  <a:schemeClr val="tx2">
                    <a:lumMod val="60000"/>
                    <a:lumOff val="40000"/>
                  </a:schemeClr>
                </a:solidFill>
              </a:rPr>
              <a:t>1</a:t>
            </a:r>
            <a:endParaRPr lang="zh-CN" altLang="en-US" dirty="0">
              <a:ln w="19050">
                <a:solidFill>
                  <a:srgbClr val="FFFFFF"/>
                </a:solidFill>
              </a:ln>
              <a:solidFill>
                <a:schemeClr val="tx2">
                  <a:lumMod val="60000"/>
                  <a:lumOff val="40000"/>
                </a:schemeClr>
              </a:solidFill>
            </a:endParaRPr>
          </a:p>
        </p:txBody>
      </p:sp>
    </p:spTree>
    <p:extLst>
      <p:ext uri="{BB962C8B-B14F-4D97-AF65-F5344CB8AC3E}">
        <p14:creationId xmlns:p14="http://schemas.microsoft.com/office/powerpoint/2010/main" val="372516838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35" y="814813"/>
            <a:ext cx="12171313" cy="871392"/>
          </a:xfrm>
          <a:prstGeom prst="rect">
            <a:avLst/>
          </a:prstGeom>
          <a:solidFill>
            <a:schemeClr val="accent4">
              <a:lumMod val="40000"/>
              <a:lumOff val="60000"/>
            </a:schemeClr>
          </a:solidFill>
        </p:spPr>
        <p:txBody>
          <a:bodyPr wrap="square">
            <a:spAutoFit/>
          </a:bodyPr>
          <a:lstStyle/>
          <a:p>
            <a:pPr>
              <a:lnSpc>
                <a:spcPct val="150000"/>
              </a:lnSpc>
            </a:pPr>
            <a:r>
              <a:rPr lang="zh-CN" altLang="en-US" sz="4000" b="1" dirty="0" smtClean="0">
                <a:solidFill>
                  <a:schemeClr val="accent1">
                    <a:lumMod val="75000"/>
                  </a:schemeClr>
                </a:solidFill>
                <a:latin typeface="黑体" panose="02010609060101010101" pitchFamily="49" charset="-122"/>
                <a:ea typeface="黑体" panose="02010609060101010101" pitchFamily="49" charset="-122"/>
              </a:rPr>
              <a:t>评 价 依 据</a:t>
            </a:r>
            <a:endParaRPr lang="en-US" altLang="zh-CN" sz="4000" b="1" dirty="0">
              <a:solidFill>
                <a:schemeClr val="accent1">
                  <a:lumMod val="75000"/>
                </a:schemeClr>
              </a:solidFill>
              <a:latin typeface="黑体" panose="02010609060101010101" pitchFamily="49" charset="-122"/>
              <a:ea typeface="黑体" panose="02010609060101010101" pitchFamily="49" charset="-122"/>
            </a:endParaRPr>
          </a:p>
        </p:txBody>
      </p:sp>
      <p:sp>
        <p:nvSpPr>
          <p:cNvPr id="5" name="矩形 4"/>
          <p:cNvSpPr/>
          <p:nvPr/>
        </p:nvSpPr>
        <p:spPr>
          <a:xfrm>
            <a:off x="2" y="1830476"/>
            <a:ext cx="12191998" cy="5262979"/>
          </a:xfrm>
          <a:prstGeom prst="rect">
            <a:avLst/>
          </a:prstGeom>
          <a:solidFill>
            <a:schemeClr val="accent1">
              <a:lumMod val="60000"/>
              <a:lumOff val="40000"/>
            </a:schemeClr>
          </a:solidFill>
        </p:spPr>
        <p:txBody>
          <a:bodyPr wrap="square">
            <a:spAutoFit/>
          </a:bodyPr>
          <a:lstStyle/>
          <a:p>
            <a:r>
              <a:rPr lang="en-US" altLang="zh-CN" sz="4000" dirty="0">
                <a:latin typeface="黑体" panose="02010609060101010101" pitchFamily="49" charset="-122"/>
                <a:ea typeface="黑体" panose="02010609060101010101" pitchFamily="49" charset="-122"/>
              </a:rPr>
              <a:t> </a:t>
            </a:r>
            <a:r>
              <a:rPr lang="en-US" altLang="zh-CN" sz="4000" dirty="0" smtClean="0">
                <a:latin typeface="黑体" panose="02010609060101010101" pitchFamily="49" charset="-122"/>
                <a:ea typeface="黑体" panose="02010609060101010101" pitchFamily="49" charset="-122"/>
              </a:rPr>
              <a:t>     </a:t>
            </a:r>
            <a:r>
              <a:rPr lang="zh-CN" altLang="zh-CN" sz="4000" dirty="0" smtClean="0">
                <a:latin typeface="黑体" panose="02010609060101010101" pitchFamily="49" charset="-122"/>
                <a:ea typeface="黑体" panose="02010609060101010101" pitchFamily="49" charset="-122"/>
              </a:rPr>
              <a:t>《核电文件档案管理要求》</a:t>
            </a:r>
            <a:r>
              <a:rPr lang="en-US" altLang="zh-CN" sz="4000" dirty="0" smtClean="0">
                <a:latin typeface="黑体" panose="02010609060101010101" pitchFamily="49" charset="-122"/>
                <a:ea typeface="黑体" panose="02010609060101010101" pitchFamily="49" charset="-122"/>
              </a:rPr>
              <a:t>EJ/T 1225</a:t>
            </a:r>
            <a:endParaRPr lang="en-US" altLang="zh-CN" sz="4000" dirty="0">
              <a:latin typeface="黑体" panose="02010609060101010101" pitchFamily="49" charset="-122"/>
              <a:ea typeface="黑体" panose="02010609060101010101" pitchFamily="49" charset="-122"/>
            </a:endParaRPr>
          </a:p>
          <a:p>
            <a:r>
              <a:rPr lang="en-US" altLang="zh-CN" sz="4000" dirty="0">
                <a:latin typeface="黑体" panose="02010609060101010101" pitchFamily="49" charset="-122"/>
                <a:ea typeface="黑体" panose="02010609060101010101" pitchFamily="49" charset="-122"/>
              </a:rPr>
              <a:t> </a:t>
            </a:r>
            <a:r>
              <a:rPr lang="en-US" altLang="zh-CN" sz="4000" dirty="0" smtClean="0">
                <a:latin typeface="黑体" panose="02010609060101010101" pitchFamily="49" charset="-122"/>
                <a:ea typeface="黑体" panose="02010609060101010101" pitchFamily="49" charset="-122"/>
              </a:rPr>
              <a:t>  </a:t>
            </a:r>
            <a:r>
              <a:rPr lang="en-US" altLang="zh-CN" sz="3200" dirty="0" smtClean="0">
                <a:latin typeface="黑体" panose="02010609060101010101" pitchFamily="49" charset="-122"/>
                <a:ea typeface="黑体" panose="02010609060101010101" pitchFamily="49" charset="-122"/>
              </a:rPr>
              <a:t>6.2.3</a:t>
            </a:r>
            <a:r>
              <a:rPr lang="zh-CN" altLang="zh-CN" sz="3200" dirty="0">
                <a:latin typeface="黑体" panose="02010609060101010101" pitchFamily="49" charset="-122"/>
                <a:ea typeface="黑体" panose="02010609060101010101" pitchFamily="49" charset="-122"/>
              </a:rPr>
              <a:t>质量</a:t>
            </a:r>
            <a:r>
              <a:rPr lang="zh-CN" altLang="zh-CN" sz="3200" dirty="0" smtClean="0">
                <a:latin typeface="黑体" panose="02010609060101010101" pitchFamily="49" charset="-122"/>
                <a:ea typeface="黑体" panose="02010609060101010101" pitchFamily="49" charset="-122"/>
              </a:rPr>
              <a:t>要求</a:t>
            </a:r>
            <a:endParaRPr lang="en-US" altLang="zh-CN" sz="3200" dirty="0">
              <a:latin typeface="黑体" panose="02010609060101010101" pitchFamily="49" charset="-122"/>
              <a:ea typeface="黑体" panose="02010609060101010101" pitchFamily="49" charset="-122"/>
            </a:endParaRPr>
          </a:p>
          <a:p>
            <a:r>
              <a:rPr lang="en-US" altLang="zh-CN" sz="3200" dirty="0">
                <a:latin typeface="黑体" panose="02010609060101010101" pitchFamily="49" charset="-122"/>
                <a:ea typeface="黑体" panose="02010609060101010101" pitchFamily="49" charset="-122"/>
              </a:rPr>
              <a:t> </a:t>
            </a:r>
            <a:r>
              <a:rPr lang="en-US" altLang="zh-CN" sz="3200" dirty="0" smtClean="0">
                <a:latin typeface="黑体" panose="02010609060101010101" pitchFamily="49" charset="-122"/>
                <a:ea typeface="黑体" panose="02010609060101010101" pitchFamily="49" charset="-122"/>
              </a:rPr>
              <a:t>   6.2.3.1</a:t>
            </a:r>
            <a:r>
              <a:rPr lang="zh-CN" altLang="zh-CN" sz="3200" dirty="0">
                <a:latin typeface="黑体" panose="02010609060101010101" pitchFamily="49" charset="-122"/>
                <a:ea typeface="黑体" panose="02010609060101010101" pitchFamily="49" charset="-122"/>
              </a:rPr>
              <a:t>文件应保证字迹清楚，图样清晰，图面整洁，审批手续完备。</a:t>
            </a:r>
            <a:r>
              <a:rPr lang="en-US" altLang="zh-CN" sz="3200" dirty="0">
                <a:latin typeface="黑体" panose="02010609060101010101" pitchFamily="49" charset="-122"/>
                <a:ea typeface="黑体" panose="02010609060101010101" pitchFamily="49" charset="-122"/>
              </a:rPr>
              <a:t/>
            </a:r>
            <a:br>
              <a:rPr lang="en-US" altLang="zh-CN" sz="3200" dirty="0">
                <a:latin typeface="黑体" panose="02010609060101010101" pitchFamily="49" charset="-122"/>
                <a:ea typeface="黑体" panose="02010609060101010101" pitchFamily="49" charset="-122"/>
              </a:rPr>
            </a:br>
            <a:r>
              <a:rPr lang="en-US" altLang="zh-CN" sz="3200" dirty="0" smtClean="0">
                <a:latin typeface="黑体" panose="02010609060101010101" pitchFamily="49" charset="-122"/>
                <a:ea typeface="黑体" panose="02010609060101010101" pitchFamily="49" charset="-122"/>
              </a:rPr>
              <a:t>    6.2.3.2</a:t>
            </a:r>
            <a:r>
              <a:rPr lang="zh-CN" altLang="zh-CN" sz="3200" dirty="0">
                <a:latin typeface="黑体" panose="02010609060101010101" pitchFamily="49" charset="-122"/>
                <a:ea typeface="黑体" panose="02010609060101010101" pitchFamily="49" charset="-122"/>
              </a:rPr>
              <a:t>文件的纸张、书写、装订材料应符合档案保护的要求，需永久、长期保存的文件应使用耐久的字迹材料书写，如碳素墨水、蓝黑墨水，不应采用圆珠笔、纯蓝墨水、红墨水、复写纸等易褪色字迹材料。</a:t>
            </a:r>
            <a:r>
              <a:rPr lang="en-US" altLang="zh-CN" sz="3200" dirty="0">
                <a:latin typeface="黑体" panose="02010609060101010101" pitchFamily="49" charset="-122"/>
                <a:ea typeface="黑体" panose="02010609060101010101" pitchFamily="49" charset="-122"/>
              </a:rPr>
              <a:t/>
            </a:r>
            <a:br>
              <a:rPr lang="en-US" altLang="zh-CN" sz="3200" dirty="0">
                <a:latin typeface="黑体" panose="02010609060101010101" pitchFamily="49" charset="-122"/>
                <a:ea typeface="黑体" panose="02010609060101010101" pitchFamily="49" charset="-122"/>
              </a:rPr>
            </a:br>
            <a:r>
              <a:rPr lang="en-US" altLang="zh-CN" sz="3200" dirty="0" smtClean="0">
                <a:latin typeface="黑体" panose="02010609060101010101" pitchFamily="49" charset="-122"/>
                <a:ea typeface="黑体" panose="02010609060101010101" pitchFamily="49" charset="-122"/>
              </a:rPr>
              <a:t>    6.2.3.3</a:t>
            </a:r>
            <a:r>
              <a:rPr lang="zh-CN" altLang="zh-CN" sz="3200" dirty="0">
                <a:latin typeface="黑体" panose="02010609060101010101" pitchFamily="49" charset="-122"/>
                <a:ea typeface="黑体" panose="02010609060101010101" pitchFamily="49" charset="-122"/>
              </a:rPr>
              <a:t>录音、录像、影像、磁介质等特殊介质文件应保证载体的有效性和符合归档要求</a:t>
            </a:r>
            <a:r>
              <a:rPr lang="zh-CN" altLang="zh-CN" sz="3200" dirty="0" smtClean="0">
                <a:latin typeface="黑体" panose="02010609060101010101" pitchFamily="49" charset="-122"/>
                <a:ea typeface="黑体" panose="02010609060101010101" pitchFamily="49" charset="-122"/>
              </a:rPr>
              <a:t>。</a:t>
            </a:r>
            <a:endParaRPr lang="en-US" altLang="zh-CN" sz="4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63349745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Text_1"/>
          <p:cNvSpPr/>
          <p:nvPr>
            <p:custDataLst>
              <p:tags r:id="rId1"/>
            </p:custDataLst>
          </p:nvPr>
        </p:nvSpPr>
        <p:spPr>
          <a:xfrm>
            <a:off x="478542" y="1219200"/>
            <a:ext cx="5620823" cy="4968875"/>
          </a:xfrm>
          <a:prstGeom prst="rect">
            <a:avLst/>
          </a:prstGeom>
          <a:solidFill>
            <a:srgbClr val="AEACD9"/>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rmAutofit/>
          </a:bodyPr>
          <a:lstStyle/>
          <a:p>
            <a:pPr marL="514350" indent="-514350">
              <a:lnSpc>
                <a:spcPct val="150000"/>
              </a:lnSpc>
              <a:buFont typeface="+mj-lt"/>
              <a:buAutoNum type="arabicPeriod"/>
            </a:pPr>
            <a:endParaRPr lang="en-US" altLang="zh-CN" sz="2800" b="1" dirty="0">
              <a:solidFill>
                <a:schemeClr val="bg1"/>
              </a:solidFill>
              <a:latin typeface="黑体" panose="02010609060101010101" pitchFamily="49" charset="-122"/>
              <a:ea typeface="黑体" panose="02010609060101010101" pitchFamily="49" charset="-122"/>
            </a:endParaRPr>
          </a:p>
        </p:txBody>
      </p:sp>
      <p:sp>
        <p:nvSpPr>
          <p:cNvPr id="3" name="MH_Other_1"/>
          <p:cNvSpPr/>
          <p:nvPr>
            <p:custDataLst>
              <p:tags r:id="rId2"/>
            </p:custDataLst>
          </p:nvPr>
        </p:nvSpPr>
        <p:spPr>
          <a:xfrm rot="19181880">
            <a:off x="3809815" y="79660"/>
            <a:ext cx="1237916"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2"/>
          <p:cNvSpPr/>
          <p:nvPr>
            <p:custDataLst>
              <p:tags r:id="rId3"/>
            </p:custDataLst>
          </p:nvPr>
        </p:nvSpPr>
        <p:spPr>
          <a:xfrm>
            <a:off x="3046570" y="807090"/>
            <a:ext cx="3134013" cy="1547314"/>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92D050"/>
              </a:solidFill>
            </a:endParaRPr>
          </a:p>
        </p:txBody>
      </p:sp>
      <p:sp>
        <p:nvSpPr>
          <p:cNvPr id="8" name="MH_SubTitle_1"/>
          <p:cNvSpPr txBox="1">
            <a:spLocks noChangeArrowheads="1"/>
          </p:cNvSpPr>
          <p:nvPr>
            <p:custDataLst>
              <p:tags r:id="rId4"/>
            </p:custDataLst>
          </p:nvPr>
        </p:nvSpPr>
        <p:spPr bwMode="auto">
          <a:xfrm>
            <a:off x="615368" y="3754084"/>
            <a:ext cx="3998208" cy="63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400" b="1" spc="300" dirty="0" smtClean="0">
                <a:solidFill>
                  <a:srgbClr val="FFFFFF"/>
                </a:solidFill>
                <a:latin typeface="微软雅黑" panose="020B0503020204020204" pitchFamily="34" charset="-122"/>
                <a:ea typeface="微软雅黑" panose="020B0503020204020204" pitchFamily="34" charset="-122"/>
              </a:rPr>
              <a:t>检查方法</a:t>
            </a:r>
            <a:r>
              <a:rPr lang="en-US" altLang="zh-CN" sz="2400" b="1" spc="300" dirty="0" smtClean="0">
                <a:solidFill>
                  <a:srgbClr val="FFFFFF"/>
                </a:solidFill>
                <a:latin typeface="微软雅黑" panose="020B0503020204020204" pitchFamily="34" charset="-122"/>
                <a:ea typeface="微软雅黑" panose="020B0503020204020204" pitchFamily="34" charset="-122"/>
              </a:rPr>
              <a:t>—</a:t>
            </a:r>
            <a:r>
              <a:rPr lang="zh-CN" altLang="en-US" sz="2400" b="1" spc="300" dirty="0" smtClean="0">
                <a:solidFill>
                  <a:srgbClr val="FFFFFF"/>
                </a:solidFill>
                <a:latin typeface="微软雅黑" panose="020B0503020204020204" pitchFamily="34" charset="-122"/>
                <a:ea typeface="微软雅黑" panose="020B0503020204020204" pitchFamily="34" charset="-122"/>
              </a:rPr>
              <a:t>文件查看</a:t>
            </a:r>
            <a:endParaRPr lang="en-US" altLang="zh-CN" sz="2400" b="1" spc="300" dirty="0" smtClean="0">
              <a:solidFill>
                <a:srgbClr val="FFFFFF"/>
              </a:solidFill>
              <a:latin typeface="微软雅黑" panose="020B0503020204020204" pitchFamily="34" charset="-122"/>
              <a:ea typeface="微软雅黑" panose="020B0503020204020204" pitchFamily="34" charset="-122"/>
            </a:endParaRPr>
          </a:p>
          <a:p>
            <a:pPr marL="514350" indent="-514350">
              <a:lnSpc>
                <a:spcPct val="150000"/>
              </a:lnSpc>
              <a:buFont typeface="+mj-lt"/>
              <a:buAutoNum type="arabicPeriod"/>
            </a:pPr>
            <a:r>
              <a:rPr lang="zh-CN" altLang="en-US" sz="2400" b="1" spc="300" dirty="0">
                <a:solidFill>
                  <a:srgbClr val="FFFFFF"/>
                </a:solidFill>
                <a:latin typeface="微软雅黑" panose="020B0503020204020204" pitchFamily="34" charset="-122"/>
                <a:ea typeface="微软雅黑" panose="020B0503020204020204" pitchFamily="34" charset="-122"/>
              </a:rPr>
              <a:t>案</a:t>
            </a:r>
            <a:r>
              <a:rPr lang="zh-CN" altLang="en-US" sz="2400" b="1" dirty="0">
                <a:solidFill>
                  <a:schemeClr val="bg1"/>
                </a:solidFill>
                <a:latin typeface="黑体" panose="02010609060101010101" pitchFamily="49" charset="-122"/>
                <a:ea typeface="黑体" panose="02010609060101010101" pitchFamily="49" charset="-122"/>
              </a:rPr>
              <a:t>卷标识、页码编制</a:t>
            </a:r>
          </a:p>
          <a:p>
            <a:pPr marL="514350" indent="-514350">
              <a:lnSpc>
                <a:spcPct val="150000"/>
              </a:lnSpc>
              <a:buFont typeface="+mj-lt"/>
              <a:buAutoNum type="arabicPeriod"/>
            </a:pPr>
            <a:r>
              <a:rPr lang="zh-CN" altLang="en-US" sz="2400" b="1" dirty="0">
                <a:solidFill>
                  <a:schemeClr val="bg1"/>
                </a:solidFill>
                <a:latin typeface="黑体" panose="02010609060101010101" pitchFamily="49" charset="-122"/>
                <a:ea typeface="黑体" panose="02010609060101010101" pitchFamily="49" charset="-122"/>
              </a:rPr>
              <a:t>文件清单（分类、组卷情况）</a:t>
            </a:r>
          </a:p>
          <a:p>
            <a:pPr marL="514350" indent="-514350">
              <a:lnSpc>
                <a:spcPct val="150000"/>
              </a:lnSpc>
              <a:buFont typeface="+mj-lt"/>
              <a:buAutoNum type="arabicPeriod"/>
            </a:pPr>
            <a:r>
              <a:rPr lang="zh-CN" altLang="en-US" sz="2400" b="1" dirty="0">
                <a:solidFill>
                  <a:schemeClr val="bg1"/>
                </a:solidFill>
                <a:latin typeface="黑体" panose="02010609060101010101" pitchFamily="49" charset="-122"/>
                <a:ea typeface="黑体" panose="02010609060101010101" pitchFamily="49" charset="-122"/>
              </a:rPr>
              <a:t>卷内文件排列顺序</a:t>
            </a:r>
          </a:p>
          <a:p>
            <a:pPr marL="514350" indent="-514350">
              <a:lnSpc>
                <a:spcPct val="150000"/>
              </a:lnSpc>
              <a:buFont typeface="+mj-lt"/>
              <a:buAutoNum type="arabicPeriod"/>
            </a:pPr>
            <a:r>
              <a:rPr lang="zh-CN" altLang="en-US" sz="2400" b="1" dirty="0">
                <a:solidFill>
                  <a:schemeClr val="bg1"/>
                </a:solidFill>
                <a:latin typeface="黑体" panose="02010609060101010101" pitchFamily="49" charset="-122"/>
                <a:ea typeface="黑体" panose="02010609060101010101" pitchFamily="49" charset="-122"/>
              </a:rPr>
              <a:t>移交手续</a:t>
            </a:r>
          </a:p>
          <a:p>
            <a:endParaRPr lang="zh-CN" altLang="en-US" sz="2800" b="1" spc="300" dirty="0">
              <a:solidFill>
                <a:srgbClr val="FFFFFF"/>
              </a:solidFill>
              <a:latin typeface="微软雅黑" panose="020B0503020204020204" pitchFamily="34" charset="-122"/>
              <a:ea typeface="微软雅黑" panose="020B0503020204020204" pitchFamily="34" charset="-122"/>
            </a:endParaRPr>
          </a:p>
        </p:txBody>
      </p:sp>
      <p:sp>
        <p:nvSpPr>
          <p:cNvPr id="9" name="MH_SubTitle_2"/>
          <p:cNvSpPr txBox="1">
            <a:spLocks noChangeArrowheads="1"/>
          </p:cNvSpPr>
          <p:nvPr>
            <p:custDataLst>
              <p:tags r:id="rId5"/>
            </p:custDataLst>
          </p:nvPr>
        </p:nvSpPr>
        <p:spPr bwMode="auto">
          <a:xfrm>
            <a:off x="6495287" y="1219201"/>
            <a:ext cx="3505963"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600" dirty="0">
                <a:solidFill>
                  <a:srgbClr val="FFFFFF"/>
                </a:solidFill>
                <a:latin typeface="微软雅黑" panose="020B0503020204020204" pitchFamily="34" charset="-122"/>
                <a:ea typeface="微软雅黑" panose="020B0503020204020204" pitchFamily="34" charset="-122"/>
              </a:rPr>
              <a:t>评价结论</a:t>
            </a:r>
            <a:endParaRPr lang="en-US" altLang="zh-CN" sz="2800" b="1" spc="600" dirty="0">
              <a:solidFill>
                <a:srgbClr val="FFFFFF"/>
              </a:solidFill>
              <a:latin typeface="微软雅黑" panose="020B0503020204020204" pitchFamily="34" charset="-122"/>
              <a:ea typeface="微软雅黑" panose="020B0503020204020204" pitchFamily="34" charset="-122"/>
            </a:endParaRPr>
          </a:p>
        </p:txBody>
      </p:sp>
      <p:grpSp>
        <p:nvGrpSpPr>
          <p:cNvPr id="12"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6"/>
            </p:custDataLst>
          </p:nvPr>
        </p:nvGrpSpPr>
        <p:grpSpPr bwMode="auto">
          <a:xfrm>
            <a:off x="4729064" y="936168"/>
            <a:ext cx="846059" cy="846058"/>
            <a:chOff x="3337" y="1657"/>
            <a:chExt cx="1007" cy="1007"/>
          </a:xfrm>
        </p:grpSpPr>
        <p:sp>
          <p:nvSpPr>
            <p:cNvPr id="13" name="PA-任意多边形 5">
              <a:extLst>
                <a:ext uri="{FF2B5EF4-FFF2-40B4-BE49-F238E27FC236}">
                  <a16:creationId xmlns:a16="http://schemas.microsoft.com/office/drawing/2014/main" xmlns="" id="{71218458-4C10-4A82-BE82-19E525D9FF8D}"/>
                </a:ext>
              </a:extLst>
            </p:cNvPr>
            <p:cNvSpPr>
              <a:spLocks/>
            </p:cNvSpPr>
            <p:nvPr>
              <p:custDataLst>
                <p:tags r:id="rId15"/>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PA-矩形 6">
              <a:extLst>
                <a:ext uri="{FF2B5EF4-FFF2-40B4-BE49-F238E27FC236}">
                  <a16:creationId xmlns:a16="http://schemas.microsoft.com/office/drawing/2014/main" xmlns="" id="{008277D4-CB6B-4FE4-B47F-46A0D681598A}"/>
                </a:ext>
              </a:extLst>
            </p:cNvPr>
            <p:cNvSpPr>
              <a:spLocks noChangeArrowheads="1"/>
            </p:cNvSpPr>
            <p:nvPr>
              <p:custDataLst>
                <p:tags r:id="rId16"/>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PA-任意多边形 7">
              <a:extLst>
                <a:ext uri="{FF2B5EF4-FFF2-40B4-BE49-F238E27FC236}">
                  <a16:creationId xmlns:a16="http://schemas.microsoft.com/office/drawing/2014/main" xmlns="" id="{0D34EA9F-F533-47D8-97FD-DC09968D7E8C}"/>
                </a:ext>
              </a:extLst>
            </p:cNvPr>
            <p:cNvSpPr>
              <a:spLocks noEditPoints="1"/>
            </p:cNvSpPr>
            <p:nvPr>
              <p:custDataLst>
                <p:tags r:id="rId17"/>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5" name="MH_Text_1"/>
          <p:cNvSpPr/>
          <p:nvPr>
            <p:custDataLst>
              <p:tags r:id="rId7"/>
            </p:custDataLst>
          </p:nvPr>
        </p:nvSpPr>
        <p:spPr>
          <a:xfrm>
            <a:off x="6236191" y="1219200"/>
            <a:ext cx="5620823" cy="4968875"/>
          </a:xfrm>
          <a:prstGeom prst="rect">
            <a:avLst/>
          </a:prstGeom>
          <a:solidFill>
            <a:srgbClr val="AEACD9"/>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rmAutofit/>
          </a:bodyPr>
          <a:lstStyle/>
          <a:p>
            <a:pPr marL="514350" indent="-514350">
              <a:lnSpc>
                <a:spcPct val="150000"/>
              </a:lnSpc>
              <a:buFont typeface="+mj-lt"/>
              <a:buAutoNum type="arabicPeriod"/>
            </a:pPr>
            <a:endParaRPr lang="en-US" altLang="zh-CN" sz="2800" b="1" dirty="0">
              <a:solidFill>
                <a:schemeClr val="bg1"/>
              </a:solidFill>
              <a:latin typeface="黑体" panose="02010609060101010101" pitchFamily="49" charset="-122"/>
              <a:ea typeface="黑体" panose="02010609060101010101" pitchFamily="49" charset="-122"/>
            </a:endParaRPr>
          </a:p>
        </p:txBody>
      </p:sp>
      <p:sp>
        <p:nvSpPr>
          <p:cNvPr id="26" name="MH_Other_2"/>
          <p:cNvSpPr/>
          <p:nvPr>
            <p:custDataLst>
              <p:tags r:id="rId8"/>
            </p:custDataLst>
          </p:nvPr>
        </p:nvSpPr>
        <p:spPr>
          <a:xfrm>
            <a:off x="8804219" y="807090"/>
            <a:ext cx="3134013" cy="1547314"/>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92D050"/>
              </a:solidFill>
            </a:endParaRPr>
          </a:p>
        </p:txBody>
      </p:sp>
      <p:sp>
        <p:nvSpPr>
          <p:cNvPr id="31" name="MH_SubTitle_1"/>
          <p:cNvSpPr txBox="1">
            <a:spLocks noChangeArrowheads="1"/>
          </p:cNvSpPr>
          <p:nvPr>
            <p:custDataLst>
              <p:tags r:id="rId9"/>
            </p:custDataLst>
          </p:nvPr>
        </p:nvSpPr>
        <p:spPr bwMode="auto">
          <a:xfrm>
            <a:off x="6911534" y="2939208"/>
            <a:ext cx="3998208" cy="63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50000"/>
              </a:lnSpc>
            </a:pPr>
            <a:r>
              <a:rPr lang="zh-CN" altLang="en-US" sz="2400" b="1" spc="300" dirty="0" smtClean="0">
                <a:solidFill>
                  <a:srgbClr val="FFFFFF"/>
                </a:solidFill>
                <a:latin typeface="微软雅黑" panose="020B0503020204020204" pitchFamily="34" charset="-122"/>
                <a:ea typeface="微软雅黑" panose="020B0503020204020204" pitchFamily="34" charset="-122"/>
              </a:rPr>
              <a:t>检查方法</a:t>
            </a:r>
            <a:r>
              <a:rPr lang="en-US" altLang="zh-CN" sz="2400" b="1" spc="300" dirty="0" smtClean="0">
                <a:solidFill>
                  <a:srgbClr val="FFFFFF"/>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黑体" panose="02010609060101010101" pitchFamily="49" charset="-122"/>
                <a:ea typeface="黑体" panose="02010609060101010101" pitchFamily="49" charset="-122"/>
              </a:rPr>
              <a:t>库房</a:t>
            </a:r>
            <a:r>
              <a:rPr lang="zh-CN" altLang="en-US" sz="2400" b="1" dirty="0" smtClean="0">
                <a:solidFill>
                  <a:schemeClr val="bg1"/>
                </a:solidFill>
                <a:latin typeface="黑体" panose="02010609060101010101" pitchFamily="49" charset="-122"/>
                <a:ea typeface="黑体" panose="02010609060101010101" pitchFamily="49" charset="-122"/>
              </a:rPr>
              <a:t>检查</a:t>
            </a:r>
            <a:endParaRPr lang="en-US" altLang="zh-CN" sz="2400" b="1" dirty="0" smtClean="0">
              <a:solidFill>
                <a:schemeClr val="bg1"/>
              </a:solidFill>
              <a:latin typeface="黑体" panose="02010609060101010101" pitchFamily="49" charset="-122"/>
              <a:ea typeface="黑体" panose="02010609060101010101" pitchFamily="49" charset="-122"/>
            </a:endParaRPr>
          </a:p>
          <a:p>
            <a:pPr>
              <a:lnSpc>
                <a:spcPct val="150000"/>
              </a:lnSpc>
            </a:pPr>
            <a:endParaRPr lang="zh-CN" altLang="en-US" sz="2400" b="1" dirty="0">
              <a:solidFill>
                <a:schemeClr val="bg1"/>
              </a:solidFill>
              <a:latin typeface="黑体" panose="02010609060101010101" pitchFamily="49" charset="-122"/>
              <a:ea typeface="黑体" panose="02010609060101010101" pitchFamily="49" charset="-122"/>
            </a:endParaRPr>
          </a:p>
          <a:p>
            <a:pPr marL="514350" indent="-514350">
              <a:lnSpc>
                <a:spcPct val="150000"/>
              </a:lnSpc>
              <a:buFont typeface="+mj-lt"/>
              <a:buAutoNum type="arabicPeriod"/>
            </a:pPr>
            <a:r>
              <a:rPr lang="zh-CN" altLang="en-US" sz="2400" b="1" dirty="0" smtClean="0">
                <a:solidFill>
                  <a:schemeClr val="bg1"/>
                </a:solidFill>
                <a:latin typeface="黑体" panose="02010609060101010101" pitchFamily="49" charset="-122"/>
                <a:ea typeface="黑体" panose="02010609060101010101" pitchFamily="49" charset="-122"/>
              </a:rPr>
              <a:t>案卷排列顺序</a:t>
            </a:r>
            <a:endParaRPr lang="en-US" altLang="zh-CN" sz="2400" b="1" dirty="0" smtClean="0">
              <a:solidFill>
                <a:schemeClr val="bg1"/>
              </a:solidFill>
              <a:latin typeface="黑体" panose="02010609060101010101" pitchFamily="49" charset="-122"/>
              <a:ea typeface="黑体" panose="02010609060101010101" pitchFamily="49" charset="-122"/>
            </a:endParaRPr>
          </a:p>
          <a:p>
            <a:pPr marL="514350" indent="-514350">
              <a:lnSpc>
                <a:spcPct val="150000"/>
              </a:lnSpc>
              <a:buFont typeface="+mj-lt"/>
              <a:buAutoNum type="arabicPeriod"/>
            </a:pPr>
            <a:r>
              <a:rPr lang="zh-CN" altLang="en-US" sz="2400" b="1" dirty="0" smtClean="0">
                <a:solidFill>
                  <a:schemeClr val="bg1"/>
                </a:solidFill>
                <a:latin typeface="黑体" panose="02010609060101010101" pitchFamily="49" charset="-122"/>
                <a:ea typeface="黑体" panose="02010609060101010101" pitchFamily="49" charset="-122"/>
              </a:rPr>
              <a:t>卷内文件排列顺序</a:t>
            </a:r>
            <a:endParaRPr lang="en-US" altLang="zh-CN" sz="2400" b="1" dirty="0" smtClean="0">
              <a:solidFill>
                <a:schemeClr val="bg1"/>
              </a:solidFill>
              <a:latin typeface="黑体" panose="02010609060101010101" pitchFamily="49" charset="-122"/>
              <a:ea typeface="黑体" panose="02010609060101010101" pitchFamily="49" charset="-122"/>
            </a:endParaRPr>
          </a:p>
          <a:p>
            <a:pPr marL="514350" indent="-514350">
              <a:lnSpc>
                <a:spcPct val="150000"/>
              </a:lnSpc>
              <a:buFont typeface="+mj-lt"/>
              <a:buAutoNum type="arabicPeriod"/>
            </a:pPr>
            <a:r>
              <a:rPr lang="zh-CN" altLang="en-US" sz="2400" b="1" dirty="0" smtClean="0">
                <a:solidFill>
                  <a:schemeClr val="bg1"/>
                </a:solidFill>
                <a:latin typeface="黑体" panose="02010609060101010101" pitchFamily="49" charset="-122"/>
                <a:ea typeface="黑体" panose="02010609060101010101" pitchFamily="49" charset="-122"/>
              </a:rPr>
              <a:t>索引标识</a:t>
            </a:r>
            <a:endParaRPr lang="en-US" altLang="zh-CN" sz="2400" b="1" dirty="0" smtClean="0">
              <a:solidFill>
                <a:schemeClr val="bg1"/>
              </a:solidFill>
              <a:latin typeface="黑体" panose="02010609060101010101" pitchFamily="49" charset="-122"/>
              <a:ea typeface="黑体" panose="02010609060101010101" pitchFamily="49" charset="-122"/>
            </a:endParaRPr>
          </a:p>
          <a:p>
            <a:pPr marL="514350" indent="-514350">
              <a:lnSpc>
                <a:spcPct val="150000"/>
              </a:lnSpc>
              <a:buFont typeface="+mj-lt"/>
              <a:buAutoNum type="arabicPeriod"/>
            </a:pPr>
            <a:r>
              <a:rPr lang="zh-CN" altLang="en-US" sz="2400" b="1" dirty="0" smtClean="0">
                <a:solidFill>
                  <a:schemeClr val="bg1"/>
                </a:solidFill>
                <a:latin typeface="黑体" panose="02010609060101010101" pitchFamily="49" charset="-122"/>
                <a:ea typeface="黑体" panose="02010609060101010101" pitchFamily="49" charset="-122"/>
              </a:rPr>
              <a:t>移交清单</a:t>
            </a:r>
            <a:endParaRPr lang="zh-CN" altLang="en-US" sz="2400" b="1" dirty="0">
              <a:solidFill>
                <a:schemeClr val="bg1"/>
              </a:solidFill>
              <a:latin typeface="黑体" panose="02010609060101010101" pitchFamily="49" charset="-122"/>
              <a:ea typeface="黑体" panose="02010609060101010101" pitchFamily="49" charset="-122"/>
            </a:endParaRPr>
          </a:p>
          <a:p>
            <a:endParaRPr lang="zh-CN" altLang="en-US" sz="2800" b="1" spc="300" dirty="0">
              <a:solidFill>
                <a:srgbClr val="FFFFFF"/>
              </a:solidFill>
              <a:latin typeface="微软雅黑" panose="020B0503020204020204" pitchFamily="34" charset="-122"/>
              <a:ea typeface="微软雅黑" panose="020B0503020204020204" pitchFamily="34" charset="-122"/>
            </a:endParaRPr>
          </a:p>
        </p:txBody>
      </p:sp>
      <p:grpSp>
        <p:nvGrpSpPr>
          <p:cNvPr id="32"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10"/>
            </p:custDataLst>
          </p:nvPr>
        </p:nvGrpSpPr>
        <p:grpSpPr bwMode="auto">
          <a:xfrm>
            <a:off x="10486713" y="936168"/>
            <a:ext cx="846059" cy="846058"/>
            <a:chOff x="3337" y="1657"/>
            <a:chExt cx="1007" cy="1007"/>
          </a:xfrm>
        </p:grpSpPr>
        <p:sp>
          <p:nvSpPr>
            <p:cNvPr id="33" name="PA-任意多边形 5">
              <a:extLst>
                <a:ext uri="{FF2B5EF4-FFF2-40B4-BE49-F238E27FC236}">
                  <a16:creationId xmlns:a16="http://schemas.microsoft.com/office/drawing/2014/main" xmlns="" id="{71218458-4C10-4A82-BE82-19E525D9FF8D}"/>
                </a:ext>
              </a:extLst>
            </p:cNvPr>
            <p:cNvSpPr>
              <a:spLocks/>
            </p:cNvSpPr>
            <p:nvPr>
              <p:custDataLst>
                <p:tags r:id="rId12"/>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PA-矩形 6">
              <a:extLst>
                <a:ext uri="{FF2B5EF4-FFF2-40B4-BE49-F238E27FC236}">
                  <a16:creationId xmlns:a16="http://schemas.microsoft.com/office/drawing/2014/main" xmlns="" id="{008277D4-CB6B-4FE4-B47F-46A0D681598A}"/>
                </a:ext>
              </a:extLst>
            </p:cNvPr>
            <p:cNvSpPr>
              <a:spLocks noChangeArrowheads="1"/>
            </p:cNvSpPr>
            <p:nvPr>
              <p:custDataLst>
                <p:tags r:id="rId13"/>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PA-任意多边形 7">
              <a:extLst>
                <a:ext uri="{FF2B5EF4-FFF2-40B4-BE49-F238E27FC236}">
                  <a16:creationId xmlns:a16="http://schemas.microsoft.com/office/drawing/2014/main" xmlns="" id="{0D34EA9F-F533-47D8-97FD-DC09968D7E8C}"/>
                </a:ext>
              </a:extLst>
            </p:cNvPr>
            <p:cNvSpPr>
              <a:spLocks noEditPoints="1"/>
            </p:cNvSpPr>
            <p:nvPr>
              <p:custDataLst>
                <p:tags r:id="rId14"/>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6" name="MH_Other_1"/>
          <p:cNvSpPr/>
          <p:nvPr>
            <p:custDataLst>
              <p:tags r:id="rId11"/>
            </p:custDataLst>
          </p:nvPr>
        </p:nvSpPr>
        <p:spPr>
          <a:xfrm rot="19181880">
            <a:off x="3962215" y="232060"/>
            <a:ext cx="1237916"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116996911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Text_1"/>
          <p:cNvSpPr/>
          <p:nvPr>
            <p:custDataLst>
              <p:tags r:id="rId1"/>
            </p:custDataLst>
          </p:nvPr>
        </p:nvSpPr>
        <p:spPr>
          <a:xfrm>
            <a:off x="478542" y="1219200"/>
            <a:ext cx="5620823" cy="4968875"/>
          </a:xfrm>
          <a:prstGeom prst="rect">
            <a:avLst/>
          </a:prstGeom>
          <a:solidFill>
            <a:srgbClr val="AEACD9"/>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rmAutofit/>
          </a:bodyPr>
          <a:lstStyle/>
          <a:p>
            <a:pPr marL="514350" indent="-514350">
              <a:lnSpc>
                <a:spcPct val="150000"/>
              </a:lnSpc>
              <a:buFont typeface="+mj-lt"/>
              <a:buAutoNum type="arabicPeriod"/>
            </a:pPr>
            <a:r>
              <a:rPr lang="zh-CN" altLang="en-US" sz="2800" b="1" dirty="0" smtClean="0">
                <a:solidFill>
                  <a:schemeClr val="bg1"/>
                </a:solidFill>
                <a:latin typeface="黑体" panose="02010609060101010101" pitchFamily="49" charset="-122"/>
                <a:ea typeface="黑体" panose="02010609060101010101" pitchFamily="49" charset="-122"/>
              </a:rPr>
              <a:t>卷内文件内容</a:t>
            </a:r>
            <a:endParaRPr lang="en-US" altLang="zh-CN" sz="2800" b="1" dirty="0" smtClean="0">
              <a:solidFill>
                <a:schemeClr val="bg1"/>
              </a:solidFill>
              <a:latin typeface="黑体" panose="02010609060101010101" pitchFamily="49" charset="-122"/>
              <a:ea typeface="黑体" panose="02010609060101010101" pitchFamily="49" charset="-122"/>
            </a:endParaRPr>
          </a:p>
          <a:p>
            <a:pPr marL="514350" indent="-514350">
              <a:lnSpc>
                <a:spcPct val="150000"/>
              </a:lnSpc>
              <a:buFont typeface="+mj-lt"/>
              <a:buAutoNum type="arabicPeriod"/>
            </a:pPr>
            <a:r>
              <a:rPr lang="zh-CN" altLang="en-US" sz="2800" b="1" dirty="0" smtClean="0">
                <a:solidFill>
                  <a:schemeClr val="bg1"/>
                </a:solidFill>
                <a:latin typeface="黑体" panose="02010609060101010101" pitchFamily="49" charset="-122"/>
                <a:ea typeface="黑体" panose="02010609060101010101" pitchFamily="49" charset="-122"/>
              </a:rPr>
              <a:t>鉴定、整理、分类、排列、组卷等</a:t>
            </a:r>
            <a:endParaRPr lang="en-US" altLang="zh-CN" sz="2800" b="1" dirty="0">
              <a:solidFill>
                <a:schemeClr val="bg1"/>
              </a:solidFill>
              <a:latin typeface="黑体" panose="02010609060101010101" pitchFamily="49" charset="-122"/>
              <a:ea typeface="黑体" panose="02010609060101010101" pitchFamily="49" charset="-122"/>
            </a:endParaRPr>
          </a:p>
        </p:txBody>
      </p:sp>
      <p:sp>
        <p:nvSpPr>
          <p:cNvPr id="3" name="MH_Other_1"/>
          <p:cNvSpPr/>
          <p:nvPr>
            <p:custDataLst>
              <p:tags r:id="rId2"/>
            </p:custDataLst>
          </p:nvPr>
        </p:nvSpPr>
        <p:spPr>
          <a:xfrm rot="19181880">
            <a:off x="3809815" y="79660"/>
            <a:ext cx="1237916"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2"/>
          <p:cNvSpPr/>
          <p:nvPr>
            <p:custDataLst>
              <p:tags r:id="rId3"/>
            </p:custDataLst>
          </p:nvPr>
        </p:nvSpPr>
        <p:spPr>
          <a:xfrm>
            <a:off x="3046570" y="807090"/>
            <a:ext cx="3134013" cy="1547314"/>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92D050"/>
              </a:solidFill>
            </a:endParaRPr>
          </a:p>
        </p:txBody>
      </p:sp>
      <p:sp>
        <p:nvSpPr>
          <p:cNvPr id="5" name="MH_Text_2"/>
          <p:cNvSpPr/>
          <p:nvPr>
            <p:custDataLst>
              <p:tags r:id="rId4"/>
            </p:custDataLst>
          </p:nvPr>
        </p:nvSpPr>
        <p:spPr>
          <a:xfrm>
            <a:off x="6495287" y="1219200"/>
            <a:ext cx="5410963" cy="496887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rmAutofit fontScale="40000" lnSpcReduction="20000"/>
          </a:bodyPr>
          <a:lstStyle/>
          <a:p>
            <a:pPr>
              <a:lnSpc>
                <a:spcPct val="150000"/>
              </a:lnSpc>
            </a:pPr>
            <a:r>
              <a:rPr lang="zh-CN" altLang="en-US" sz="8400" b="1" dirty="0" smtClean="0">
                <a:latin typeface="黑体" panose="02010609060101010101" pitchFamily="49" charset="-122"/>
                <a:ea typeface="黑体" panose="02010609060101010101" pitchFamily="49" charset="-122"/>
              </a:rPr>
              <a:t>一档</a:t>
            </a:r>
            <a:endParaRPr lang="en-US" altLang="zh-CN" sz="8400" b="1" dirty="0" smtClean="0">
              <a:latin typeface="黑体" panose="02010609060101010101" pitchFamily="49" charset="-122"/>
              <a:ea typeface="黑体" panose="02010609060101010101" pitchFamily="49" charset="-122"/>
            </a:endParaRPr>
          </a:p>
          <a:p>
            <a:pPr>
              <a:lnSpc>
                <a:spcPct val="150000"/>
              </a:lnSpc>
            </a:pPr>
            <a:r>
              <a:rPr lang="zh-CN" altLang="zh-CN" sz="8800" dirty="0">
                <a:latin typeface="黑体" panose="02010609060101010101" pitchFamily="49" charset="-122"/>
                <a:ea typeface="黑体" panose="02010609060101010101" pitchFamily="49" charset="-122"/>
              </a:rPr>
              <a:t>完全满足评价标准为一档取</a:t>
            </a:r>
            <a:r>
              <a:rPr lang="en-US" altLang="zh-CN" sz="8800" dirty="0">
                <a:latin typeface="黑体" panose="02010609060101010101" pitchFamily="49" charset="-122"/>
                <a:ea typeface="黑体" panose="02010609060101010101" pitchFamily="49" charset="-122"/>
              </a:rPr>
              <a:t>100%</a:t>
            </a:r>
            <a:r>
              <a:rPr lang="zh-CN" altLang="zh-CN" sz="8800" dirty="0">
                <a:latin typeface="黑体" panose="02010609060101010101" pitchFamily="49" charset="-122"/>
                <a:ea typeface="黑体" panose="02010609060101010101" pitchFamily="49" charset="-122"/>
              </a:rPr>
              <a:t>的标准分值</a:t>
            </a:r>
            <a:r>
              <a:rPr lang="zh-CN" altLang="en-US" sz="8800" dirty="0">
                <a:latin typeface="黑体" panose="02010609060101010101" pitchFamily="49" charset="-122"/>
                <a:ea typeface="黑体" panose="02010609060101010101" pitchFamily="49" charset="-122"/>
              </a:rPr>
              <a:t>；</a:t>
            </a:r>
            <a:endParaRPr lang="en-US" altLang="zh-CN" sz="8800" dirty="0">
              <a:latin typeface="黑体" panose="02010609060101010101" pitchFamily="49" charset="-122"/>
              <a:ea typeface="黑体" panose="02010609060101010101" pitchFamily="49" charset="-122"/>
            </a:endParaRPr>
          </a:p>
          <a:p>
            <a:pPr>
              <a:lnSpc>
                <a:spcPct val="150000"/>
              </a:lnSpc>
            </a:pPr>
            <a:r>
              <a:rPr lang="zh-CN" altLang="en-US" sz="8400" b="1" dirty="0" smtClean="0">
                <a:latin typeface="黑体" panose="02010609060101010101" pitchFamily="49" charset="-122"/>
                <a:ea typeface="黑体" panose="02010609060101010101" pitchFamily="49" charset="-122"/>
              </a:rPr>
              <a:t>二档</a:t>
            </a:r>
            <a:endParaRPr lang="en-US" altLang="zh-CN" sz="8400" b="1" dirty="0" smtClean="0">
              <a:latin typeface="黑体" panose="02010609060101010101" pitchFamily="49" charset="-122"/>
              <a:ea typeface="黑体" panose="02010609060101010101" pitchFamily="49" charset="-122"/>
            </a:endParaRPr>
          </a:p>
          <a:p>
            <a:pPr>
              <a:lnSpc>
                <a:spcPct val="150000"/>
              </a:lnSpc>
            </a:pPr>
            <a:r>
              <a:rPr lang="zh-CN" altLang="zh-CN" sz="8000" dirty="0">
                <a:latin typeface="黑体" panose="02010609060101010101" pitchFamily="49" charset="-122"/>
                <a:ea typeface="黑体" panose="02010609060101010101" pitchFamily="49" charset="-122"/>
              </a:rPr>
              <a:t>不能完全满足评价标准为二档取</a:t>
            </a:r>
            <a:r>
              <a:rPr lang="en-US" altLang="zh-CN" sz="8000" dirty="0">
                <a:latin typeface="黑体" panose="02010609060101010101" pitchFamily="49" charset="-122"/>
                <a:ea typeface="黑体" panose="02010609060101010101" pitchFamily="49" charset="-122"/>
              </a:rPr>
              <a:t>70%</a:t>
            </a:r>
            <a:r>
              <a:rPr lang="zh-CN" altLang="zh-CN" sz="8000" dirty="0">
                <a:latin typeface="黑体" panose="02010609060101010101" pitchFamily="49" charset="-122"/>
                <a:ea typeface="黑体" panose="02010609060101010101" pitchFamily="49" charset="-122"/>
              </a:rPr>
              <a:t>的标准分值。</a:t>
            </a:r>
            <a:endParaRPr lang="zh-CN" altLang="en-US" sz="8000" dirty="0">
              <a:solidFill>
                <a:srgbClr val="0070C0"/>
              </a:solidFill>
              <a:latin typeface="黑体" panose="02010609060101010101" pitchFamily="49" charset="-122"/>
              <a:ea typeface="黑体" panose="02010609060101010101" pitchFamily="49" charset="-122"/>
            </a:endParaRPr>
          </a:p>
          <a:p>
            <a:pPr marL="457200" indent="-457200">
              <a:lnSpc>
                <a:spcPct val="150000"/>
              </a:lnSpc>
              <a:buFont typeface="Wingdings" panose="05000000000000000000" pitchFamily="2" charset="2"/>
              <a:buChar char="u"/>
            </a:pPr>
            <a:endParaRPr lang="en-US" altLang="zh-CN" sz="1600" dirty="0">
              <a:solidFill>
                <a:srgbClr val="FFFFFF"/>
              </a:solidFill>
              <a:latin typeface="微软雅黑" panose="020B0503020204020204" pitchFamily="34" charset="-122"/>
              <a:ea typeface="微软雅黑" panose="020B0503020204020204" pitchFamily="34" charset="-122"/>
            </a:endParaRPr>
          </a:p>
        </p:txBody>
      </p:sp>
      <p:sp>
        <p:nvSpPr>
          <p:cNvPr id="6" name="MH_Other_3"/>
          <p:cNvSpPr/>
          <p:nvPr>
            <p:custDataLst>
              <p:tags r:id="rId5"/>
            </p:custDataLst>
          </p:nvPr>
        </p:nvSpPr>
        <p:spPr>
          <a:xfrm rot="19181880">
            <a:off x="9260609" y="66364"/>
            <a:ext cx="1237918" cy="2814266"/>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4"/>
          <p:cNvSpPr/>
          <p:nvPr>
            <p:custDataLst>
              <p:tags r:id="rId6"/>
            </p:custDataLst>
          </p:nvPr>
        </p:nvSpPr>
        <p:spPr>
          <a:xfrm>
            <a:off x="8607987" y="837702"/>
            <a:ext cx="3333527" cy="1696448"/>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02B4EC"/>
              </a:solidFill>
            </a:endParaRPr>
          </a:p>
        </p:txBody>
      </p:sp>
      <p:sp>
        <p:nvSpPr>
          <p:cNvPr id="8" name="MH_SubTitle_1"/>
          <p:cNvSpPr txBox="1">
            <a:spLocks noChangeArrowheads="1"/>
          </p:cNvSpPr>
          <p:nvPr>
            <p:custDataLst>
              <p:tags r:id="rId7"/>
            </p:custDataLst>
          </p:nvPr>
        </p:nvSpPr>
        <p:spPr bwMode="auto">
          <a:xfrm>
            <a:off x="478542" y="3456661"/>
            <a:ext cx="3998208" cy="63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300" dirty="0" smtClean="0">
                <a:solidFill>
                  <a:srgbClr val="FFFFFF"/>
                </a:solidFill>
                <a:latin typeface="微软雅黑" panose="020B0503020204020204" pitchFamily="34" charset="-122"/>
                <a:ea typeface="微软雅黑" panose="020B0503020204020204" pitchFamily="34" charset="-122"/>
              </a:rPr>
              <a:t>检查方法</a:t>
            </a:r>
            <a:r>
              <a:rPr lang="en-US" altLang="zh-CN" sz="2800" b="1" spc="300" dirty="0" smtClean="0">
                <a:solidFill>
                  <a:srgbClr val="FFFFFF"/>
                </a:solidFill>
                <a:latin typeface="微软雅黑" panose="020B0503020204020204" pitchFamily="34" charset="-122"/>
                <a:ea typeface="微软雅黑" panose="020B0503020204020204" pitchFamily="34" charset="-122"/>
              </a:rPr>
              <a:t>—</a:t>
            </a:r>
            <a:r>
              <a:rPr lang="zh-CN" altLang="en-US" sz="2800" b="1" spc="300" dirty="0" smtClean="0">
                <a:solidFill>
                  <a:srgbClr val="FFFFFF"/>
                </a:solidFill>
                <a:latin typeface="微软雅黑" panose="020B0503020204020204" pitchFamily="34" charset="-122"/>
                <a:ea typeface="微软雅黑" panose="020B0503020204020204" pitchFamily="34" charset="-122"/>
              </a:rPr>
              <a:t>案卷查看</a:t>
            </a:r>
            <a:endParaRPr lang="zh-CN" altLang="en-US" sz="2800" b="1" spc="300" dirty="0">
              <a:solidFill>
                <a:srgbClr val="FFFFFF"/>
              </a:solidFill>
              <a:latin typeface="微软雅黑" panose="020B0503020204020204" pitchFamily="34" charset="-122"/>
              <a:ea typeface="微软雅黑" panose="020B0503020204020204" pitchFamily="34" charset="-122"/>
            </a:endParaRPr>
          </a:p>
        </p:txBody>
      </p:sp>
      <p:sp>
        <p:nvSpPr>
          <p:cNvPr id="9" name="MH_SubTitle_2"/>
          <p:cNvSpPr txBox="1">
            <a:spLocks noChangeArrowheads="1"/>
          </p:cNvSpPr>
          <p:nvPr>
            <p:custDataLst>
              <p:tags r:id="rId8"/>
            </p:custDataLst>
          </p:nvPr>
        </p:nvSpPr>
        <p:spPr bwMode="auto">
          <a:xfrm>
            <a:off x="6495287" y="1219201"/>
            <a:ext cx="3505963"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600" dirty="0">
                <a:solidFill>
                  <a:srgbClr val="FFFFFF"/>
                </a:solidFill>
                <a:latin typeface="微软雅黑" panose="020B0503020204020204" pitchFamily="34" charset="-122"/>
                <a:ea typeface="微软雅黑" panose="020B0503020204020204" pitchFamily="34" charset="-122"/>
              </a:rPr>
              <a:t>评价结论</a:t>
            </a:r>
            <a:endParaRPr lang="en-US" altLang="zh-CN" sz="2800" b="1" spc="600" dirty="0">
              <a:solidFill>
                <a:srgbClr val="FFFFFF"/>
              </a:solidFill>
              <a:latin typeface="微软雅黑" panose="020B0503020204020204" pitchFamily="34" charset="-122"/>
              <a:ea typeface="微软雅黑" panose="020B0503020204020204" pitchFamily="34" charset="-122"/>
            </a:endParaRPr>
          </a:p>
        </p:txBody>
      </p:sp>
      <p:grpSp>
        <p:nvGrpSpPr>
          <p:cNvPr id="12"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9"/>
            </p:custDataLst>
          </p:nvPr>
        </p:nvGrpSpPr>
        <p:grpSpPr bwMode="auto">
          <a:xfrm>
            <a:off x="4729064" y="936168"/>
            <a:ext cx="846059" cy="846058"/>
            <a:chOff x="3337" y="1657"/>
            <a:chExt cx="1007" cy="1007"/>
          </a:xfrm>
        </p:grpSpPr>
        <p:sp>
          <p:nvSpPr>
            <p:cNvPr id="13" name="PA-任意多边形 5">
              <a:extLst>
                <a:ext uri="{FF2B5EF4-FFF2-40B4-BE49-F238E27FC236}">
                  <a16:creationId xmlns:a16="http://schemas.microsoft.com/office/drawing/2014/main" xmlns="" id="{71218458-4C10-4A82-BE82-19E525D9FF8D}"/>
                </a:ext>
              </a:extLst>
            </p:cNvPr>
            <p:cNvSpPr>
              <a:spLocks/>
            </p:cNvSpPr>
            <p:nvPr>
              <p:custDataLst>
                <p:tags r:id="rId14"/>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PA-矩形 6">
              <a:extLst>
                <a:ext uri="{FF2B5EF4-FFF2-40B4-BE49-F238E27FC236}">
                  <a16:creationId xmlns:a16="http://schemas.microsoft.com/office/drawing/2014/main" xmlns="" id="{008277D4-CB6B-4FE4-B47F-46A0D681598A}"/>
                </a:ext>
              </a:extLst>
            </p:cNvPr>
            <p:cNvSpPr>
              <a:spLocks noChangeArrowheads="1"/>
            </p:cNvSpPr>
            <p:nvPr>
              <p:custDataLst>
                <p:tags r:id="rId15"/>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PA-任意多边形 7">
              <a:extLst>
                <a:ext uri="{FF2B5EF4-FFF2-40B4-BE49-F238E27FC236}">
                  <a16:creationId xmlns:a16="http://schemas.microsoft.com/office/drawing/2014/main" xmlns="" id="{0D34EA9F-F533-47D8-97FD-DC09968D7E8C}"/>
                </a:ext>
              </a:extLst>
            </p:cNvPr>
            <p:cNvSpPr>
              <a:spLocks noEditPoints="1"/>
            </p:cNvSpPr>
            <p:nvPr>
              <p:custDataLst>
                <p:tags r:id="rId16"/>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7"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10"/>
            </p:custDataLst>
          </p:nvPr>
        </p:nvGrpSpPr>
        <p:grpSpPr bwMode="auto">
          <a:xfrm>
            <a:off x="10767914" y="1088568"/>
            <a:ext cx="846059" cy="846058"/>
            <a:chOff x="3337" y="1657"/>
            <a:chExt cx="1007" cy="1007"/>
          </a:xfrm>
        </p:grpSpPr>
        <p:sp>
          <p:nvSpPr>
            <p:cNvPr id="28" name="PA-任意多边形 5">
              <a:extLst>
                <a:ext uri="{FF2B5EF4-FFF2-40B4-BE49-F238E27FC236}">
                  <a16:creationId xmlns:a16="http://schemas.microsoft.com/office/drawing/2014/main" xmlns="" id="{71218458-4C10-4A82-BE82-19E525D9FF8D}"/>
                </a:ext>
              </a:extLst>
            </p:cNvPr>
            <p:cNvSpPr>
              <a:spLocks/>
            </p:cNvSpPr>
            <p:nvPr>
              <p:custDataLst>
                <p:tags r:id="rId11"/>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PA-矩形 6">
              <a:extLst>
                <a:ext uri="{FF2B5EF4-FFF2-40B4-BE49-F238E27FC236}">
                  <a16:creationId xmlns:a16="http://schemas.microsoft.com/office/drawing/2014/main" xmlns="" id="{008277D4-CB6B-4FE4-B47F-46A0D681598A}"/>
                </a:ext>
              </a:extLst>
            </p:cNvPr>
            <p:cNvSpPr>
              <a:spLocks noChangeArrowheads="1"/>
            </p:cNvSpPr>
            <p:nvPr>
              <p:custDataLst>
                <p:tags r:id="rId12"/>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PA-任意多边形 7">
              <a:extLst>
                <a:ext uri="{FF2B5EF4-FFF2-40B4-BE49-F238E27FC236}">
                  <a16:creationId xmlns:a16="http://schemas.microsoft.com/office/drawing/2014/main" xmlns="" id="{0D34EA9F-F533-47D8-97FD-DC09968D7E8C}"/>
                </a:ext>
              </a:extLst>
            </p:cNvPr>
            <p:cNvSpPr>
              <a:spLocks noEditPoints="1"/>
            </p:cNvSpPr>
            <p:nvPr>
              <p:custDataLst>
                <p:tags r:id="rId13"/>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92267967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MH_Text_2"/>
          <p:cNvSpPr/>
          <p:nvPr>
            <p:custDataLst>
              <p:tags r:id="rId1"/>
            </p:custDataLst>
          </p:nvPr>
        </p:nvSpPr>
        <p:spPr>
          <a:xfrm>
            <a:off x="235133" y="940525"/>
            <a:ext cx="11697244" cy="5391241"/>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900000" rIns="144000" bIns="46800" anchor="b">
            <a:normAutofit fontScale="92500" lnSpcReduction="10000"/>
          </a:bodyPr>
          <a:lstStyle/>
          <a:p>
            <a:pPr>
              <a:lnSpc>
                <a:spcPct val="150000"/>
              </a:lnSpc>
            </a:pPr>
            <a:endParaRPr lang="en-US" altLang="zh-CN" sz="3600" dirty="0" smtClean="0">
              <a:latin typeface="黑体" panose="02010609060101010101" pitchFamily="49" charset="-122"/>
              <a:ea typeface="黑体" panose="02010609060101010101" pitchFamily="49" charset="-122"/>
            </a:endParaRPr>
          </a:p>
          <a:p>
            <a:pPr>
              <a:lnSpc>
                <a:spcPct val="150000"/>
              </a:lnSpc>
            </a:pPr>
            <a:r>
              <a:rPr lang="en-US" altLang="zh-CN" sz="3600" dirty="0">
                <a:latin typeface="黑体" panose="02010609060101010101" pitchFamily="49" charset="-122"/>
                <a:ea typeface="黑体" panose="02010609060101010101" pitchFamily="49" charset="-122"/>
              </a:rPr>
              <a:t> </a:t>
            </a:r>
            <a:r>
              <a:rPr lang="en-US" altLang="zh-CN" sz="3600" dirty="0" smtClean="0">
                <a:latin typeface="黑体" panose="02010609060101010101" pitchFamily="49" charset="-122"/>
                <a:ea typeface="黑体" panose="02010609060101010101" pitchFamily="49" charset="-122"/>
              </a:rPr>
              <a:t> 《</a:t>
            </a:r>
            <a:r>
              <a:rPr lang="zh-CN" altLang="zh-CN" sz="3600" dirty="0">
                <a:latin typeface="黑体" panose="02010609060101010101" pitchFamily="49" charset="-122"/>
                <a:ea typeface="黑体" panose="02010609060101010101" pitchFamily="49" charset="-122"/>
              </a:rPr>
              <a:t>核电工程施工质量评价规程</a:t>
            </a:r>
            <a:r>
              <a:rPr lang="en-US" altLang="zh-CN" sz="3600" dirty="0">
                <a:latin typeface="黑体" panose="02010609060101010101" pitchFamily="49" charset="-122"/>
                <a:ea typeface="黑体" panose="02010609060101010101" pitchFamily="49" charset="-122"/>
              </a:rPr>
              <a:t>》</a:t>
            </a:r>
            <a:r>
              <a:rPr lang="zh-CN" altLang="en-US" sz="3600" dirty="0">
                <a:latin typeface="黑体" panose="02010609060101010101" pitchFamily="49" charset="-122"/>
                <a:ea typeface="黑体" panose="02010609060101010101" pitchFamily="49" charset="-122"/>
              </a:rPr>
              <a:t>（</a:t>
            </a:r>
            <a:r>
              <a:rPr lang="en-US" altLang="zh-CN" sz="3600" dirty="0">
                <a:latin typeface="黑体" panose="02010609060101010101" pitchFamily="49" charset="-122"/>
                <a:ea typeface="黑体" panose="02010609060101010101" pitchFamily="49" charset="-122"/>
              </a:rPr>
              <a:t>2021</a:t>
            </a:r>
            <a:r>
              <a:rPr lang="zh-CN" altLang="en-US" sz="3600" dirty="0">
                <a:latin typeface="黑体" panose="02010609060101010101" pitchFamily="49" charset="-122"/>
                <a:ea typeface="黑体" panose="02010609060101010101" pitchFamily="49" charset="-122"/>
              </a:rPr>
              <a:t>版）</a:t>
            </a:r>
            <a:endParaRPr lang="en-US" altLang="zh-CN" sz="3600" dirty="0">
              <a:latin typeface="黑体" panose="02010609060101010101" pitchFamily="49" charset="-122"/>
              <a:ea typeface="黑体" panose="02010609060101010101" pitchFamily="49" charset="-122"/>
            </a:endParaRPr>
          </a:p>
          <a:p>
            <a:pPr>
              <a:lnSpc>
                <a:spcPct val="150000"/>
              </a:lnSpc>
            </a:pPr>
            <a:r>
              <a:rPr lang="en-US" altLang="zh-CN" sz="3600" dirty="0">
                <a:latin typeface="黑体" panose="02010609060101010101" pitchFamily="49" charset="-122"/>
                <a:ea typeface="黑体" panose="02010609060101010101" pitchFamily="49" charset="-122"/>
              </a:rPr>
              <a:t>    </a:t>
            </a:r>
            <a:r>
              <a:rPr lang="zh-CN" altLang="zh-CN" sz="3600" dirty="0">
                <a:latin typeface="黑体" panose="02010609060101010101" pitchFamily="49" charset="-122"/>
                <a:ea typeface="黑体" panose="02010609060101010101" pitchFamily="49" charset="-122"/>
              </a:rPr>
              <a:t>具体评价标准见表</a:t>
            </a:r>
            <a:r>
              <a:rPr lang="en-US" altLang="zh-CN" sz="3600" dirty="0">
                <a:latin typeface="黑体" panose="02010609060101010101" pitchFamily="49" charset="-122"/>
                <a:ea typeface="黑体" panose="02010609060101010101" pitchFamily="49" charset="-122"/>
              </a:rPr>
              <a:t>7.3.1</a:t>
            </a:r>
          </a:p>
          <a:p>
            <a:pPr>
              <a:lnSpc>
                <a:spcPct val="150000"/>
              </a:lnSpc>
            </a:pPr>
            <a:r>
              <a:rPr lang="en-US" altLang="zh-CN" sz="3600" dirty="0">
                <a:latin typeface="黑体" panose="02010609060101010101" pitchFamily="49" charset="-122"/>
                <a:ea typeface="黑体" panose="02010609060101010101" pitchFamily="49" charset="-122"/>
              </a:rPr>
              <a:t>    </a:t>
            </a:r>
            <a:r>
              <a:rPr lang="zh-CN" altLang="zh-CN" sz="3600" dirty="0">
                <a:latin typeface="黑体" panose="02010609060101010101" pitchFamily="49" charset="-122"/>
                <a:ea typeface="黑体" panose="02010609060101010101" pitchFamily="49" charset="-122"/>
              </a:rPr>
              <a:t>档案评价结果分为二档：</a:t>
            </a:r>
            <a:endParaRPr lang="en-US" altLang="zh-CN" sz="3600" dirty="0">
              <a:latin typeface="黑体" panose="02010609060101010101" pitchFamily="49" charset="-122"/>
              <a:ea typeface="黑体" panose="02010609060101010101" pitchFamily="49" charset="-122"/>
            </a:endParaRPr>
          </a:p>
          <a:p>
            <a:pPr>
              <a:lnSpc>
                <a:spcPct val="150000"/>
              </a:lnSpc>
            </a:pPr>
            <a:r>
              <a:rPr lang="en-US" altLang="zh-CN" sz="3600" dirty="0">
                <a:latin typeface="黑体" panose="02010609060101010101" pitchFamily="49" charset="-122"/>
                <a:ea typeface="黑体" panose="02010609060101010101" pitchFamily="49" charset="-122"/>
              </a:rPr>
              <a:t>    </a:t>
            </a:r>
            <a:r>
              <a:rPr lang="zh-CN" altLang="zh-CN" sz="3600" dirty="0">
                <a:latin typeface="黑体" panose="02010609060101010101" pitchFamily="49" charset="-122"/>
                <a:ea typeface="黑体" panose="02010609060101010101" pitchFamily="49" charset="-122"/>
              </a:rPr>
              <a:t>完全满足评价标准为一档取</a:t>
            </a:r>
            <a:r>
              <a:rPr lang="en-US" altLang="zh-CN" sz="3600" dirty="0">
                <a:latin typeface="黑体" panose="02010609060101010101" pitchFamily="49" charset="-122"/>
                <a:ea typeface="黑体" panose="02010609060101010101" pitchFamily="49" charset="-122"/>
              </a:rPr>
              <a:t>100%</a:t>
            </a:r>
            <a:r>
              <a:rPr lang="zh-CN" altLang="zh-CN" sz="3600" dirty="0">
                <a:latin typeface="黑体" panose="02010609060101010101" pitchFamily="49" charset="-122"/>
                <a:ea typeface="黑体" panose="02010609060101010101" pitchFamily="49" charset="-122"/>
              </a:rPr>
              <a:t>的标准分值</a:t>
            </a:r>
            <a:r>
              <a:rPr lang="zh-CN" altLang="en-US" sz="3600" dirty="0">
                <a:latin typeface="黑体" panose="02010609060101010101" pitchFamily="49" charset="-122"/>
                <a:ea typeface="黑体" panose="02010609060101010101" pitchFamily="49" charset="-122"/>
              </a:rPr>
              <a:t>；</a:t>
            </a:r>
            <a:endParaRPr lang="en-US" altLang="zh-CN" sz="3600" dirty="0">
              <a:latin typeface="黑体" panose="02010609060101010101" pitchFamily="49" charset="-122"/>
              <a:ea typeface="黑体" panose="02010609060101010101" pitchFamily="49" charset="-122"/>
            </a:endParaRPr>
          </a:p>
          <a:p>
            <a:pPr>
              <a:lnSpc>
                <a:spcPct val="150000"/>
              </a:lnSpc>
            </a:pPr>
            <a:r>
              <a:rPr lang="en-US" altLang="zh-CN" sz="3600" dirty="0">
                <a:latin typeface="黑体" panose="02010609060101010101" pitchFamily="49" charset="-122"/>
                <a:ea typeface="黑体" panose="02010609060101010101" pitchFamily="49" charset="-122"/>
              </a:rPr>
              <a:t>    </a:t>
            </a:r>
            <a:r>
              <a:rPr lang="zh-CN" altLang="zh-CN" sz="3600" dirty="0">
                <a:latin typeface="黑体" panose="02010609060101010101" pitchFamily="49" charset="-122"/>
                <a:ea typeface="黑体" panose="02010609060101010101" pitchFamily="49" charset="-122"/>
              </a:rPr>
              <a:t>不能完全满足评价标准为二档取</a:t>
            </a:r>
            <a:r>
              <a:rPr lang="en-US" altLang="zh-CN" sz="3600" dirty="0">
                <a:latin typeface="黑体" panose="02010609060101010101" pitchFamily="49" charset="-122"/>
                <a:ea typeface="黑体" panose="02010609060101010101" pitchFamily="49" charset="-122"/>
              </a:rPr>
              <a:t>70%</a:t>
            </a:r>
            <a:r>
              <a:rPr lang="zh-CN" altLang="zh-CN" sz="3600" dirty="0">
                <a:latin typeface="黑体" panose="02010609060101010101" pitchFamily="49" charset="-122"/>
                <a:ea typeface="黑体" panose="02010609060101010101" pitchFamily="49" charset="-122"/>
              </a:rPr>
              <a:t>的标准分值。</a:t>
            </a:r>
            <a:endParaRPr lang="zh-CN" altLang="en-US" sz="3600" dirty="0">
              <a:solidFill>
                <a:srgbClr val="0070C0"/>
              </a:solidFill>
              <a:latin typeface="黑体" panose="02010609060101010101" pitchFamily="49" charset="-122"/>
              <a:ea typeface="黑体" panose="02010609060101010101" pitchFamily="49" charset="-122"/>
            </a:endParaRPr>
          </a:p>
          <a:p>
            <a:pPr marL="457200" indent="-457200">
              <a:lnSpc>
                <a:spcPct val="150000"/>
              </a:lnSpc>
              <a:buFont typeface="Wingdings" panose="05000000000000000000" pitchFamily="2" charset="2"/>
              <a:buChar char="u"/>
            </a:pPr>
            <a:endParaRPr lang="en-US" altLang="zh-CN" sz="1600" dirty="0">
              <a:solidFill>
                <a:srgbClr val="FFFFFF"/>
              </a:solidFill>
              <a:latin typeface="微软雅黑" panose="020B0503020204020204" pitchFamily="34" charset="-122"/>
              <a:ea typeface="微软雅黑" panose="020B0503020204020204" pitchFamily="34" charset="-122"/>
            </a:endParaRPr>
          </a:p>
        </p:txBody>
      </p:sp>
      <p:sp>
        <p:nvSpPr>
          <p:cNvPr id="19" name="MH_Other_4"/>
          <p:cNvSpPr/>
          <p:nvPr>
            <p:custDataLst>
              <p:tags r:id="rId2"/>
            </p:custDataLst>
          </p:nvPr>
        </p:nvSpPr>
        <p:spPr>
          <a:xfrm>
            <a:off x="4761331" y="837191"/>
            <a:ext cx="7206310" cy="1840650"/>
          </a:xfrm>
          <a:custGeom>
            <a:avLst/>
            <a:gdLst>
              <a:gd name="connsiteX0" fmla="*/ 0 w 1742190"/>
              <a:gd name="connsiteY0" fmla="*/ 0 h 1008113"/>
              <a:gd name="connsiteX1" fmla="*/ 1742190 w 1742190"/>
              <a:gd name="connsiteY1" fmla="*/ 0 h 1008113"/>
              <a:gd name="connsiteX2" fmla="*/ 1742190 w 1742190"/>
              <a:gd name="connsiteY2" fmla="*/ 1008113 h 1008113"/>
            </a:gdLst>
            <a:ahLst/>
            <a:cxnLst>
              <a:cxn ang="0">
                <a:pos x="connsiteX0" y="connsiteY0"/>
              </a:cxn>
              <a:cxn ang="0">
                <a:pos x="connsiteX1" y="connsiteY1"/>
              </a:cxn>
              <a:cxn ang="0">
                <a:pos x="connsiteX2" y="connsiteY2"/>
              </a:cxn>
            </a:cxnLst>
            <a:rect l="l" t="t" r="r" b="b"/>
            <a:pathLst>
              <a:path w="1742190" h="1008113">
                <a:moveTo>
                  <a:pt x="0" y="0"/>
                </a:moveTo>
                <a:lnTo>
                  <a:pt x="1742190" y="0"/>
                </a:lnTo>
                <a:lnTo>
                  <a:pt x="1742190" y="1008113"/>
                </a:lnTo>
                <a:close/>
              </a:path>
            </a:pathLst>
          </a:custGeom>
          <a:solidFill>
            <a:srgbClr val="FFFFFF"/>
          </a:solidFill>
          <a:ln>
            <a:noFill/>
          </a:ln>
          <a:effectLst>
            <a:innerShdw blurRad="63500" dist="25400" dir="8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0" bIns="360000" anchor="ctr"/>
          <a:lstStyle/>
          <a:p>
            <a:pPr algn="ctr">
              <a:defRPr/>
            </a:pPr>
            <a:endParaRPr lang="zh-CN" altLang="en-US" sz="4000" dirty="0">
              <a:solidFill>
                <a:srgbClr val="02B4EC"/>
              </a:solidFill>
            </a:endParaRPr>
          </a:p>
        </p:txBody>
      </p:sp>
      <p:sp>
        <p:nvSpPr>
          <p:cNvPr id="20" name="MH_SubTitle_2"/>
          <p:cNvSpPr txBox="1">
            <a:spLocks noChangeArrowheads="1"/>
          </p:cNvSpPr>
          <p:nvPr>
            <p:custDataLst>
              <p:tags r:id="rId3"/>
            </p:custDataLst>
          </p:nvPr>
        </p:nvSpPr>
        <p:spPr bwMode="auto">
          <a:xfrm>
            <a:off x="1258089" y="1160342"/>
            <a:ext cx="7579077" cy="101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sz="2800" b="1" spc="600" dirty="0">
                <a:solidFill>
                  <a:srgbClr val="FFFFFF"/>
                </a:solidFill>
                <a:latin typeface="微软雅黑" panose="020B0503020204020204" pitchFamily="34" charset="-122"/>
                <a:ea typeface="微软雅黑" panose="020B0503020204020204" pitchFamily="34" charset="-122"/>
              </a:rPr>
              <a:t>评价结论</a:t>
            </a:r>
            <a:endParaRPr lang="en-US" altLang="zh-CN" sz="2800" b="1" spc="600" dirty="0">
              <a:solidFill>
                <a:srgbClr val="FFFFFF"/>
              </a:solidFill>
              <a:latin typeface="微软雅黑" panose="020B0503020204020204" pitchFamily="34" charset="-122"/>
              <a:ea typeface="微软雅黑" panose="020B0503020204020204" pitchFamily="34" charset="-122"/>
            </a:endParaRPr>
          </a:p>
        </p:txBody>
      </p:sp>
      <p:grpSp>
        <p:nvGrpSpPr>
          <p:cNvPr id="21" name="PA-genealogy-286545">
            <a:extLst>
              <a:ext uri="{FF2B5EF4-FFF2-40B4-BE49-F238E27FC236}">
                <a16:creationId xmlns:a16="http://schemas.microsoft.com/office/drawing/2014/main" xmlns="" id="{CDF48F97-D1BD-46A8-BE1C-2BA9618215F4}"/>
              </a:ext>
            </a:extLst>
          </p:cNvPr>
          <p:cNvGrpSpPr>
            <a:grpSpLocks noChangeAspect="1"/>
          </p:cNvGrpSpPr>
          <p:nvPr>
            <p:custDataLst>
              <p:tags r:id="rId4"/>
            </p:custDataLst>
          </p:nvPr>
        </p:nvGrpSpPr>
        <p:grpSpPr bwMode="auto">
          <a:xfrm>
            <a:off x="9811116" y="1160342"/>
            <a:ext cx="1828983" cy="917975"/>
            <a:chOff x="3337" y="1657"/>
            <a:chExt cx="1007" cy="1007"/>
          </a:xfrm>
        </p:grpSpPr>
        <p:sp>
          <p:nvSpPr>
            <p:cNvPr id="22" name="PA-任意多边形 5">
              <a:extLst>
                <a:ext uri="{FF2B5EF4-FFF2-40B4-BE49-F238E27FC236}">
                  <a16:creationId xmlns:a16="http://schemas.microsoft.com/office/drawing/2014/main" xmlns="" id="{71218458-4C10-4A82-BE82-19E525D9FF8D}"/>
                </a:ext>
              </a:extLst>
            </p:cNvPr>
            <p:cNvSpPr>
              <a:spLocks/>
            </p:cNvSpPr>
            <p:nvPr>
              <p:custDataLst>
                <p:tags r:id="rId6"/>
              </p:custDataLst>
            </p:nvPr>
          </p:nvSpPr>
          <p:spPr bwMode="auto">
            <a:xfrm>
              <a:off x="3438" y="1732"/>
              <a:ext cx="805" cy="856"/>
            </a:xfrm>
            <a:custGeom>
              <a:avLst/>
              <a:gdLst>
                <a:gd name="T0" fmla="*/ 805 w 805"/>
                <a:gd name="T1" fmla="*/ 50 h 856"/>
                <a:gd name="T2" fmla="*/ 805 w 805"/>
                <a:gd name="T3" fmla="*/ 0 h 856"/>
                <a:gd name="T4" fmla="*/ 578 w 805"/>
                <a:gd name="T5" fmla="*/ 0 h 856"/>
                <a:gd name="T6" fmla="*/ 578 w 805"/>
                <a:gd name="T7" fmla="*/ 126 h 856"/>
                <a:gd name="T8" fmla="*/ 175 w 805"/>
                <a:gd name="T9" fmla="*/ 126 h 856"/>
                <a:gd name="T10" fmla="*/ 175 w 805"/>
                <a:gd name="T11" fmla="*/ 403 h 856"/>
                <a:gd name="T12" fmla="*/ 0 w 805"/>
                <a:gd name="T13" fmla="*/ 403 h 856"/>
                <a:gd name="T14" fmla="*/ 0 w 805"/>
                <a:gd name="T15" fmla="*/ 453 h 856"/>
                <a:gd name="T16" fmla="*/ 175 w 805"/>
                <a:gd name="T17" fmla="*/ 453 h 856"/>
                <a:gd name="T18" fmla="*/ 175 w 805"/>
                <a:gd name="T19" fmla="*/ 730 h 856"/>
                <a:gd name="T20" fmla="*/ 578 w 805"/>
                <a:gd name="T21" fmla="*/ 730 h 856"/>
                <a:gd name="T22" fmla="*/ 578 w 805"/>
                <a:gd name="T23" fmla="*/ 856 h 856"/>
                <a:gd name="T24" fmla="*/ 805 w 805"/>
                <a:gd name="T25" fmla="*/ 856 h 856"/>
                <a:gd name="T26" fmla="*/ 805 w 805"/>
                <a:gd name="T27" fmla="*/ 805 h 856"/>
                <a:gd name="T28" fmla="*/ 628 w 805"/>
                <a:gd name="T29" fmla="*/ 805 h 856"/>
                <a:gd name="T30" fmla="*/ 628 w 805"/>
                <a:gd name="T31" fmla="*/ 604 h 856"/>
                <a:gd name="T32" fmla="*/ 805 w 805"/>
                <a:gd name="T33" fmla="*/ 604 h 856"/>
                <a:gd name="T34" fmla="*/ 805 w 805"/>
                <a:gd name="T35" fmla="*/ 554 h 856"/>
                <a:gd name="T36" fmla="*/ 578 w 805"/>
                <a:gd name="T37" fmla="*/ 554 h 856"/>
                <a:gd name="T38" fmla="*/ 578 w 805"/>
                <a:gd name="T39" fmla="*/ 680 h 856"/>
                <a:gd name="T40" fmla="*/ 226 w 805"/>
                <a:gd name="T41" fmla="*/ 680 h 856"/>
                <a:gd name="T42" fmla="*/ 226 w 805"/>
                <a:gd name="T43" fmla="*/ 177 h 856"/>
                <a:gd name="T44" fmla="*/ 578 w 805"/>
                <a:gd name="T45" fmla="*/ 177 h 856"/>
                <a:gd name="T46" fmla="*/ 578 w 805"/>
                <a:gd name="T47" fmla="*/ 302 h 856"/>
                <a:gd name="T48" fmla="*/ 805 w 805"/>
                <a:gd name="T49" fmla="*/ 302 h 856"/>
                <a:gd name="T50" fmla="*/ 805 w 805"/>
                <a:gd name="T51" fmla="*/ 252 h 856"/>
                <a:gd name="T52" fmla="*/ 628 w 805"/>
                <a:gd name="T53" fmla="*/ 252 h 856"/>
                <a:gd name="T54" fmla="*/ 628 w 805"/>
                <a:gd name="T55" fmla="*/ 50 h 856"/>
                <a:gd name="T56" fmla="*/ 805 w 805"/>
                <a:gd name="T57" fmla="*/ 5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856">
                  <a:moveTo>
                    <a:pt x="805" y="50"/>
                  </a:moveTo>
                  <a:lnTo>
                    <a:pt x="805" y="0"/>
                  </a:lnTo>
                  <a:lnTo>
                    <a:pt x="578" y="0"/>
                  </a:lnTo>
                  <a:lnTo>
                    <a:pt x="578" y="126"/>
                  </a:lnTo>
                  <a:lnTo>
                    <a:pt x="175" y="126"/>
                  </a:lnTo>
                  <a:lnTo>
                    <a:pt x="175" y="403"/>
                  </a:lnTo>
                  <a:lnTo>
                    <a:pt x="0" y="403"/>
                  </a:lnTo>
                  <a:lnTo>
                    <a:pt x="0" y="453"/>
                  </a:lnTo>
                  <a:lnTo>
                    <a:pt x="175" y="453"/>
                  </a:lnTo>
                  <a:lnTo>
                    <a:pt x="175" y="730"/>
                  </a:lnTo>
                  <a:lnTo>
                    <a:pt x="578" y="730"/>
                  </a:lnTo>
                  <a:lnTo>
                    <a:pt x="578" y="856"/>
                  </a:lnTo>
                  <a:lnTo>
                    <a:pt x="805" y="856"/>
                  </a:lnTo>
                  <a:lnTo>
                    <a:pt x="805" y="805"/>
                  </a:lnTo>
                  <a:lnTo>
                    <a:pt x="628" y="805"/>
                  </a:lnTo>
                  <a:lnTo>
                    <a:pt x="628" y="604"/>
                  </a:lnTo>
                  <a:lnTo>
                    <a:pt x="805" y="604"/>
                  </a:lnTo>
                  <a:lnTo>
                    <a:pt x="805" y="554"/>
                  </a:lnTo>
                  <a:lnTo>
                    <a:pt x="578" y="554"/>
                  </a:lnTo>
                  <a:lnTo>
                    <a:pt x="578" y="680"/>
                  </a:lnTo>
                  <a:lnTo>
                    <a:pt x="226" y="680"/>
                  </a:lnTo>
                  <a:lnTo>
                    <a:pt x="226" y="177"/>
                  </a:lnTo>
                  <a:lnTo>
                    <a:pt x="578" y="177"/>
                  </a:lnTo>
                  <a:lnTo>
                    <a:pt x="578" y="302"/>
                  </a:lnTo>
                  <a:lnTo>
                    <a:pt x="805" y="302"/>
                  </a:lnTo>
                  <a:lnTo>
                    <a:pt x="805" y="252"/>
                  </a:lnTo>
                  <a:lnTo>
                    <a:pt x="628" y="252"/>
                  </a:lnTo>
                  <a:lnTo>
                    <a:pt x="628" y="50"/>
                  </a:lnTo>
                  <a:lnTo>
                    <a:pt x="805" y="50"/>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PA-矩形 6">
              <a:extLst>
                <a:ext uri="{FF2B5EF4-FFF2-40B4-BE49-F238E27FC236}">
                  <a16:creationId xmlns:a16="http://schemas.microsoft.com/office/drawing/2014/main" xmlns="" id="{008277D4-CB6B-4FE4-B47F-46A0D681598A}"/>
                </a:ext>
              </a:extLst>
            </p:cNvPr>
            <p:cNvSpPr>
              <a:spLocks noChangeArrowheads="1"/>
            </p:cNvSpPr>
            <p:nvPr>
              <p:custDataLst>
                <p:tags r:id="rId7"/>
              </p:custDataLst>
            </p:nvPr>
          </p:nvSpPr>
          <p:spPr bwMode="auto">
            <a:xfrm>
              <a:off x="3337" y="2060"/>
              <a:ext cx="201" cy="201"/>
            </a:xfrm>
            <a:prstGeom prst="rect">
              <a:avLst/>
            </a:prstGeom>
            <a:solidFill>
              <a:srgbClr val="00BC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PA-任意多边形 7">
              <a:extLst>
                <a:ext uri="{FF2B5EF4-FFF2-40B4-BE49-F238E27FC236}">
                  <a16:creationId xmlns:a16="http://schemas.microsoft.com/office/drawing/2014/main" xmlns="" id="{0D34EA9F-F533-47D8-97FD-DC09968D7E8C}"/>
                </a:ext>
              </a:extLst>
            </p:cNvPr>
            <p:cNvSpPr>
              <a:spLocks noEditPoints="1"/>
            </p:cNvSpPr>
            <p:nvPr>
              <p:custDataLst>
                <p:tags r:id="rId8"/>
              </p:custDataLst>
            </p:nvPr>
          </p:nvSpPr>
          <p:spPr bwMode="auto">
            <a:xfrm>
              <a:off x="3740" y="1657"/>
              <a:ext cx="604" cy="1007"/>
            </a:xfrm>
            <a:custGeom>
              <a:avLst/>
              <a:gdLst>
                <a:gd name="T0" fmla="*/ 402 w 604"/>
                <a:gd name="T1" fmla="*/ 252 h 1007"/>
                <a:gd name="T2" fmla="*/ 604 w 604"/>
                <a:gd name="T3" fmla="*/ 252 h 1007"/>
                <a:gd name="T4" fmla="*/ 604 w 604"/>
                <a:gd name="T5" fmla="*/ 453 h 1007"/>
                <a:gd name="T6" fmla="*/ 402 w 604"/>
                <a:gd name="T7" fmla="*/ 453 h 1007"/>
                <a:gd name="T8" fmla="*/ 402 w 604"/>
                <a:gd name="T9" fmla="*/ 252 h 1007"/>
                <a:gd name="T10" fmla="*/ 402 w 604"/>
                <a:gd name="T11" fmla="*/ 0 h 1007"/>
                <a:gd name="T12" fmla="*/ 604 w 604"/>
                <a:gd name="T13" fmla="*/ 0 h 1007"/>
                <a:gd name="T14" fmla="*/ 604 w 604"/>
                <a:gd name="T15" fmla="*/ 201 h 1007"/>
                <a:gd name="T16" fmla="*/ 402 w 604"/>
                <a:gd name="T17" fmla="*/ 201 h 1007"/>
                <a:gd name="T18" fmla="*/ 402 w 604"/>
                <a:gd name="T19" fmla="*/ 0 h 1007"/>
                <a:gd name="T20" fmla="*/ 0 w 604"/>
                <a:gd name="T21" fmla="*/ 125 h 1007"/>
                <a:gd name="T22" fmla="*/ 201 w 604"/>
                <a:gd name="T23" fmla="*/ 125 h 1007"/>
                <a:gd name="T24" fmla="*/ 201 w 604"/>
                <a:gd name="T25" fmla="*/ 327 h 1007"/>
                <a:gd name="T26" fmla="*/ 0 w 604"/>
                <a:gd name="T27" fmla="*/ 327 h 1007"/>
                <a:gd name="T28" fmla="*/ 0 w 604"/>
                <a:gd name="T29" fmla="*/ 125 h 1007"/>
                <a:gd name="T30" fmla="*/ 0 w 604"/>
                <a:gd name="T31" fmla="*/ 679 h 1007"/>
                <a:gd name="T32" fmla="*/ 201 w 604"/>
                <a:gd name="T33" fmla="*/ 679 h 1007"/>
                <a:gd name="T34" fmla="*/ 201 w 604"/>
                <a:gd name="T35" fmla="*/ 880 h 1007"/>
                <a:gd name="T36" fmla="*/ 0 w 604"/>
                <a:gd name="T37" fmla="*/ 880 h 1007"/>
                <a:gd name="T38" fmla="*/ 0 w 604"/>
                <a:gd name="T39" fmla="*/ 679 h 1007"/>
                <a:gd name="T40" fmla="*/ 402 w 604"/>
                <a:gd name="T41" fmla="*/ 805 h 1007"/>
                <a:gd name="T42" fmla="*/ 604 w 604"/>
                <a:gd name="T43" fmla="*/ 805 h 1007"/>
                <a:gd name="T44" fmla="*/ 604 w 604"/>
                <a:gd name="T45" fmla="*/ 1007 h 1007"/>
                <a:gd name="T46" fmla="*/ 402 w 604"/>
                <a:gd name="T47" fmla="*/ 1007 h 1007"/>
                <a:gd name="T48" fmla="*/ 402 w 604"/>
                <a:gd name="T49" fmla="*/ 805 h 1007"/>
                <a:gd name="T50" fmla="*/ 402 w 604"/>
                <a:gd name="T51" fmla="*/ 554 h 1007"/>
                <a:gd name="T52" fmla="*/ 604 w 604"/>
                <a:gd name="T53" fmla="*/ 554 h 1007"/>
                <a:gd name="T54" fmla="*/ 604 w 604"/>
                <a:gd name="T55" fmla="*/ 755 h 1007"/>
                <a:gd name="T56" fmla="*/ 402 w 604"/>
                <a:gd name="T57" fmla="*/ 755 h 1007"/>
                <a:gd name="T58" fmla="*/ 402 w 604"/>
                <a:gd name="T59" fmla="*/ 55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4" h="1007">
                  <a:moveTo>
                    <a:pt x="402" y="252"/>
                  </a:moveTo>
                  <a:lnTo>
                    <a:pt x="604" y="252"/>
                  </a:lnTo>
                  <a:lnTo>
                    <a:pt x="604" y="453"/>
                  </a:lnTo>
                  <a:lnTo>
                    <a:pt x="402" y="453"/>
                  </a:lnTo>
                  <a:lnTo>
                    <a:pt x="402" y="252"/>
                  </a:lnTo>
                  <a:close/>
                  <a:moveTo>
                    <a:pt x="402" y="0"/>
                  </a:moveTo>
                  <a:lnTo>
                    <a:pt x="604" y="0"/>
                  </a:lnTo>
                  <a:lnTo>
                    <a:pt x="604" y="201"/>
                  </a:lnTo>
                  <a:lnTo>
                    <a:pt x="402" y="201"/>
                  </a:lnTo>
                  <a:lnTo>
                    <a:pt x="402" y="0"/>
                  </a:lnTo>
                  <a:close/>
                  <a:moveTo>
                    <a:pt x="0" y="125"/>
                  </a:moveTo>
                  <a:lnTo>
                    <a:pt x="201" y="125"/>
                  </a:lnTo>
                  <a:lnTo>
                    <a:pt x="201" y="327"/>
                  </a:lnTo>
                  <a:lnTo>
                    <a:pt x="0" y="327"/>
                  </a:lnTo>
                  <a:lnTo>
                    <a:pt x="0" y="125"/>
                  </a:lnTo>
                  <a:close/>
                  <a:moveTo>
                    <a:pt x="0" y="679"/>
                  </a:moveTo>
                  <a:lnTo>
                    <a:pt x="201" y="679"/>
                  </a:lnTo>
                  <a:lnTo>
                    <a:pt x="201" y="880"/>
                  </a:lnTo>
                  <a:lnTo>
                    <a:pt x="0" y="880"/>
                  </a:lnTo>
                  <a:lnTo>
                    <a:pt x="0" y="679"/>
                  </a:lnTo>
                  <a:close/>
                  <a:moveTo>
                    <a:pt x="402" y="805"/>
                  </a:moveTo>
                  <a:lnTo>
                    <a:pt x="604" y="805"/>
                  </a:lnTo>
                  <a:lnTo>
                    <a:pt x="604" y="1007"/>
                  </a:lnTo>
                  <a:lnTo>
                    <a:pt x="402" y="1007"/>
                  </a:lnTo>
                  <a:lnTo>
                    <a:pt x="402" y="805"/>
                  </a:lnTo>
                  <a:close/>
                  <a:moveTo>
                    <a:pt x="402" y="554"/>
                  </a:moveTo>
                  <a:lnTo>
                    <a:pt x="604" y="554"/>
                  </a:lnTo>
                  <a:lnTo>
                    <a:pt x="604" y="755"/>
                  </a:lnTo>
                  <a:lnTo>
                    <a:pt x="402" y="755"/>
                  </a:lnTo>
                  <a:lnTo>
                    <a:pt x="402" y="554"/>
                  </a:lnTo>
                  <a:close/>
                </a:path>
              </a:pathLst>
            </a:custGeom>
            <a:solidFill>
              <a:srgbClr val="3F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5" name="MH_Other_3"/>
          <p:cNvSpPr/>
          <p:nvPr>
            <p:custDataLst>
              <p:tags r:id="rId5"/>
            </p:custDataLst>
          </p:nvPr>
        </p:nvSpPr>
        <p:spPr>
          <a:xfrm rot="17671454">
            <a:off x="7908247" y="-1784704"/>
            <a:ext cx="1237918" cy="7084440"/>
          </a:xfrm>
          <a:prstGeom prst="rtTriangle">
            <a:avLst/>
          </a:prstGeom>
          <a:gradFill flip="none" rotWithShape="1">
            <a:gsLst>
              <a:gs pos="7000">
                <a:schemeClr val="bg1">
                  <a:lumMod val="0"/>
                </a:schemeClr>
              </a:gs>
              <a:gs pos="66000">
                <a:srgbClr val="FFFFFF"/>
              </a:gs>
              <a:gs pos="100000">
                <a:srgbClr val="FFFFFF">
                  <a:alpha val="47000"/>
                </a:srgbClr>
              </a:gs>
            </a:gsLst>
            <a:lin ang="8100000" scaled="1"/>
            <a:tileRect/>
          </a:gradFill>
          <a:ln>
            <a:noFill/>
          </a:ln>
          <a:effectLst>
            <a:outerShdw blurRad="292100" dist="38100" dir="16200000"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163540360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225" y="874705"/>
            <a:ext cx="4716356" cy="830997"/>
          </a:xfrm>
          <a:prstGeom prst="rect">
            <a:avLst/>
          </a:prstGeom>
        </p:spPr>
        <p:txBody>
          <a:bodyPr wrap="none">
            <a:spAutoFit/>
          </a:bodyPr>
          <a:lstStyle/>
          <a:p>
            <a:pPr>
              <a:lnSpc>
                <a:spcPct val="150000"/>
              </a:lnSpc>
            </a:pPr>
            <a:r>
              <a:rPr lang="zh-CN" altLang="en-US" sz="3200" b="1" dirty="0" smtClean="0">
                <a:solidFill>
                  <a:srgbClr val="FF0000"/>
                </a:solidFill>
              </a:rPr>
              <a:t>案例：穿插于讲课之中。</a:t>
            </a:r>
            <a:endParaRPr lang="en-US" altLang="zh-CN" sz="3200" b="1" dirty="0">
              <a:solidFill>
                <a:srgbClr val="FF0000"/>
              </a:solidFill>
            </a:endParaRPr>
          </a:p>
        </p:txBody>
      </p:sp>
    </p:spTree>
    <p:extLst>
      <p:ext uri="{BB962C8B-B14F-4D97-AF65-F5344CB8AC3E}">
        <p14:creationId xmlns:p14="http://schemas.microsoft.com/office/powerpoint/2010/main" val="114702510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670048"/>
            <a:ext cx="12192000" cy="850392"/>
          </a:xfrm>
          <a:prstGeom prst="rect">
            <a:avLst/>
          </a:prstGeom>
          <a:solidFill>
            <a:srgbClr val="004A86"/>
          </a:solidFill>
          <a:ln w="12700" cap="flat" cmpd="sng" algn="ctr">
            <a:noFill/>
            <a:prstDash val="solid"/>
            <a:miter lim="800000"/>
          </a:ln>
          <a:effectLst/>
        </p:spPr>
        <p:txBody>
          <a:bodyPr rtlCol="0" anchor="ctr"/>
          <a:lstStyle/>
          <a:p>
            <a:pPr algn="ctr" defTabSz="1218565">
              <a:defRPr/>
            </a:pPr>
            <a:endParaRPr lang="zh-CN" altLang="en-US" sz="2400" kern="0">
              <a:solidFill>
                <a:prstClr val="white"/>
              </a:solidFill>
            </a:endParaRPr>
          </a:p>
        </p:txBody>
      </p:sp>
      <p:sp>
        <p:nvSpPr>
          <p:cNvPr id="12" name="矩形 11"/>
          <p:cNvSpPr/>
          <p:nvPr/>
        </p:nvSpPr>
        <p:spPr>
          <a:xfrm>
            <a:off x="1541780" y="4004945"/>
            <a:ext cx="10650855" cy="646430"/>
          </a:xfrm>
          <a:prstGeom prst="rect">
            <a:avLst/>
          </a:prstGeom>
          <a:solidFill>
            <a:srgbClr val="E9C971"/>
          </a:solidFill>
          <a:ln w="12700" cap="flat" cmpd="sng" algn="ctr">
            <a:noFill/>
            <a:prstDash val="solid"/>
            <a:miter lim="800000"/>
          </a:ln>
          <a:effectLst/>
        </p:spPr>
        <p:txBody>
          <a:bodyPr rtlCol="0" anchor="b"/>
          <a:lstStyle/>
          <a:p>
            <a:pPr lvl="0" fontAlgn="base">
              <a:spcBef>
                <a:spcPct val="0"/>
              </a:spcBef>
              <a:spcAft>
                <a:spcPct val="0"/>
              </a:spcAft>
              <a:defRPr/>
            </a:pPr>
            <a:r>
              <a:rPr lang="zh-CN" altLang="en-US" sz="4000" b="1" dirty="0">
                <a:solidFill>
                  <a:srgbClr val="5A86C3"/>
                </a:solidFill>
                <a:latin typeface="黑体" panose="02010609060101010101" pitchFamily="49" charset="-122"/>
                <a:ea typeface="黑体" panose="02010609060101010101" pitchFamily="49" charset="-122"/>
              </a:rPr>
              <a:t>质量评价资料填写规范及要求</a:t>
            </a:r>
            <a:endParaRPr lang="zh-CN" altLang="en-US" sz="4000" b="1" kern="0" dirty="0">
              <a:solidFill>
                <a:schemeClr val="bg1"/>
              </a:solidFill>
              <a:latin typeface="微软雅黑" panose="020B0503020204020204" pitchFamily="34" charset="-122"/>
              <a:ea typeface="微软雅黑" panose="020B0503020204020204" pitchFamily="34" charset="-122"/>
            </a:endParaRPr>
          </a:p>
        </p:txBody>
      </p:sp>
      <p:sp>
        <p:nvSpPr>
          <p:cNvPr id="13" name="椭圆 12"/>
          <p:cNvSpPr/>
          <p:nvPr/>
        </p:nvSpPr>
        <p:spPr>
          <a:xfrm>
            <a:off x="7522464" y="1848921"/>
            <a:ext cx="3218688" cy="2414016"/>
          </a:xfrm>
          <a:prstGeom prst="ellipse">
            <a:avLst/>
          </a:prstGeom>
          <a:blipFill dpi="0" rotWithShape="1">
            <a:blip r:embed="rId2"/>
            <a:srcRect/>
            <a:stretch>
              <a:fillRect/>
            </a:stretch>
          </a:blipFill>
          <a:ln w="57150" cap="flat" cmpd="sng" algn="ctr">
            <a:solidFill>
              <a:sysClr val="window" lastClr="FFFFFF"/>
            </a:solidFill>
            <a:prstDash val="solid"/>
            <a:miter lim="800000"/>
          </a:ln>
          <a:effectLst/>
        </p:spPr>
        <p:txBody>
          <a:bodyPr rtlCol="0" anchor="ctr"/>
          <a:lstStyle/>
          <a:p>
            <a:pPr algn="ctr" defTabSz="1218565">
              <a:defRPr/>
            </a:pPr>
            <a:endParaRPr lang="zh-CN" altLang="en-US" sz="2400" kern="0">
              <a:solidFill>
                <a:prstClr val="white"/>
              </a:solidFill>
            </a:endParaRPr>
          </a:p>
        </p:txBody>
      </p:sp>
      <p:sp>
        <p:nvSpPr>
          <p:cNvPr id="14" name="文本框 13"/>
          <p:cNvSpPr txBox="1"/>
          <p:nvPr/>
        </p:nvSpPr>
        <p:spPr>
          <a:xfrm>
            <a:off x="876767" y="2476493"/>
            <a:ext cx="4508072" cy="923331"/>
          </a:xfrm>
          <a:prstGeom prst="rect">
            <a:avLst/>
          </a:prstGeom>
          <a:noFill/>
        </p:spPr>
        <p:txBody>
          <a:bodyPr vert="horz" wrap="none" rtlCol="0">
            <a:noAutofit/>
          </a:bodyPr>
          <a:lstStyle/>
          <a:p>
            <a:r>
              <a:rPr lang="en-US" altLang="zh-CN" sz="7200" b="1" spc="533" dirty="0">
                <a:solidFill>
                  <a:prstClr val="white"/>
                </a:solidFill>
                <a:latin typeface="Baskerville Old Face" panose="02020602080505020303" pitchFamily="18" charset="0"/>
                <a:ea typeface="华文隶书" panose="02010800040101010101" pitchFamily="2" charset="-122"/>
                <a:cs typeface="Microsoft New Tai Lue" panose="020B0502040204020203" pitchFamily="34" charset="0"/>
              </a:rPr>
              <a:t>Chapter</a:t>
            </a:r>
            <a:r>
              <a:rPr lang="zh-CN" altLang="en-US" sz="7200" b="1" spc="533" dirty="0">
                <a:solidFill>
                  <a:prstClr val="white"/>
                </a:solidFill>
                <a:latin typeface="Baskerville Old Face" panose="02020602080505020303" pitchFamily="18" charset="0"/>
                <a:ea typeface="华文隶书" panose="02010800040101010101" pitchFamily="2" charset="-122"/>
                <a:cs typeface="Microsoft New Tai Lue" panose="020B0502040204020203" pitchFamily="34" charset="0"/>
              </a:rPr>
              <a:t> </a:t>
            </a:r>
            <a:r>
              <a:rPr lang="en-US" altLang="zh-CN" sz="7200" b="1" spc="533" dirty="0" smtClean="0">
                <a:solidFill>
                  <a:prstClr val="white"/>
                </a:solidFill>
                <a:latin typeface="Baskerville Old Face" panose="02020602080505020303" pitchFamily="18" charset="0"/>
                <a:ea typeface="华文隶书" panose="02010800040101010101" pitchFamily="2" charset="-122"/>
                <a:cs typeface="Microsoft New Tai Lue" panose="020B0502040204020203" pitchFamily="34" charset="0"/>
              </a:rPr>
              <a:t>3</a:t>
            </a:r>
            <a:endParaRPr lang="zh-CN" altLang="en-US" sz="7200" b="1" spc="533" dirty="0">
              <a:solidFill>
                <a:prstClr val="white"/>
              </a:solidFill>
              <a:latin typeface="Baskerville Old Face" panose="02020602080505020303" pitchFamily="18" charset="0"/>
              <a:ea typeface="华文隶书" panose="02010800040101010101" pitchFamily="2" charset="-122"/>
              <a:cs typeface="Microsoft New Tai Lue" panose="020B0502040204020203" pitchFamily="34" charset="0"/>
            </a:endParaRPr>
          </a:p>
        </p:txBody>
      </p:sp>
    </p:spTree>
    <p:extLst>
      <p:ext uri="{BB962C8B-B14F-4D97-AF65-F5344CB8AC3E}">
        <p14:creationId xmlns:p14="http://schemas.microsoft.com/office/powerpoint/2010/main" val="387149786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a:extLst>
              <a:ext uri="{FF2B5EF4-FFF2-40B4-BE49-F238E27FC236}">
                <a16:creationId xmlns:a16="http://schemas.microsoft.com/office/drawing/2014/main" xmlns="" id="{8B0A588F-45A8-42E4-8F98-C98E211605A8}"/>
              </a:ext>
            </a:extLst>
          </p:cNvPr>
          <p:cNvSpPr/>
          <p:nvPr>
            <p:custDataLst>
              <p:tags r:id="rId1"/>
            </p:custDataLst>
          </p:nvPr>
        </p:nvSpPr>
        <p:spPr bwMode="auto">
          <a:xfrm>
            <a:off x="3714750" y="2721840"/>
            <a:ext cx="5839797" cy="723900"/>
          </a:xfrm>
          <a:custGeom>
            <a:avLst/>
            <a:gdLst>
              <a:gd name="connsiteX0" fmla="*/ 309285 w 5016918"/>
              <a:gd name="connsiteY0" fmla="*/ 0 h 723600"/>
              <a:gd name="connsiteX1" fmla="*/ 4643676 w 5016918"/>
              <a:gd name="connsiteY1" fmla="*/ 0 h 723600"/>
              <a:gd name="connsiteX2" fmla="*/ 4643676 w 5016918"/>
              <a:gd name="connsiteY2" fmla="*/ 539 h 723600"/>
              <a:gd name="connsiteX3" fmla="*/ 4836287 w 5016918"/>
              <a:gd name="connsiteY3" fmla="*/ 539 h 723600"/>
              <a:gd name="connsiteX4" fmla="*/ 5016918 w 5016918"/>
              <a:gd name="connsiteY4" fmla="*/ 361801 h 723600"/>
              <a:gd name="connsiteX5" fmla="*/ 4836287 w 5016918"/>
              <a:gd name="connsiteY5" fmla="*/ 723062 h 723600"/>
              <a:gd name="connsiteX6" fmla="*/ 4643676 w 5016918"/>
              <a:gd name="connsiteY6" fmla="*/ 723062 h 723600"/>
              <a:gd name="connsiteX7" fmla="*/ 4643676 w 5016918"/>
              <a:gd name="connsiteY7" fmla="*/ 723600 h 723600"/>
              <a:gd name="connsiteX8" fmla="*/ 309285 w 5016918"/>
              <a:gd name="connsiteY8" fmla="*/ 723600 h 723600"/>
              <a:gd name="connsiteX9" fmla="*/ 309285 w 5016918"/>
              <a:gd name="connsiteY9" fmla="*/ 723062 h 723600"/>
              <a:gd name="connsiteX10" fmla="*/ 180631 w 5016918"/>
              <a:gd name="connsiteY10" fmla="*/ 723062 h 723600"/>
              <a:gd name="connsiteX11" fmla="*/ 0 w 5016918"/>
              <a:gd name="connsiteY11" fmla="*/ 361801 h 723600"/>
              <a:gd name="connsiteX12" fmla="*/ 180631 w 5016918"/>
              <a:gd name="connsiteY12" fmla="*/ 539 h 723600"/>
              <a:gd name="connsiteX13" fmla="*/ 309285 w 5016918"/>
              <a:gd name="connsiteY13" fmla="*/ 539 h 72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16918" h="723600">
                <a:moveTo>
                  <a:pt x="309285" y="0"/>
                </a:moveTo>
                <a:lnTo>
                  <a:pt x="4643676" y="0"/>
                </a:lnTo>
                <a:lnTo>
                  <a:pt x="4643676" y="539"/>
                </a:lnTo>
                <a:lnTo>
                  <a:pt x="4836287" y="539"/>
                </a:lnTo>
                <a:lnTo>
                  <a:pt x="5016918" y="361801"/>
                </a:lnTo>
                <a:lnTo>
                  <a:pt x="4836287" y="723062"/>
                </a:lnTo>
                <a:lnTo>
                  <a:pt x="4643676" y="723062"/>
                </a:lnTo>
                <a:lnTo>
                  <a:pt x="4643676" y="723600"/>
                </a:lnTo>
                <a:lnTo>
                  <a:pt x="309285" y="723600"/>
                </a:lnTo>
                <a:lnTo>
                  <a:pt x="309285" y="723062"/>
                </a:lnTo>
                <a:lnTo>
                  <a:pt x="180631" y="723062"/>
                </a:lnTo>
                <a:lnTo>
                  <a:pt x="0" y="361801"/>
                </a:lnTo>
                <a:lnTo>
                  <a:pt x="180631" y="539"/>
                </a:lnTo>
                <a:lnTo>
                  <a:pt x="309285" y="539"/>
                </a:lnTo>
                <a:close/>
              </a:path>
            </a:pathLst>
          </a:custGeom>
          <a:solidFill>
            <a:srgbClr val="4A66AC"/>
          </a:solidFill>
          <a:ln w="12700" cap="flat" cmpd="sng" algn="ctr">
            <a:noFill/>
            <a:prstDash val="solid"/>
            <a:miter lim="800000"/>
          </a:ln>
          <a:effectLst>
            <a:outerShdw blurRad="50800" dist="38100" dir="5400000" algn="t" rotWithShape="0">
              <a:sysClr val="windowText" lastClr="000000">
                <a:lumMod val="50000"/>
                <a:lumOff val="50000"/>
                <a:alpha val="40000"/>
              </a:sysClr>
            </a:outerShdw>
          </a:effectLst>
        </p:spPr>
        <p:txBody>
          <a:bodyPr lIns="900000" anchor="ctr">
            <a:normAutofit/>
          </a:bodyPr>
          <a:lstStyle/>
          <a:p>
            <a:pPr algn="ctr">
              <a:defRPr/>
            </a:pPr>
            <a:endParaRPr lang="zh-CN" altLang="en-US" sz="2000" kern="0" dirty="0">
              <a:solidFill>
                <a:srgbClr val="FFFFFF"/>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0" y="1328738"/>
            <a:ext cx="3871913" cy="657225"/>
          </a:xfrm>
          <a:prstGeom prst="rect">
            <a:avLst/>
          </a:prstGeom>
          <a:solidFill>
            <a:schemeClr val="tx2">
              <a:lumMod val="60000"/>
              <a:lumOff val="40000"/>
            </a:schemeClr>
          </a:solidFill>
        </p:spPr>
        <p:txBody>
          <a:bodyPr wrap="square" rtlCol="0">
            <a:spAutoFit/>
          </a:bodyPr>
          <a:lstStyle/>
          <a:p>
            <a:endParaRPr lang="zh-CN" altLang="en-US" dirty="0"/>
          </a:p>
        </p:txBody>
      </p:sp>
      <p:sp>
        <p:nvSpPr>
          <p:cNvPr id="3" name="六边形 2">
            <a:extLst>
              <a:ext uri="{FF2B5EF4-FFF2-40B4-BE49-F238E27FC236}">
                <a16:creationId xmlns:a16="http://schemas.microsoft.com/office/drawing/2014/main" xmlns="" id="{9DFD268B-BA5E-43CA-86CB-8E75791DBC7E}"/>
              </a:ext>
            </a:extLst>
          </p:cNvPr>
          <p:cNvSpPr/>
          <p:nvPr>
            <p:custDataLst>
              <p:tags r:id="rId2"/>
            </p:custDataLst>
          </p:nvPr>
        </p:nvSpPr>
        <p:spPr bwMode="auto">
          <a:xfrm>
            <a:off x="3769343" y="2766710"/>
            <a:ext cx="735360" cy="633931"/>
          </a:xfrm>
          <a:prstGeom prst="hexagon">
            <a:avLst/>
          </a:prstGeom>
          <a:solidFill>
            <a:srgbClr val="FFFFFF"/>
          </a:solidFill>
          <a:ln w="12700" cap="flat" cmpd="sng" algn="ctr">
            <a:noFill/>
            <a:prstDash val="solid"/>
            <a:miter lim="800000"/>
          </a:ln>
          <a:effectLst>
            <a:innerShdw blurRad="63500" dist="63500" dir="12000000">
              <a:prstClr val="black">
                <a:alpha val="20000"/>
              </a:prstClr>
            </a:innerShdw>
          </a:effectLst>
        </p:spPr>
        <p:txBody>
          <a:bodyPr lIns="0" tIns="0" rIns="0" bIns="0" anchor="ctr"/>
          <a:lstStyle/>
          <a:p>
            <a:pPr algn="ctr">
              <a:defRPr/>
            </a:pPr>
            <a:r>
              <a:rPr lang="en-US" altLang="zh-CN" sz="2000" kern="0" dirty="0">
                <a:solidFill>
                  <a:srgbClr val="4D4D4D"/>
                </a:solidFill>
                <a:latin typeface="Arial Rounded MT Bold" panose="020F0704030504030204" pitchFamily="34" charset="0"/>
              </a:rPr>
              <a:t>01</a:t>
            </a:r>
            <a:endParaRPr lang="zh-CN" altLang="en-US" sz="2000" kern="0" dirty="0">
              <a:solidFill>
                <a:srgbClr val="4D4D4D"/>
              </a:solidFill>
              <a:latin typeface="Arial Rounded MT Bold" panose="020F0704030504030204" pitchFamily="34" charset="0"/>
            </a:endParaRPr>
          </a:p>
        </p:txBody>
      </p:sp>
      <p:sp>
        <p:nvSpPr>
          <p:cNvPr id="10" name="文本框 1">
            <a:extLst>
              <a:ext uri="{FF2B5EF4-FFF2-40B4-BE49-F238E27FC236}">
                <a16:creationId xmlns:a16="http://schemas.microsoft.com/office/drawing/2014/main" xmlns="" id="{DB2A5A56-8682-40B7-87BA-8445F06CF34D}"/>
              </a:ext>
            </a:extLst>
          </p:cNvPr>
          <p:cNvSpPr txBox="1">
            <a:spLocks noChangeArrowheads="1"/>
          </p:cNvSpPr>
          <p:nvPr>
            <p:custDataLst>
              <p:tags r:id="rId3"/>
            </p:custDataLst>
          </p:nvPr>
        </p:nvSpPr>
        <p:spPr bwMode="auto">
          <a:xfrm>
            <a:off x="-142876" y="1300163"/>
            <a:ext cx="38576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3600" b="1" dirty="0" smtClean="0">
                <a:solidFill>
                  <a:schemeClr val="bg1"/>
                </a:solidFill>
                <a:latin typeface="微软雅黑" panose="020B0503020204020204" pitchFamily="34" charset="-122"/>
                <a:ea typeface="微软雅黑" panose="020B0503020204020204" pitchFamily="34" charset="-122"/>
              </a:rPr>
              <a:t>内 容 大 纲</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620590" y="2818562"/>
            <a:ext cx="3814762" cy="523220"/>
          </a:xfrm>
          <a:prstGeom prst="rect">
            <a:avLst/>
          </a:prstGeom>
          <a:noFill/>
        </p:spPr>
        <p:txBody>
          <a:bodyPr wrap="square" rtlCol="0">
            <a:spAutoFit/>
          </a:bodyPr>
          <a:lstStyle/>
          <a:p>
            <a:pPr algn="ctr"/>
            <a:r>
              <a:rPr lang="zh-CN" altLang="en-US" sz="2800" b="1" dirty="0" smtClean="0">
                <a:solidFill>
                  <a:schemeClr val="bg1"/>
                </a:solidFill>
                <a:latin typeface="黑体" panose="02010609060101010101" pitchFamily="49" charset="-122"/>
                <a:ea typeface="黑体" panose="02010609060101010101" pitchFamily="49" charset="-122"/>
              </a:rPr>
              <a:t>文件问题记录填写</a:t>
            </a:r>
            <a:endParaRPr lang="zh-CN" altLang="en-US" sz="2800" b="1"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890891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性能检测问题.docx - Word"/>
          <p:cNvPicPr>
            <a:picLocks noChangeAspect="1"/>
          </p:cNvPicPr>
          <p:nvPr/>
        </p:nvPicPr>
        <p:blipFill rotWithShape="1">
          <a:blip r:embed="rId3">
            <a:extLst>
              <a:ext uri="{28A0092B-C50C-407E-A947-70E740481C1C}">
                <a14:useLocalDpi xmlns:a14="http://schemas.microsoft.com/office/drawing/2010/main" val="0"/>
              </a:ext>
            </a:extLst>
          </a:blip>
          <a:srcRect l="2226" t="30764" r="3555" b="33456"/>
          <a:stretch/>
        </p:blipFill>
        <p:spPr>
          <a:xfrm>
            <a:off x="119063" y="1201117"/>
            <a:ext cx="11487150" cy="2348425"/>
          </a:xfrm>
          <a:prstGeom prst="rect">
            <a:avLst/>
          </a:prstGeom>
        </p:spPr>
      </p:pic>
      <p:sp>
        <p:nvSpPr>
          <p:cNvPr id="8" name="文本框 7"/>
          <p:cNvSpPr txBox="1"/>
          <p:nvPr/>
        </p:nvSpPr>
        <p:spPr>
          <a:xfrm>
            <a:off x="387927" y="3226377"/>
            <a:ext cx="11319164" cy="3416320"/>
          </a:xfrm>
          <a:prstGeom prst="rect">
            <a:avLst/>
          </a:prstGeom>
          <a:noFill/>
        </p:spPr>
        <p:txBody>
          <a:bodyPr wrap="square" rtlCol="0">
            <a:spAutoFit/>
          </a:bodyPr>
          <a:lstStyle/>
          <a:p>
            <a:pPr>
              <a:lnSpc>
                <a:spcPct val="150000"/>
              </a:lnSpc>
            </a:pPr>
            <a:r>
              <a:rPr lang="en-US" altLang="zh-CN" sz="2400" dirty="0" smtClean="0">
                <a:solidFill>
                  <a:srgbClr val="004A86"/>
                </a:solidFill>
                <a:latin typeface="黑体" panose="02010609060101010101" pitchFamily="49" charset="-122"/>
                <a:ea typeface="黑体" panose="02010609060101010101" pitchFamily="49" charset="-122"/>
              </a:rPr>
              <a:t>1</a:t>
            </a:r>
            <a:r>
              <a:rPr lang="zh-CN" altLang="en-US" sz="2400" dirty="0" smtClean="0">
                <a:solidFill>
                  <a:srgbClr val="004A86"/>
                </a:solidFill>
                <a:latin typeface="黑体" panose="02010609060101010101" pitchFamily="49" charset="-122"/>
                <a:ea typeface="黑体" panose="02010609060101010101" pitchFamily="49" charset="-122"/>
              </a:rPr>
              <a:t>、问题类别</a:t>
            </a:r>
            <a:endParaRPr lang="en-US" altLang="zh-CN" sz="2400" dirty="0" smtClean="0">
              <a:solidFill>
                <a:srgbClr val="004A86"/>
              </a:solidFill>
              <a:latin typeface="黑体" panose="02010609060101010101" pitchFamily="49" charset="-122"/>
              <a:ea typeface="黑体" panose="02010609060101010101" pitchFamily="49" charset="-122"/>
            </a:endParaRPr>
          </a:p>
          <a:p>
            <a:pPr>
              <a:lnSpc>
                <a:spcPct val="150000"/>
              </a:lnSpc>
            </a:pPr>
            <a:r>
              <a:rPr lang="zh-CN" altLang="en-US" sz="2400" dirty="0" smtClean="0">
                <a:solidFill>
                  <a:srgbClr val="004A86"/>
                </a:solidFill>
                <a:latin typeface="黑体" panose="02010609060101010101" pitchFamily="49" charset="-122"/>
                <a:ea typeface="黑体" panose="02010609060101010101" pitchFamily="49" charset="-122"/>
              </a:rPr>
              <a:t>档案部分</a:t>
            </a:r>
            <a:endParaRPr lang="en-US" altLang="zh-CN" sz="2400" dirty="0" smtClean="0">
              <a:solidFill>
                <a:srgbClr val="004A86"/>
              </a:solidFill>
              <a:latin typeface="黑体" panose="02010609060101010101" pitchFamily="49" charset="-122"/>
              <a:ea typeface="黑体" panose="02010609060101010101" pitchFamily="49" charset="-122"/>
            </a:endParaRPr>
          </a:p>
          <a:p>
            <a:pPr>
              <a:lnSpc>
                <a:spcPct val="150000"/>
              </a:lnSpc>
            </a:pPr>
            <a:r>
              <a:rPr lang="en-US" altLang="zh-CN" sz="2400" dirty="0" smtClean="0">
                <a:solidFill>
                  <a:srgbClr val="004A86"/>
                </a:solidFill>
                <a:latin typeface="黑体" panose="02010609060101010101" pitchFamily="49" charset="-122"/>
                <a:ea typeface="黑体" panose="02010609060101010101" pitchFamily="49" charset="-122"/>
              </a:rPr>
              <a:t>2</a:t>
            </a:r>
            <a:r>
              <a:rPr lang="zh-CN" altLang="en-US" sz="2400" dirty="0" smtClean="0">
                <a:solidFill>
                  <a:srgbClr val="004A86"/>
                </a:solidFill>
                <a:latin typeface="黑体" panose="02010609060101010101" pitchFamily="49" charset="-122"/>
                <a:ea typeface="黑体" panose="02010609060101010101" pitchFamily="49" charset="-122"/>
              </a:rPr>
              <a:t>、物项、文件</a:t>
            </a:r>
            <a:endParaRPr lang="en-US" altLang="zh-CN" sz="2400" dirty="0" smtClean="0">
              <a:solidFill>
                <a:srgbClr val="004A86"/>
              </a:solidFill>
              <a:latin typeface="黑体" panose="02010609060101010101" pitchFamily="49" charset="-122"/>
              <a:ea typeface="黑体" panose="02010609060101010101" pitchFamily="49" charset="-122"/>
            </a:endParaRPr>
          </a:p>
          <a:p>
            <a:pPr>
              <a:lnSpc>
                <a:spcPct val="150000"/>
              </a:lnSpc>
            </a:pPr>
            <a:r>
              <a:rPr lang="zh-CN" altLang="en-US" sz="2400" dirty="0" smtClean="0">
                <a:solidFill>
                  <a:srgbClr val="004A86"/>
                </a:solidFill>
                <a:latin typeface="黑体" panose="02010609060101010101" pitchFamily="49" charset="-122"/>
                <a:ea typeface="黑体" panose="02010609060101010101" pitchFamily="49" charset="-122"/>
              </a:rPr>
              <a:t>档案编码</a:t>
            </a:r>
            <a:endParaRPr lang="en-US" altLang="zh-CN" sz="2400" dirty="0" smtClean="0">
              <a:solidFill>
                <a:srgbClr val="004A86"/>
              </a:solidFill>
              <a:latin typeface="黑体" panose="02010609060101010101" pitchFamily="49" charset="-122"/>
              <a:ea typeface="黑体" panose="02010609060101010101" pitchFamily="49" charset="-122"/>
            </a:endParaRPr>
          </a:p>
          <a:p>
            <a:pPr>
              <a:lnSpc>
                <a:spcPct val="150000"/>
              </a:lnSpc>
            </a:pPr>
            <a:r>
              <a:rPr lang="en-US" altLang="zh-CN" sz="2400" dirty="0" smtClean="0">
                <a:solidFill>
                  <a:srgbClr val="004A86"/>
                </a:solidFill>
                <a:latin typeface="黑体" panose="02010609060101010101" pitchFamily="49" charset="-122"/>
                <a:ea typeface="黑体" panose="02010609060101010101" pitchFamily="49" charset="-122"/>
              </a:rPr>
              <a:t>3</a:t>
            </a:r>
            <a:r>
              <a:rPr lang="zh-CN" altLang="en-US" sz="2400" dirty="0" smtClean="0">
                <a:solidFill>
                  <a:srgbClr val="004A86"/>
                </a:solidFill>
                <a:latin typeface="黑体" panose="02010609060101010101" pitchFamily="49" charset="-122"/>
                <a:ea typeface="黑体" panose="02010609060101010101" pitchFamily="49" charset="-122"/>
              </a:rPr>
              <a:t>、问题的事实或细节</a:t>
            </a:r>
            <a:endParaRPr lang="en-US" altLang="zh-CN" sz="2400" dirty="0" smtClean="0">
              <a:solidFill>
                <a:srgbClr val="004A86"/>
              </a:solidFill>
              <a:latin typeface="黑体" panose="02010609060101010101" pitchFamily="49" charset="-122"/>
              <a:ea typeface="黑体" panose="02010609060101010101" pitchFamily="49" charset="-122"/>
            </a:endParaRPr>
          </a:p>
          <a:p>
            <a:pPr>
              <a:lnSpc>
                <a:spcPct val="150000"/>
              </a:lnSpc>
            </a:pPr>
            <a:r>
              <a:rPr lang="zh-CN" altLang="en-US" sz="2400" dirty="0" smtClean="0">
                <a:solidFill>
                  <a:srgbClr val="004A86"/>
                </a:solidFill>
                <a:latin typeface="黑体" panose="02010609060101010101" pitchFamily="49" charset="-122"/>
                <a:ea typeface="黑体" panose="02010609060101010101" pitchFamily="49" charset="-122"/>
              </a:rPr>
              <a:t>问题的事实不符合</a:t>
            </a:r>
            <a:r>
              <a:rPr lang="en-US" altLang="zh-CN" sz="2400" dirty="0" smtClean="0">
                <a:solidFill>
                  <a:srgbClr val="004A86"/>
                </a:solidFill>
                <a:latin typeface="黑体" panose="02010609060101010101" pitchFamily="49" charset="-122"/>
                <a:ea typeface="黑体" panose="02010609060101010101" pitchFamily="49" charset="-122"/>
              </a:rPr>
              <a:t>《</a:t>
            </a:r>
            <a:r>
              <a:rPr lang="zh-CN" altLang="en-US" sz="2400" dirty="0" smtClean="0">
                <a:solidFill>
                  <a:srgbClr val="004A86"/>
                </a:solidFill>
                <a:latin typeface="黑体" panose="02010609060101010101" pitchFamily="49" charset="-122"/>
                <a:ea typeface="黑体" panose="02010609060101010101" pitchFamily="49" charset="-122"/>
              </a:rPr>
              <a:t>规范、标准</a:t>
            </a:r>
            <a:r>
              <a:rPr lang="en-US" altLang="zh-CN" sz="2400" dirty="0" smtClean="0">
                <a:solidFill>
                  <a:srgbClr val="004A86"/>
                </a:solidFill>
                <a:latin typeface="黑体" panose="02010609060101010101" pitchFamily="49" charset="-122"/>
                <a:ea typeface="黑体" panose="02010609060101010101" pitchFamily="49" charset="-122"/>
              </a:rPr>
              <a:t>》</a:t>
            </a:r>
            <a:r>
              <a:rPr lang="zh-CN" altLang="en-US" sz="2400" dirty="0" smtClean="0">
                <a:solidFill>
                  <a:srgbClr val="004A86"/>
                </a:solidFill>
                <a:latin typeface="黑体" panose="02010609060101010101" pitchFamily="49" charset="-122"/>
                <a:ea typeface="黑体" panose="02010609060101010101" pitchFamily="49" charset="-122"/>
              </a:rPr>
              <a:t>年号，第几条款的要求。</a:t>
            </a:r>
            <a:endParaRPr lang="zh-CN" altLang="en-US" sz="2400" dirty="0">
              <a:solidFill>
                <a:srgbClr val="004A86"/>
              </a:solidFill>
              <a:latin typeface="黑体" panose="02010609060101010101" pitchFamily="49" charset="-122"/>
              <a:ea typeface="黑体" panose="02010609060101010101" pitchFamily="49" charset="-122"/>
            </a:endParaRPr>
          </a:p>
        </p:txBody>
      </p:sp>
      <p:sp>
        <p:nvSpPr>
          <p:cNvPr id="9" name="文本框 1">
            <a:extLst>
              <a:ext uri="{FF2B5EF4-FFF2-40B4-BE49-F238E27FC236}">
                <a16:creationId xmlns:a16="http://schemas.microsoft.com/office/drawing/2014/main" xmlns="" id="{DB2A5A56-8682-40B7-87BA-8445F06CF34D}"/>
              </a:ext>
            </a:extLst>
          </p:cNvPr>
          <p:cNvSpPr txBox="1">
            <a:spLocks noChangeArrowheads="1"/>
          </p:cNvSpPr>
          <p:nvPr>
            <p:custDataLst>
              <p:tags r:id="rId1"/>
            </p:custDataLst>
          </p:nvPr>
        </p:nvSpPr>
        <p:spPr bwMode="auto">
          <a:xfrm>
            <a:off x="18185" y="877952"/>
            <a:ext cx="4706215" cy="646331"/>
          </a:xfrm>
          <a:prstGeom prst="rect">
            <a:avLst/>
          </a:prstGeom>
          <a:solidFill>
            <a:schemeClr val="accent1">
              <a:lumMod val="75000"/>
            </a:schemeClr>
          </a:solidFill>
          <a:ln>
            <a:noFill/>
          </a:ln>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3600" b="1" dirty="0" smtClean="0">
                <a:solidFill>
                  <a:schemeClr val="bg1"/>
                </a:solidFill>
                <a:latin typeface="微软雅黑" panose="020B0503020204020204" pitchFamily="34" charset="-122"/>
                <a:ea typeface="微软雅黑" panose="020B0503020204020204" pitchFamily="34" charset="-122"/>
              </a:rPr>
              <a:t>文件问题记录填写</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457464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670048"/>
            <a:ext cx="12192000" cy="850392"/>
          </a:xfrm>
          <a:prstGeom prst="rect">
            <a:avLst/>
          </a:prstGeom>
          <a:solidFill>
            <a:srgbClr val="004A86"/>
          </a:solidFill>
          <a:ln w="12700" cap="flat" cmpd="sng" algn="ctr">
            <a:noFill/>
            <a:prstDash val="solid"/>
            <a:miter lim="800000"/>
          </a:ln>
          <a:effectLst/>
        </p:spPr>
        <p:txBody>
          <a:bodyPr rtlCol="0" anchor="ctr"/>
          <a:lstStyle/>
          <a:p>
            <a:pPr algn="ctr" defTabSz="1218565">
              <a:defRPr/>
            </a:pPr>
            <a:endParaRPr lang="zh-CN" altLang="en-US" sz="2400" kern="0">
              <a:solidFill>
                <a:prstClr val="white"/>
              </a:solidFill>
            </a:endParaRPr>
          </a:p>
        </p:txBody>
      </p:sp>
      <p:sp>
        <p:nvSpPr>
          <p:cNvPr id="12" name="矩形 11"/>
          <p:cNvSpPr/>
          <p:nvPr/>
        </p:nvSpPr>
        <p:spPr>
          <a:xfrm>
            <a:off x="1541780" y="4004945"/>
            <a:ext cx="10650855" cy="646430"/>
          </a:xfrm>
          <a:prstGeom prst="rect">
            <a:avLst/>
          </a:prstGeom>
          <a:solidFill>
            <a:srgbClr val="E9C971"/>
          </a:solidFill>
          <a:ln w="12700" cap="flat" cmpd="sng" algn="ctr">
            <a:noFill/>
            <a:prstDash val="solid"/>
            <a:miter lim="800000"/>
          </a:ln>
          <a:effectLst/>
        </p:spPr>
        <p:txBody>
          <a:bodyPr rtlCol="0" anchor="b"/>
          <a:lstStyle/>
          <a:p>
            <a:pPr>
              <a:lnSpc>
                <a:spcPct val="130000"/>
              </a:lnSpc>
              <a:defRPr/>
            </a:pPr>
            <a:r>
              <a:rPr lang="zh-CN" altLang="en-US" sz="4000" b="1" dirty="0">
                <a:solidFill>
                  <a:srgbClr val="5A86C3"/>
                </a:solidFill>
                <a:latin typeface="黑体" panose="02010609060101010101" pitchFamily="49" charset="-122"/>
                <a:ea typeface="黑体" panose="02010609060101010101" pitchFamily="49" charset="-122"/>
              </a:rPr>
              <a:t>档案</a:t>
            </a:r>
            <a:r>
              <a:rPr lang="zh-CN" altLang="en-US" sz="4000" b="1" dirty="0" smtClean="0">
                <a:solidFill>
                  <a:srgbClr val="5A86C3"/>
                </a:solidFill>
                <a:latin typeface="黑体" panose="02010609060101010101" pitchFamily="49" charset="-122"/>
                <a:ea typeface="黑体" panose="02010609060101010101" pitchFamily="49" charset="-122"/>
              </a:rPr>
              <a:t>专业</a:t>
            </a:r>
            <a:r>
              <a:rPr lang="zh-CN" altLang="en-US" sz="4000" b="1" dirty="0">
                <a:solidFill>
                  <a:srgbClr val="5A86C3"/>
                </a:solidFill>
                <a:latin typeface="黑体" panose="02010609060101010101" pitchFamily="49" charset="-122"/>
                <a:ea typeface="黑体" panose="02010609060101010101" pitchFamily="49" charset="-122"/>
              </a:rPr>
              <a:t>质量评价师考试要点</a:t>
            </a:r>
          </a:p>
        </p:txBody>
      </p:sp>
      <p:sp>
        <p:nvSpPr>
          <p:cNvPr id="13" name="椭圆 12"/>
          <p:cNvSpPr/>
          <p:nvPr/>
        </p:nvSpPr>
        <p:spPr>
          <a:xfrm>
            <a:off x="7522464" y="1848921"/>
            <a:ext cx="3218688" cy="2414016"/>
          </a:xfrm>
          <a:prstGeom prst="ellipse">
            <a:avLst/>
          </a:prstGeom>
          <a:blipFill dpi="0" rotWithShape="1">
            <a:blip r:embed="rId2"/>
            <a:srcRect/>
            <a:stretch>
              <a:fillRect/>
            </a:stretch>
          </a:blipFill>
          <a:ln w="57150" cap="flat" cmpd="sng" algn="ctr">
            <a:solidFill>
              <a:sysClr val="window" lastClr="FFFFFF"/>
            </a:solidFill>
            <a:prstDash val="solid"/>
            <a:miter lim="800000"/>
          </a:ln>
          <a:effectLst/>
        </p:spPr>
        <p:txBody>
          <a:bodyPr rtlCol="0" anchor="ctr"/>
          <a:lstStyle/>
          <a:p>
            <a:pPr algn="ctr" defTabSz="1218565">
              <a:defRPr/>
            </a:pPr>
            <a:endParaRPr lang="zh-CN" altLang="en-US" sz="2400" kern="0">
              <a:solidFill>
                <a:prstClr val="white"/>
              </a:solidFill>
            </a:endParaRPr>
          </a:p>
        </p:txBody>
      </p:sp>
      <p:sp>
        <p:nvSpPr>
          <p:cNvPr id="14" name="文本框 13"/>
          <p:cNvSpPr txBox="1"/>
          <p:nvPr/>
        </p:nvSpPr>
        <p:spPr>
          <a:xfrm>
            <a:off x="876767" y="2476493"/>
            <a:ext cx="4508072" cy="923331"/>
          </a:xfrm>
          <a:prstGeom prst="rect">
            <a:avLst/>
          </a:prstGeom>
          <a:noFill/>
        </p:spPr>
        <p:txBody>
          <a:bodyPr vert="horz" wrap="none" rtlCol="0">
            <a:noAutofit/>
          </a:bodyPr>
          <a:lstStyle/>
          <a:p>
            <a:r>
              <a:rPr lang="en-US" altLang="zh-CN" sz="7200" b="1" spc="533" dirty="0">
                <a:solidFill>
                  <a:prstClr val="white"/>
                </a:solidFill>
                <a:latin typeface="Baskerville Old Face" panose="02020602080505020303" pitchFamily="18" charset="0"/>
                <a:ea typeface="华文隶书" panose="02010800040101010101" pitchFamily="2" charset="-122"/>
                <a:cs typeface="Microsoft New Tai Lue" panose="020B0502040204020203" pitchFamily="34" charset="0"/>
              </a:rPr>
              <a:t>Chapter</a:t>
            </a:r>
            <a:r>
              <a:rPr lang="zh-CN" altLang="en-US" sz="7200" b="1" spc="533" dirty="0">
                <a:solidFill>
                  <a:prstClr val="white"/>
                </a:solidFill>
                <a:latin typeface="Baskerville Old Face" panose="02020602080505020303" pitchFamily="18" charset="0"/>
                <a:ea typeface="华文隶书" panose="02010800040101010101" pitchFamily="2" charset="-122"/>
                <a:cs typeface="Microsoft New Tai Lue" panose="020B0502040204020203" pitchFamily="34" charset="0"/>
              </a:rPr>
              <a:t> </a:t>
            </a:r>
            <a:r>
              <a:rPr lang="en-US" altLang="zh-CN" sz="7200" b="1" spc="533" dirty="0" smtClean="0">
                <a:solidFill>
                  <a:prstClr val="white"/>
                </a:solidFill>
                <a:latin typeface="Baskerville Old Face" panose="02020602080505020303" pitchFamily="18" charset="0"/>
                <a:ea typeface="华文隶书" panose="02010800040101010101" pitchFamily="2" charset="-122"/>
                <a:cs typeface="Microsoft New Tai Lue" panose="020B0502040204020203" pitchFamily="34" charset="0"/>
              </a:rPr>
              <a:t>4</a:t>
            </a:r>
            <a:endParaRPr lang="zh-CN" altLang="en-US" sz="7200" b="1" spc="533" dirty="0">
              <a:solidFill>
                <a:prstClr val="white"/>
              </a:solidFill>
              <a:latin typeface="Baskerville Old Face" panose="02020602080505020303" pitchFamily="18" charset="0"/>
              <a:ea typeface="华文隶书" panose="02010800040101010101" pitchFamily="2" charset="-122"/>
              <a:cs typeface="Microsoft New Tai Lue" panose="020B0502040204020203" pitchFamily="34" charset="0"/>
            </a:endParaRPr>
          </a:p>
        </p:txBody>
      </p:sp>
    </p:spTree>
    <p:extLst>
      <p:ext uri="{BB962C8B-B14F-4D97-AF65-F5344CB8AC3E}">
        <p14:creationId xmlns:p14="http://schemas.microsoft.com/office/powerpoint/2010/main" val="407206776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DB2A5A56-8682-40B7-87BA-8445F06CF34D}"/>
              </a:ext>
            </a:extLst>
          </p:cNvPr>
          <p:cNvSpPr txBox="1">
            <a:spLocks noChangeArrowheads="1"/>
          </p:cNvSpPr>
          <p:nvPr>
            <p:custDataLst>
              <p:tags r:id="rId1"/>
            </p:custDataLst>
          </p:nvPr>
        </p:nvSpPr>
        <p:spPr bwMode="auto">
          <a:xfrm>
            <a:off x="18185" y="877952"/>
            <a:ext cx="4706215" cy="646331"/>
          </a:xfrm>
          <a:prstGeom prst="rect">
            <a:avLst/>
          </a:prstGeom>
          <a:solidFill>
            <a:schemeClr val="accent1">
              <a:lumMod val="75000"/>
            </a:schemeClr>
          </a:solidFill>
          <a:ln>
            <a:noFill/>
          </a:ln>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3600" b="1" dirty="0" smtClean="0">
                <a:solidFill>
                  <a:schemeClr val="bg1"/>
                </a:solidFill>
                <a:latin typeface="微软雅黑" panose="020B0503020204020204" pitchFamily="34" charset="-122"/>
                <a:ea typeface="微软雅黑" panose="020B0503020204020204" pitchFamily="34" charset="-122"/>
              </a:rPr>
              <a:t>问题一</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 y="3048000"/>
            <a:ext cx="12192000" cy="830997"/>
          </a:xfrm>
          <a:prstGeom prst="rect">
            <a:avLst/>
          </a:prstGeom>
          <a:solidFill>
            <a:srgbClr val="376092"/>
          </a:solidFill>
        </p:spPr>
        <p:txBody>
          <a:bodyPr wrap="square" rtlCol="0">
            <a:spAutoFit/>
          </a:bodyPr>
          <a:lstStyle/>
          <a:p>
            <a:pPr algn="ctr"/>
            <a:r>
              <a:rPr lang="zh-CN" altLang="en-US" sz="4800" dirty="0" smtClean="0">
                <a:solidFill>
                  <a:schemeClr val="bg1"/>
                </a:solidFill>
                <a:latin typeface="黑体" panose="02010609060101010101" pitchFamily="49" charset="-122"/>
                <a:ea typeface="黑体" panose="02010609060101010101" pitchFamily="49" charset="-122"/>
              </a:rPr>
              <a:t>质量评价进场前要做哪些准备工作？</a:t>
            </a:r>
            <a:endParaRPr lang="zh-CN" altLang="en-US" sz="48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4532725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0109" y="1041507"/>
            <a:ext cx="11665528" cy="6878806"/>
          </a:xfrm>
          <a:prstGeom prst="rect">
            <a:avLst/>
          </a:prstGeom>
        </p:spPr>
        <p:txBody>
          <a:bodyPr wrap="square">
            <a:spAutoFit/>
          </a:bodyPr>
          <a:lstStyle/>
          <a:p>
            <a:pPr>
              <a:lnSpc>
                <a:spcPct val="150000"/>
              </a:lnSpc>
            </a:pPr>
            <a:r>
              <a:rPr lang="en-US" altLang="zh-CN" sz="2800" b="1" dirty="0">
                <a:solidFill>
                  <a:schemeClr val="accent1">
                    <a:lumMod val="75000"/>
                  </a:schemeClr>
                </a:solidFill>
                <a:latin typeface="黑体" panose="02010609060101010101" pitchFamily="49" charset="-122"/>
                <a:ea typeface="黑体" panose="02010609060101010101" pitchFamily="49" charset="-122"/>
              </a:rPr>
              <a:t>1  </a:t>
            </a:r>
            <a:r>
              <a:rPr lang="zh-CN" altLang="en-US" sz="2800" b="1" dirty="0">
                <a:solidFill>
                  <a:schemeClr val="accent1">
                    <a:lumMod val="75000"/>
                  </a:schemeClr>
                </a:solidFill>
                <a:latin typeface="黑体" panose="02010609060101010101" pitchFamily="49" charset="-122"/>
                <a:ea typeface="黑体" panose="02010609060101010101" pitchFamily="49" charset="-122"/>
              </a:rPr>
              <a:t>档案、质保、调整组评价组组长工作职责</a:t>
            </a:r>
            <a:endParaRPr lang="en-US" altLang="zh-CN" sz="2800" b="1" dirty="0">
              <a:solidFill>
                <a:schemeClr val="accent1">
                  <a:lumMod val="75000"/>
                </a:schemeClr>
              </a:solidFill>
              <a:latin typeface="黑体" panose="02010609060101010101" pitchFamily="49" charset="-122"/>
              <a:ea typeface="黑体" panose="02010609060101010101" pitchFamily="49" charset="-122"/>
            </a:endParaRPr>
          </a:p>
          <a:p>
            <a:pPr marL="609585" indent="609585">
              <a:lnSpc>
                <a:spcPct val="125000"/>
              </a:lnSpc>
              <a:buFont typeface="+mj-ea"/>
              <a:buAutoNum type="circleNumDbPlain"/>
            </a:pPr>
            <a:r>
              <a:rPr lang="zh-CN" altLang="zh-CN" sz="2800" b="1" dirty="0">
                <a:solidFill>
                  <a:schemeClr val="accent1">
                    <a:lumMod val="75000"/>
                  </a:schemeClr>
                </a:solidFill>
                <a:latin typeface="黑体" panose="02010609060101010101" pitchFamily="49" charset="-122"/>
                <a:ea typeface="黑体" panose="02010609060101010101" pitchFamily="49" charset="-122"/>
              </a:rPr>
              <a:t>提前组织小组成员熟悉申报方《质量评价自评报告》；</a:t>
            </a:r>
          </a:p>
          <a:p>
            <a:pPr marL="609585" indent="609585">
              <a:lnSpc>
                <a:spcPct val="125000"/>
              </a:lnSpc>
              <a:buFont typeface="+mj-ea"/>
              <a:buAutoNum type="circleNumDbPlain"/>
            </a:pPr>
            <a:r>
              <a:rPr lang="zh-CN" altLang="zh-CN" sz="2800" b="1" dirty="0">
                <a:solidFill>
                  <a:schemeClr val="accent1">
                    <a:lumMod val="75000"/>
                  </a:schemeClr>
                </a:solidFill>
                <a:latin typeface="黑体" panose="02010609060101010101" pitchFamily="49" charset="-122"/>
                <a:ea typeface="黑体" panose="02010609060101010101" pitchFamily="49" charset="-122"/>
              </a:rPr>
              <a:t>制定小组评价活动分工和工作计划；</a:t>
            </a:r>
          </a:p>
          <a:p>
            <a:pPr marL="609585" indent="609585">
              <a:lnSpc>
                <a:spcPct val="125000"/>
              </a:lnSpc>
              <a:buFont typeface="+mj-ea"/>
              <a:buAutoNum type="circleNumDbPlain"/>
            </a:pPr>
            <a:r>
              <a:rPr lang="zh-CN" altLang="zh-CN" sz="2800" b="1" dirty="0">
                <a:solidFill>
                  <a:schemeClr val="accent1">
                    <a:lumMod val="75000"/>
                  </a:schemeClr>
                </a:solidFill>
                <a:latin typeface="黑体" panose="02010609060101010101" pitchFamily="49" charset="-122"/>
                <a:ea typeface="黑体" panose="02010609060101010101" pitchFamily="49" charset="-122"/>
              </a:rPr>
              <a:t>提出需澄清的问题和意见；</a:t>
            </a:r>
          </a:p>
          <a:p>
            <a:pPr marL="609585" indent="609585">
              <a:lnSpc>
                <a:spcPct val="125000"/>
              </a:lnSpc>
              <a:buFont typeface="+mj-ea"/>
              <a:buAutoNum type="circleNumDbPlain"/>
            </a:pPr>
            <a:r>
              <a:rPr lang="zh-CN" altLang="zh-CN" sz="2800" b="1" dirty="0">
                <a:solidFill>
                  <a:schemeClr val="accent1">
                    <a:lumMod val="75000"/>
                  </a:schemeClr>
                </a:solidFill>
                <a:latin typeface="黑体" panose="02010609060101010101" pitchFamily="49" charset="-122"/>
                <a:ea typeface="黑体" panose="02010609060101010101" pitchFamily="49" charset="-122"/>
              </a:rPr>
              <a:t>组织完成小组评价活动；</a:t>
            </a:r>
          </a:p>
          <a:p>
            <a:pPr marL="609585" indent="609585">
              <a:lnSpc>
                <a:spcPct val="125000"/>
              </a:lnSpc>
              <a:buFont typeface="+mj-ea"/>
              <a:buAutoNum type="circleNumDbPlain"/>
            </a:pPr>
            <a:r>
              <a:rPr lang="zh-CN" altLang="zh-CN" sz="2800" b="1" dirty="0">
                <a:solidFill>
                  <a:schemeClr val="accent1">
                    <a:lumMod val="75000"/>
                  </a:schemeClr>
                </a:solidFill>
                <a:latin typeface="黑体" panose="02010609060101010101" pitchFamily="49" charset="-122"/>
                <a:ea typeface="黑体" panose="02010609060101010101" pitchFamily="49" charset="-122"/>
              </a:rPr>
              <a:t>参加评价队每日例会和专项会议；</a:t>
            </a:r>
          </a:p>
          <a:p>
            <a:pPr marL="609585" indent="609585">
              <a:lnSpc>
                <a:spcPct val="125000"/>
              </a:lnSpc>
              <a:buFont typeface="+mj-ea"/>
              <a:buAutoNum type="circleNumDbPlain"/>
            </a:pPr>
            <a:r>
              <a:rPr lang="zh-CN" altLang="zh-CN" sz="2800" b="1" dirty="0">
                <a:solidFill>
                  <a:schemeClr val="accent1">
                    <a:lumMod val="75000"/>
                  </a:schemeClr>
                </a:solidFill>
                <a:latin typeface="黑体" panose="02010609060101010101" pitchFamily="49" charset="-122"/>
                <a:ea typeface="黑体" panose="02010609060101010101" pitchFamily="49" charset="-122"/>
              </a:rPr>
              <a:t>协调解决小组评价活动过程中的问题；</a:t>
            </a:r>
          </a:p>
          <a:p>
            <a:pPr marL="609585" indent="609585">
              <a:lnSpc>
                <a:spcPct val="125000"/>
              </a:lnSpc>
              <a:buFont typeface="+mj-ea"/>
              <a:buAutoNum type="circleNumDbPlain"/>
            </a:pPr>
            <a:r>
              <a:rPr lang="zh-CN" altLang="zh-CN" sz="2800" b="1" dirty="0">
                <a:solidFill>
                  <a:schemeClr val="accent1">
                    <a:lumMod val="75000"/>
                  </a:schemeClr>
                </a:solidFill>
                <a:latin typeface="黑体" panose="02010609060101010101" pitchFamily="49" charset="-122"/>
                <a:ea typeface="黑体" panose="02010609060101010101" pitchFamily="49" charset="-122"/>
              </a:rPr>
              <a:t>负责编写小组质量评价报告；</a:t>
            </a:r>
          </a:p>
          <a:p>
            <a:pPr marL="609585" indent="609585">
              <a:lnSpc>
                <a:spcPct val="125000"/>
              </a:lnSpc>
              <a:buFont typeface="+mj-ea"/>
              <a:buAutoNum type="circleNumDbPlain"/>
            </a:pPr>
            <a:r>
              <a:rPr lang="zh-CN" altLang="zh-CN" sz="2800" b="1" dirty="0">
                <a:solidFill>
                  <a:schemeClr val="accent1">
                    <a:lumMod val="75000"/>
                  </a:schemeClr>
                </a:solidFill>
                <a:latin typeface="黑体" panose="02010609060101010101" pitchFamily="49" charset="-122"/>
                <a:ea typeface="黑体" panose="02010609060101010101" pitchFamily="49" charset="-122"/>
              </a:rPr>
              <a:t>配合完成总体评价报告；</a:t>
            </a:r>
          </a:p>
          <a:p>
            <a:pPr marL="609585" indent="609585">
              <a:lnSpc>
                <a:spcPct val="125000"/>
              </a:lnSpc>
              <a:buFont typeface="+mj-ea"/>
              <a:buAutoNum type="circleNumDbPlain"/>
            </a:pPr>
            <a:r>
              <a:rPr lang="zh-CN" altLang="zh-CN" sz="2800" b="1" dirty="0">
                <a:solidFill>
                  <a:schemeClr val="accent1">
                    <a:lumMod val="75000"/>
                  </a:schemeClr>
                </a:solidFill>
                <a:latin typeface="黑体" panose="02010609060101010101" pitchFamily="49" charset="-122"/>
                <a:ea typeface="黑体" panose="02010609060101010101" pitchFamily="49" charset="-122"/>
              </a:rPr>
              <a:t>做好评价活动的经验反馈。</a:t>
            </a:r>
          </a:p>
          <a:p>
            <a:pPr>
              <a:lnSpc>
                <a:spcPct val="150000"/>
              </a:lnSpc>
            </a:pPr>
            <a:r>
              <a:rPr lang="en-US" altLang="zh-CN" sz="2800" dirty="0" smtClean="0">
                <a:solidFill>
                  <a:srgbClr val="0070C0"/>
                </a:solidFill>
                <a:latin typeface="黑体" panose="02010609060101010101" pitchFamily="49" charset="-122"/>
                <a:ea typeface="黑体" panose="02010609060101010101" pitchFamily="49" charset="-122"/>
              </a:rPr>
              <a:t>    ……</a:t>
            </a:r>
            <a:endParaRPr lang="zh-CN" altLang="zh-CN" sz="2800" dirty="0">
              <a:solidFill>
                <a:srgbClr val="0070C0"/>
              </a:solidFill>
              <a:latin typeface="黑体" panose="02010609060101010101" pitchFamily="49" charset="-122"/>
              <a:ea typeface="黑体" panose="02010609060101010101" pitchFamily="49" charset="-122"/>
            </a:endParaRPr>
          </a:p>
          <a:p>
            <a:pPr>
              <a:lnSpc>
                <a:spcPct val="150000"/>
              </a:lnSpc>
            </a:pPr>
            <a:endParaRPr lang="zh-CN" altLang="en-US" sz="2800" dirty="0">
              <a:solidFill>
                <a:srgbClr val="0070C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6196564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DB2A5A56-8682-40B7-87BA-8445F06CF34D}"/>
              </a:ext>
            </a:extLst>
          </p:cNvPr>
          <p:cNvSpPr txBox="1">
            <a:spLocks noChangeArrowheads="1"/>
          </p:cNvSpPr>
          <p:nvPr>
            <p:custDataLst>
              <p:tags r:id="rId1"/>
            </p:custDataLst>
          </p:nvPr>
        </p:nvSpPr>
        <p:spPr bwMode="auto">
          <a:xfrm>
            <a:off x="18185" y="877952"/>
            <a:ext cx="4706215" cy="646331"/>
          </a:xfrm>
          <a:prstGeom prst="rect">
            <a:avLst/>
          </a:prstGeom>
          <a:solidFill>
            <a:schemeClr val="accent1">
              <a:lumMod val="75000"/>
            </a:schemeClr>
          </a:solidFill>
          <a:ln>
            <a:noFill/>
          </a:ln>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3600" b="1" dirty="0" smtClean="0">
                <a:solidFill>
                  <a:schemeClr val="bg1"/>
                </a:solidFill>
                <a:latin typeface="微软雅黑" panose="020B0503020204020204" pitchFamily="34" charset="-122"/>
                <a:ea typeface="微软雅黑" panose="020B0503020204020204" pitchFamily="34" charset="-122"/>
              </a:rPr>
              <a:t>问题二</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 y="3048000"/>
            <a:ext cx="12192000" cy="830997"/>
          </a:xfrm>
          <a:prstGeom prst="rect">
            <a:avLst/>
          </a:prstGeom>
          <a:solidFill>
            <a:srgbClr val="376092"/>
          </a:solidFill>
        </p:spPr>
        <p:txBody>
          <a:bodyPr wrap="square" rtlCol="0">
            <a:spAutoFit/>
          </a:bodyPr>
          <a:lstStyle/>
          <a:p>
            <a:pPr algn="ctr"/>
            <a:r>
              <a:rPr lang="zh-CN" altLang="en-US" sz="4800" dirty="0" smtClean="0">
                <a:solidFill>
                  <a:schemeClr val="bg1"/>
                </a:solidFill>
                <a:latin typeface="黑体" panose="02010609060101010101" pitchFamily="49" charset="-122"/>
                <a:ea typeface="黑体" panose="02010609060101010101" pitchFamily="49" charset="-122"/>
              </a:rPr>
              <a:t>质量评价</a:t>
            </a:r>
            <a:r>
              <a:rPr lang="zh-CN" altLang="en-US" sz="4800" dirty="0">
                <a:solidFill>
                  <a:schemeClr val="bg1"/>
                </a:solidFill>
                <a:latin typeface="黑体" panose="02010609060101010101" pitchFamily="49" charset="-122"/>
                <a:ea typeface="黑体" panose="02010609060101010101" pitchFamily="49" charset="-122"/>
              </a:rPr>
              <a:t>档案</a:t>
            </a:r>
            <a:r>
              <a:rPr lang="zh-CN" altLang="en-US" sz="4800" dirty="0" smtClean="0">
                <a:solidFill>
                  <a:schemeClr val="bg1"/>
                </a:solidFill>
                <a:latin typeface="黑体" panose="02010609060101010101" pitchFamily="49" charset="-122"/>
                <a:ea typeface="黑体" panose="02010609060101010101" pitchFamily="49" charset="-122"/>
              </a:rPr>
              <a:t>专业评价包括哪些</a:t>
            </a:r>
            <a:r>
              <a:rPr lang="zh-CN" altLang="en-US" sz="4800" dirty="0">
                <a:solidFill>
                  <a:schemeClr val="bg1"/>
                </a:solidFill>
                <a:latin typeface="黑体" panose="02010609060101010101" pitchFamily="49" charset="-122"/>
                <a:ea typeface="黑体" panose="02010609060101010101" pitchFamily="49" charset="-122"/>
              </a:rPr>
              <a:t>内容</a:t>
            </a:r>
            <a:r>
              <a:rPr lang="zh-CN" altLang="en-US" sz="4800" dirty="0" smtClean="0">
                <a:solidFill>
                  <a:schemeClr val="bg1"/>
                </a:solidFill>
                <a:latin typeface="黑体" panose="02010609060101010101" pitchFamily="49" charset="-122"/>
                <a:ea typeface="黑体" panose="02010609060101010101" pitchFamily="49" charset="-122"/>
              </a:rPr>
              <a:t>？</a:t>
            </a:r>
            <a:endParaRPr lang="zh-CN" altLang="en-US" sz="48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46176437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DB2A5A56-8682-40B7-87BA-8445F06CF34D}"/>
              </a:ext>
            </a:extLst>
          </p:cNvPr>
          <p:cNvSpPr txBox="1">
            <a:spLocks noChangeArrowheads="1"/>
          </p:cNvSpPr>
          <p:nvPr>
            <p:custDataLst>
              <p:tags r:id="rId1"/>
            </p:custDataLst>
          </p:nvPr>
        </p:nvSpPr>
        <p:spPr bwMode="auto">
          <a:xfrm>
            <a:off x="18185" y="877952"/>
            <a:ext cx="4706215" cy="646331"/>
          </a:xfrm>
          <a:prstGeom prst="rect">
            <a:avLst/>
          </a:prstGeom>
          <a:solidFill>
            <a:schemeClr val="accent1">
              <a:lumMod val="75000"/>
            </a:schemeClr>
          </a:solidFill>
          <a:ln>
            <a:noFill/>
          </a:ln>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3600" b="1" dirty="0" smtClean="0">
                <a:solidFill>
                  <a:schemeClr val="bg1"/>
                </a:solidFill>
                <a:latin typeface="微软雅黑" panose="020B0503020204020204" pitchFamily="34" charset="-122"/>
                <a:ea typeface="微软雅黑" panose="020B0503020204020204" pitchFamily="34" charset="-122"/>
              </a:rPr>
              <a:t>问题三</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0" y="1793632"/>
            <a:ext cx="12192001" cy="4616648"/>
          </a:xfrm>
          <a:prstGeom prst="rect">
            <a:avLst/>
          </a:prstGeom>
          <a:solidFill>
            <a:srgbClr val="376092"/>
          </a:solidFill>
        </p:spPr>
        <p:txBody>
          <a:bodyPr wrap="square" rtlCol="0">
            <a:spAutoFit/>
          </a:bodyPr>
          <a:lstStyle/>
          <a:p>
            <a:pPr>
              <a:lnSpc>
                <a:spcPct val="150000"/>
              </a:lnSpc>
            </a:pPr>
            <a:r>
              <a:rPr lang="en-US" altLang="zh-CN" sz="2800" dirty="0" smtClean="0">
                <a:solidFill>
                  <a:schemeClr val="bg1"/>
                </a:solidFill>
                <a:latin typeface="黑体" panose="02010609060101010101" pitchFamily="49" charset="-122"/>
                <a:ea typeface="黑体" panose="02010609060101010101" pitchFamily="49" charset="-122"/>
              </a:rPr>
              <a:t>   </a:t>
            </a:r>
            <a:r>
              <a:rPr lang="zh-CN" altLang="en-US" sz="2800" dirty="0" smtClean="0">
                <a:solidFill>
                  <a:schemeClr val="bg1"/>
                </a:solidFill>
                <a:latin typeface="黑体" panose="02010609060101010101" pitchFamily="49" charset="-122"/>
                <a:ea typeface="黑体" panose="02010609060101010101" pitchFamily="49" charset="-122"/>
              </a:rPr>
              <a:t>熟读：</a:t>
            </a:r>
            <a:endParaRPr lang="en-US" altLang="zh-CN" sz="2800" dirty="0" smtClean="0">
              <a:solidFill>
                <a:schemeClr val="bg1"/>
              </a:solidFill>
              <a:latin typeface="黑体" panose="02010609060101010101" pitchFamily="49" charset="-122"/>
              <a:ea typeface="黑体" panose="02010609060101010101" pitchFamily="49" charset="-122"/>
            </a:endParaRPr>
          </a:p>
          <a:p>
            <a:pPr>
              <a:lnSpc>
                <a:spcPct val="150000"/>
              </a:lnSpc>
            </a:pPr>
            <a:r>
              <a:rPr lang="en-US" altLang="zh-CN" sz="2800" dirty="0">
                <a:solidFill>
                  <a:schemeClr val="bg1"/>
                </a:solidFill>
                <a:latin typeface="黑体" panose="02010609060101010101" pitchFamily="49" charset="-122"/>
                <a:ea typeface="黑体" panose="02010609060101010101" pitchFamily="49" charset="-122"/>
              </a:rPr>
              <a:t> </a:t>
            </a:r>
            <a:r>
              <a:rPr lang="en-US" altLang="zh-CN" sz="2800" dirty="0" smtClean="0">
                <a:solidFill>
                  <a:schemeClr val="bg1"/>
                </a:solidFill>
                <a:latin typeface="黑体" panose="02010609060101010101" pitchFamily="49" charset="-122"/>
                <a:ea typeface="黑体" panose="02010609060101010101" pitchFamily="49" charset="-122"/>
              </a:rPr>
              <a:t>  《</a:t>
            </a:r>
            <a:r>
              <a:rPr lang="zh-CN" altLang="zh-CN" sz="2800" dirty="0">
                <a:solidFill>
                  <a:schemeClr val="bg1"/>
                </a:solidFill>
                <a:latin typeface="黑体" panose="02010609060101010101" pitchFamily="49" charset="-122"/>
                <a:ea typeface="黑体" panose="02010609060101010101" pitchFamily="49" charset="-122"/>
              </a:rPr>
              <a:t>中国核能行业协会核电工程施工质量评价规程</a:t>
            </a:r>
            <a:r>
              <a:rPr lang="en-US" altLang="zh-CN" sz="2800" dirty="0">
                <a:solidFill>
                  <a:schemeClr val="bg1"/>
                </a:solidFill>
                <a:latin typeface="黑体" panose="02010609060101010101" pitchFamily="49" charset="-122"/>
                <a:ea typeface="黑体" panose="02010609060101010101" pitchFamily="49" charset="-122"/>
              </a:rPr>
              <a:t>》</a:t>
            </a:r>
            <a:r>
              <a:rPr lang="zh-CN" altLang="zh-CN" sz="2800" dirty="0">
                <a:solidFill>
                  <a:schemeClr val="bg1"/>
                </a:solidFill>
                <a:latin typeface="黑体" panose="02010609060101010101" pitchFamily="49" charset="-122"/>
                <a:ea typeface="黑体" panose="02010609060101010101" pitchFamily="49" charset="-122"/>
              </a:rPr>
              <a:t>（</a:t>
            </a:r>
            <a:r>
              <a:rPr lang="en-US" altLang="zh-CN" sz="2800" dirty="0" smtClean="0">
                <a:solidFill>
                  <a:schemeClr val="bg1"/>
                </a:solidFill>
                <a:latin typeface="黑体" panose="02010609060101010101" pitchFamily="49" charset="-122"/>
                <a:ea typeface="黑体" panose="02010609060101010101" pitchFamily="49" charset="-122"/>
              </a:rPr>
              <a:t>2021</a:t>
            </a:r>
            <a:r>
              <a:rPr lang="zh-CN" altLang="zh-CN" sz="2800" dirty="0" smtClean="0">
                <a:solidFill>
                  <a:schemeClr val="bg1"/>
                </a:solidFill>
                <a:latin typeface="黑体" panose="02010609060101010101" pitchFamily="49" charset="-122"/>
                <a:ea typeface="黑体" panose="02010609060101010101" pitchFamily="49" charset="-122"/>
              </a:rPr>
              <a:t>版</a:t>
            </a:r>
            <a:r>
              <a:rPr lang="zh-CN" altLang="zh-CN" sz="2800" dirty="0">
                <a:solidFill>
                  <a:schemeClr val="bg1"/>
                </a:solidFill>
                <a:latin typeface="黑体" panose="02010609060101010101" pitchFamily="49" charset="-122"/>
                <a:ea typeface="黑体" panose="02010609060101010101" pitchFamily="49" charset="-122"/>
              </a:rPr>
              <a:t>）</a:t>
            </a:r>
            <a:endParaRPr lang="en-US" altLang="zh-CN" sz="2800" dirty="0">
              <a:solidFill>
                <a:schemeClr val="bg1"/>
              </a:solidFill>
              <a:latin typeface="黑体" panose="02010609060101010101" pitchFamily="49" charset="-122"/>
              <a:ea typeface="黑体" panose="02010609060101010101" pitchFamily="49" charset="-122"/>
            </a:endParaRPr>
          </a:p>
          <a:p>
            <a:pPr>
              <a:lnSpc>
                <a:spcPct val="150000"/>
              </a:lnSpc>
            </a:pPr>
            <a:r>
              <a:rPr lang="en-US" altLang="zh-CN" sz="2800" dirty="0">
                <a:solidFill>
                  <a:schemeClr val="bg1"/>
                </a:solidFill>
                <a:latin typeface="黑体" panose="02010609060101010101" pitchFamily="49" charset="-122"/>
                <a:ea typeface="黑体" panose="02010609060101010101" pitchFamily="49" charset="-122"/>
              </a:rPr>
              <a:t>   《</a:t>
            </a:r>
            <a:r>
              <a:rPr lang="zh-CN" altLang="zh-CN" sz="2800" dirty="0">
                <a:solidFill>
                  <a:schemeClr val="bg1"/>
                </a:solidFill>
                <a:latin typeface="黑体" panose="02010609060101010101" pitchFamily="49" charset="-122"/>
                <a:ea typeface="黑体" panose="02010609060101010101" pitchFamily="49" charset="-122"/>
              </a:rPr>
              <a:t>中国核能行业协会核电工程施工质量评价实施办法</a:t>
            </a:r>
            <a:r>
              <a:rPr lang="en-US" altLang="zh-CN" sz="2800" dirty="0">
                <a:solidFill>
                  <a:schemeClr val="bg1"/>
                </a:solidFill>
                <a:latin typeface="黑体" panose="02010609060101010101" pitchFamily="49" charset="-122"/>
                <a:ea typeface="黑体" panose="02010609060101010101" pitchFamily="49" charset="-122"/>
              </a:rPr>
              <a:t>》</a:t>
            </a:r>
            <a:r>
              <a:rPr lang="zh-CN" altLang="zh-CN" sz="2800" dirty="0">
                <a:solidFill>
                  <a:schemeClr val="bg1"/>
                </a:solidFill>
                <a:latin typeface="黑体" panose="02010609060101010101" pitchFamily="49" charset="-122"/>
                <a:ea typeface="黑体" panose="02010609060101010101" pitchFamily="49" charset="-122"/>
              </a:rPr>
              <a:t>（</a:t>
            </a:r>
            <a:r>
              <a:rPr lang="en-US" altLang="zh-CN" sz="2800" dirty="0">
                <a:solidFill>
                  <a:schemeClr val="bg1"/>
                </a:solidFill>
                <a:latin typeface="黑体" panose="02010609060101010101" pitchFamily="49" charset="-122"/>
                <a:ea typeface="黑体" panose="02010609060101010101" pitchFamily="49" charset="-122"/>
              </a:rPr>
              <a:t>2020</a:t>
            </a:r>
            <a:r>
              <a:rPr lang="zh-CN" altLang="zh-CN" sz="2800" dirty="0">
                <a:solidFill>
                  <a:schemeClr val="bg1"/>
                </a:solidFill>
                <a:latin typeface="黑体" panose="02010609060101010101" pitchFamily="49" charset="-122"/>
                <a:ea typeface="黑体" panose="02010609060101010101" pitchFamily="49" charset="-122"/>
              </a:rPr>
              <a:t>版）</a:t>
            </a:r>
            <a:endParaRPr lang="en-US" altLang="zh-CN" sz="2800" dirty="0">
              <a:solidFill>
                <a:schemeClr val="bg1"/>
              </a:solidFill>
              <a:latin typeface="黑体" panose="02010609060101010101" pitchFamily="49" charset="-122"/>
              <a:ea typeface="黑体" panose="02010609060101010101" pitchFamily="49" charset="-122"/>
            </a:endParaRPr>
          </a:p>
          <a:p>
            <a:pPr>
              <a:lnSpc>
                <a:spcPct val="150000"/>
              </a:lnSpc>
            </a:pPr>
            <a:r>
              <a:rPr lang="en-US" altLang="zh-CN" sz="2800" dirty="0">
                <a:solidFill>
                  <a:schemeClr val="bg1"/>
                </a:solidFill>
                <a:latin typeface="黑体" panose="02010609060101010101" pitchFamily="49" charset="-122"/>
                <a:ea typeface="黑体" panose="02010609060101010101" pitchFamily="49" charset="-122"/>
              </a:rPr>
              <a:t>   </a:t>
            </a:r>
            <a:r>
              <a:rPr lang="zh-CN" altLang="zh-CN" sz="2800" dirty="0">
                <a:solidFill>
                  <a:schemeClr val="bg1"/>
                </a:solidFill>
                <a:latin typeface="黑体" panose="02010609060101010101" pitchFamily="49" charset="-122"/>
                <a:ea typeface="黑体" panose="02010609060101010101" pitchFamily="49" charset="-122"/>
              </a:rPr>
              <a:t>《建设项目档案管理规范》</a:t>
            </a:r>
            <a:r>
              <a:rPr lang="en-US" altLang="zh-CN" sz="2800" dirty="0">
                <a:solidFill>
                  <a:schemeClr val="bg1"/>
                </a:solidFill>
                <a:latin typeface="黑体" panose="02010609060101010101" pitchFamily="49" charset="-122"/>
                <a:ea typeface="黑体" panose="02010609060101010101" pitchFamily="49" charset="-122"/>
              </a:rPr>
              <a:t>DA/T28-2018</a:t>
            </a:r>
          </a:p>
          <a:p>
            <a:pPr>
              <a:lnSpc>
                <a:spcPct val="150000"/>
              </a:lnSpc>
            </a:pPr>
            <a:r>
              <a:rPr lang="en-US" altLang="zh-CN" sz="2800" dirty="0">
                <a:solidFill>
                  <a:schemeClr val="bg1"/>
                </a:solidFill>
                <a:latin typeface="黑体" panose="02010609060101010101" pitchFamily="49" charset="-122"/>
                <a:ea typeface="黑体" panose="02010609060101010101" pitchFamily="49" charset="-122"/>
              </a:rPr>
              <a:t>   《</a:t>
            </a:r>
            <a:r>
              <a:rPr lang="zh-CN" altLang="zh-CN" sz="2800" dirty="0">
                <a:solidFill>
                  <a:schemeClr val="bg1"/>
                </a:solidFill>
                <a:latin typeface="黑体" panose="02010609060101010101" pitchFamily="49" charset="-122"/>
                <a:ea typeface="黑体" panose="02010609060101010101" pitchFamily="49" charset="-122"/>
              </a:rPr>
              <a:t>重大建设项目档案验收办法》档发</a:t>
            </a:r>
            <a:r>
              <a:rPr lang="en-US" altLang="zh-CN" sz="2800" dirty="0">
                <a:solidFill>
                  <a:schemeClr val="bg1"/>
                </a:solidFill>
                <a:latin typeface="黑体" panose="02010609060101010101" pitchFamily="49" charset="-122"/>
                <a:ea typeface="黑体" panose="02010609060101010101" pitchFamily="49" charset="-122"/>
              </a:rPr>
              <a:t>[</a:t>
            </a:r>
            <a:r>
              <a:rPr lang="en-US" altLang="zh-CN" sz="2800" dirty="0" smtClean="0">
                <a:solidFill>
                  <a:schemeClr val="bg1"/>
                </a:solidFill>
                <a:latin typeface="黑体" panose="02010609060101010101" pitchFamily="49" charset="-122"/>
                <a:ea typeface="黑体" panose="02010609060101010101" pitchFamily="49" charset="-122"/>
              </a:rPr>
              <a:t>2006]2</a:t>
            </a:r>
            <a:r>
              <a:rPr lang="zh-CN" altLang="en-US" sz="2800" dirty="0" smtClean="0">
                <a:solidFill>
                  <a:schemeClr val="bg1"/>
                </a:solidFill>
                <a:latin typeface="黑体" panose="02010609060101010101" pitchFamily="49" charset="-122"/>
                <a:ea typeface="黑体" panose="02010609060101010101" pitchFamily="49" charset="-122"/>
              </a:rPr>
              <a:t>号</a:t>
            </a:r>
            <a:endParaRPr lang="en-US" altLang="zh-CN" sz="2800" dirty="0">
              <a:solidFill>
                <a:schemeClr val="bg1"/>
              </a:solidFill>
              <a:latin typeface="黑体" panose="02010609060101010101" pitchFamily="49" charset="-122"/>
              <a:ea typeface="黑体" panose="02010609060101010101" pitchFamily="49" charset="-122"/>
            </a:endParaRPr>
          </a:p>
          <a:p>
            <a:pPr>
              <a:lnSpc>
                <a:spcPct val="150000"/>
              </a:lnSpc>
            </a:pPr>
            <a:r>
              <a:rPr lang="en-US" altLang="zh-CN" sz="2800" dirty="0">
                <a:solidFill>
                  <a:schemeClr val="bg1"/>
                </a:solidFill>
                <a:latin typeface="黑体" panose="02010609060101010101" pitchFamily="49" charset="-122"/>
                <a:ea typeface="黑体" panose="02010609060101010101" pitchFamily="49" charset="-122"/>
              </a:rPr>
              <a:t>   </a:t>
            </a:r>
            <a:r>
              <a:rPr lang="zh-CN" altLang="zh-CN" sz="2800" dirty="0">
                <a:solidFill>
                  <a:schemeClr val="bg1"/>
                </a:solidFill>
                <a:latin typeface="黑体" panose="02010609060101010101" pitchFamily="49" charset="-122"/>
                <a:ea typeface="黑体" panose="02010609060101010101" pitchFamily="49" charset="-122"/>
              </a:rPr>
              <a:t>《核电文件档案管理要求》</a:t>
            </a:r>
            <a:r>
              <a:rPr lang="en-US" altLang="zh-CN" sz="2800" dirty="0">
                <a:solidFill>
                  <a:schemeClr val="bg1"/>
                </a:solidFill>
                <a:latin typeface="黑体" panose="02010609060101010101" pitchFamily="49" charset="-122"/>
                <a:ea typeface="黑体" panose="02010609060101010101" pitchFamily="49" charset="-122"/>
              </a:rPr>
              <a:t>EJT1225-2008</a:t>
            </a:r>
          </a:p>
          <a:p>
            <a:pPr>
              <a:lnSpc>
                <a:spcPct val="150000"/>
              </a:lnSpc>
            </a:pPr>
            <a:r>
              <a:rPr lang="en-US" altLang="zh-CN" sz="2800" dirty="0">
                <a:solidFill>
                  <a:schemeClr val="bg1"/>
                </a:solidFill>
                <a:latin typeface="黑体" panose="02010609060101010101" pitchFamily="49" charset="-122"/>
                <a:ea typeface="黑体" panose="02010609060101010101" pitchFamily="49" charset="-122"/>
              </a:rPr>
              <a:t>   《</a:t>
            </a:r>
            <a:r>
              <a:rPr lang="zh-CN" altLang="en-US" sz="2800" dirty="0">
                <a:solidFill>
                  <a:schemeClr val="bg1"/>
                </a:solidFill>
                <a:latin typeface="黑体" panose="02010609060101010101" pitchFamily="49" charset="-122"/>
                <a:ea typeface="黑体" panose="02010609060101010101" pitchFamily="49" charset="-122"/>
              </a:rPr>
              <a:t>核电档案分类准则及编码规则</a:t>
            </a:r>
            <a:r>
              <a:rPr lang="en-US" altLang="zh-CN" sz="2800" dirty="0">
                <a:solidFill>
                  <a:schemeClr val="bg1"/>
                </a:solidFill>
                <a:latin typeface="黑体" panose="02010609060101010101" pitchFamily="49" charset="-122"/>
                <a:ea typeface="黑体" panose="02010609060101010101" pitchFamily="49" charset="-122"/>
              </a:rPr>
              <a:t>》</a:t>
            </a:r>
            <a:r>
              <a:rPr lang="en-US" altLang="zh-CN" sz="2800" dirty="0" smtClean="0">
                <a:solidFill>
                  <a:schemeClr val="bg1"/>
                </a:solidFill>
                <a:latin typeface="黑体" panose="02010609060101010101" pitchFamily="49" charset="-122"/>
                <a:ea typeface="黑体" panose="02010609060101010101" pitchFamily="49" charset="-122"/>
              </a:rPr>
              <a:t>NB/T20042-2011</a:t>
            </a:r>
            <a:endParaRPr lang="en-US" altLang="zh-CN" sz="28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88098725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881001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5"/>
  <p:tag name="RESOURCELIB_SHAPETYPE" val="5"/>
</p:tagLst>
</file>

<file path=ppt/tags/tag10.xml><?xml version="1.0" encoding="utf-8"?>
<p:tagLst xmlns:a="http://schemas.openxmlformats.org/drawingml/2006/main" xmlns:r="http://schemas.openxmlformats.org/officeDocument/2006/relationships" xmlns:p="http://schemas.openxmlformats.org/presentationml/2006/main">
  <p:tag name="MH" val="20170927140324"/>
  <p:tag name="MH_LIBRARY" val="GRAPHIC"/>
  <p:tag name="MH_TYPE" val="SubTitle"/>
  <p:tag name="MH_ORDER" val="2"/>
</p:tagLst>
</file>

<file path=ppt/tags/tag100.xml><?xml version="1.0" encoding="utf-8"?>
<p:tagLst xmlns:a="http://schemas.openxmlformats.org/drawingml/2006/main" xmlns:r="http://schemas.openxmlformats.org/officeDocument/2006/relationships" xmlns:p="http://schemas.openxmlformats.org/presentationml/2006/main">
  <p:tag name="PA" val="v5.2.9"/>
</p:tagLst>
</file>

<file path=ppt/tags/tag101.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1"/>
</p:tagLst>
</file>

<file path=ppt/tags/tag102.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1"/>
</p:tagLst>
</file>

<file path=ppt/tags/tag103.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2"/>
</p:tagLst>
</file>

<file path=ppt/tags/tag104.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2"/>
</p:tagLst>
</file>

<file path=ppt/tags/tag105.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3"/>
</p:tagLst>
</file>

<file path=ppt/tags/tag106.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4"/>
</p:tagLst>
</file>

<file path=ppt/tags/tag107.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1"/>
</p:tagLst>
</file>

<file path=ppt/tags/tag108.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2"/>
</p:tagLst>
</file>

<file path=ppt/tags/tag109.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11.xml><?xml version="1.0" encoding="utf-8"?>
<p:tagLst xmlns:a="http://schemas.openxmlformats.org/drawingml/2006/main" xmlns:r="http://schemas.openxmlformats.org/officeDocument/2006/relationships" xmlns:p="http://schemas.openxmlformats.org/presentationml/2006/main">
  <p:tag name="MH" val="20170927140324"/>
  <p:tag name="MH_LIBRARY" val="GRAPHIC"/>
  <p:tag name="MH_TYPE" val="SubTitle"/>
  <p:tag name="MH_ORDER" val="3"/>
</p:tagLst>
</file>

<file path=ppt/tags/tag110.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111.xml><?xml version="1.0" encoding="utf-8"?>
<p:tagLst xmlns:a="http://schemas.openxmlformats.org/drawingml/2006/main" xmlns:r="http://schemas.openxmlformats.org/officeDocument/2006/relationships" xmlns:p="http://schemas.openxmlformats.org/presentationml/2006/main">
  <p:tag name="PA" val="v5.2.9"/>
</p:tagLst>
</file>

<file path=ppt/tags/tag112.xml><?xml version="1.0" encoding="utf-8"?>
<p:tagLst xmlns:a="http://schemas.openxmlformats.org/drawingml/2006/main" xmlns:r="http://schemas.openxmlformats.org/officeDocument/2006/relationships" xmlns:p="http://schemas.openxmlformats.org/presentationml/2006/main">
  <p:tag name="PA" val="v5.2.9"/>
</p:tagLst>
</file>

<file path=ppt/tags/tag113.xml><?xml version="1.0" encoding="utf-8"?>
<p:tagLst xmlns:a="http://schemas.openxmlformats.org/drawingml/2006/main" xmlns:r="http://schemas.openxmlformats.org/officeDocument/2006/relationships" xmlns:p="http://schemas.openxmlformats.org/presentationml/2006/main">
  <p:tag name="PA" val="v5.2.9"/>
</p:tagLst>
</file>

<file path=ppt/tags/tag114.xml><?xml version="1.0" encoding="utf-8"?>
<p:tagLst xmlns:a="http://schemas.openxmlformats.org/drawingml/2006/main" xmlns:r="http://schemas.openxmlformats.org/officeDocument/2006/relationships" xmlns:p="http://schemas.openxmlformats.org/presentationml/2006/main">
  <p:tag name="PA" val="v5.2.9"/>
</p:tagLst>
</file>

<file path=ppt/tags/tag115.xml><?xml version="1.0" encoding="utf-8"?>
<p:tagLst xmlns:a="http://schemas.openxmlformats.org/drawingml/2006/main" xmlns:r="http://schemas.openxmlformats.org/officeDocument/2006/relationships" xmlns:p="http://schemas.openxmlformats.org/presentationml/2006/main">
  <p:tag name="PA" val="v5.2.9"/>
</p:tagLst>
</file>

<file path=ppt/tags/tag116.xml><?xml version="1.0" encoding="utf-8"?>
<p:tagLst xmlns:a="http://schemas.openxmlformats.org/drawingml/2006/main" xmlns:r="http://schemas.openxmlformats.org/officeDocument/2006/relationships" xmlns:p="http://schemas.openxmlformats.org/presentationml/2006/main">
  <p:tag name="PA" val="v5.2.9"/>
</p:tagLst>
</file>

<file path=ppt/tags/tag117.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1"/>
</p:tagLst>
</file>

<file path=ppt/tags/tag118.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1"/>
</p:tagLst>
</file>

<file path=ppt/tags/tag119.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2"/>
</p:tagLst>
</file>

<file path=ppt/tags/tag12.xml><?xml version="1.0" encoding="utf-8"?>
<p:tagLst xmlns:a="http://schemas.openxmlformats.org/drawingml/2006/main" xmlns:r="http://schemas.openxmlformats.org/officeDocument/2006/relationships" xmlns:p="http://schemas.openxmlformats.org/presentationml/2006/main">
  <p:tag name="MH" val="20170927140324"/>
  <p:tag name="MH_LIBRARY" val="GRAPHIC"/>
  <p:tag name="MH_TYPE" val="Other"/>
  <p:tag name="MH_ORDER" val="1"/>
</p:tagLst>
</file>

<file path=ppt/tags/tag120.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2"/>
</p:tagLst>
</file>

<file path=ppt/tags/tag121.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3"/>
</p:tagLst>
</file>

<file path=ppt/tags/tag122.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4"/>
</p:tagLst>
</file>

<file path=ppt/tags/tag123.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1"/>
</p:tagLst>
</file>

<file path=ppt/tags/tag124.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2"/>
</p:tagLst>
</file>

<file path=ppt/tags/tag125.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126.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127.xml><?xml version="1.0" encoding="utf-8"?>
<p:tagLst xmlns:a="http://schemas.openxmlformats.org/drawingml/2006/main" xmlns:r="http://schemas.openxmlformats.org/officeDocument/2006/relationships" xmlns:p="http://schemas.openxmlformats.org/presentationml/2006/main">
  <p:tag name="PA" val="v5.2.9"/>
</p:tagLst>
</file>

<file path=ppt/tags/tag128.xml><?xml version="1.0" encoding="utf-8"?>
<p:tagLst xmlns:a="http://schemas.openxmlformats.org/drawingml/2006/main" xmlns:r="http://schemas.openxmlformats.org/officeDocument/2006/relationships" xmlns:p="http://schemas.openxmlformats.org/presentationml/2006/main">
  <p:tag name="PA" val="v5.2.9"/>
</p:tagLst>
</file>

<file path=ppt/tags/tag129.xml><?xml version="1.0" encoding="utf-8"?>
<p:tagLst xmlns:a="http://schemas.openxmlformats.org/drawingml/2006/main" xmlns:r="http://schemas.openxmlformats.org/officeDocument/2006/relationships" xmlns:p="http://schemas.openxmlformats.org/presentationml/2006/main">
  <p:tag name="PA" val="v5.2.9"/>
</p:tagLst>
</file>

<file path=ppt/tags/tag13.xml><?xml version="1.0" encoding="utf-8"?>
<p:tagLst xmlns:a="http://schemas.openxmlformats.org/drawingml/2006/main" xmlns:r="http://schemas.openxmlformats.org/officeDocument/2006/relationships" xmlns:p="http://schemas.openxmlformats.org/presentationml/2006/main">
  <p:tag name="MH" val="20170927140324"/>
  <p:tag name="MH_LIBRARY" val="GRAPHIC"/>
  <p:tag name="MH_TYPE" val="Other"/>
  <p:tag name="MH_ORDER" val="1"/>
</p:tagLst>
</file>

<file path=ppt/tags/tag130.xml><?xml version="1.0" encoding="utf-8"?>
<p:tagLst xmlns:a="http://schemas.openxmlformats.org/drawingml/2006/main" xmlns:r="http://schemas.openxmlformats.org/officeDocument/2006/relationships" xmlns:p="http://schemas.openxmlformats.org/presentationml/2006/main">
  <p:tag name="PA" val="v5.2.9"/>
</p:tagLst>
</file>

<file path=ppt/tags/tag131.xml><?xml version="1.0" encoding="utf-8"?>
<p:tagLst xmlns:a="http://schemas.openxmlformats.org/drawingml/2006/main" xmlns:r="http://schemas.openxmlformats.org/officeDocument/2006/relationships" xmlns:p="http://schemas.openxmlformats.org/presentationml/2006/main">
  <p:tag name="PA" val="v5.2.9"/>
</p:tagLst>
</file>

<file path=ppt/tags/tag132.xml><?xml version="1.0" encoding="utf-8"?>
<p:tagLst xmlns:a="http://schemas.openxmlformats.org/drawingml/2006/main" xmlns:r="http://schemas.openxmlformats.org/officeDocument/2006/relationships" xmlns:p="http://schemas.openxmlformats.org/presentationml/2006/main">
  <p:tag name="PA" val="v5.2.9"/>
</p:tagLst>
</file>

<file path=ppt/tags/tag133.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134.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135.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136.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137.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1"/>
</p:tagLst>
</file>

<file path=ppt/tags/tag138.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1"/>
</p:tagLst>
</file>

<file path=ppt/tags/tag139.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2"/>
</p:tagLst>
</file>

<file path=ppt/tags/tag14.xml><?xml version="1.0" encoding="utf-8"?>
<p:tagLst xmlns:a="http://schemas.openxmlformats.org/drawingml/2006/main" xmlns:r="http://schemas.openxmlformats.org/officeDocument/2006/relationships" xmlns:p="http://schemas.openxmlformats.org/presentationml/2006/main">
  <p:tag name="MH" val="20170927140324"/>
  <p:tag name="MH_LIBRARY" val="GRAPHIC"/>
  <p:tag name="MH_TYPE" val="SubTitle"/>
  <p:tag name="MH_ORDER" val="2"/>
</p:tagLst>
</file>

<file path=ppt/tags/tag140.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2"/>
</p:tagLst>
</file>

<file path=ppt/tags/tag141.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3"/>
</p:tagLst>
</file>

<file path=ppt/tags/tag142.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4"/>
</p:tagLst>
</file>

<file path=ppt/tags/tag143.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1"/>
</p:tagLst>
</file>

<file path=ppt/tags/tag144.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2"/>
</p:tagLst>
</file>

<file path=ppt/tags/tag145.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146.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147.xml><?xml version="1.0" encoding="utf-8"?>
<p:tagLst xmlns:a="http://schemas.openxmlformats.org/drawingml/2006/main" xmlns:r="http://schemas.openxmlformats.org/officeDocument/2006/relationships" xmlns:p="http://schemas.openxmlformats.org/presentationml/2006/main">
  <p:tag name="PA" val="v5.2.9"/>
</p:tagLst>
</file>

<file path=ppt/tags/tag148.xml><?xml version="1.0" encoding="utf-8"?>
<p:tagLst xmlns:a="http://schemas.openxmlformats.org/drawingml/2006/main" xmlns:r="http://schemas.openxmlformats.org/officeDocument/2006/relationships" xmlns:p="http://schemas.openxmlformats.org/presentationml/2006/main">
  <p:tag name="PA" val="v5.2.9"/>
</p:tagLst>
</file>

<file path=ppt/tags/tag149.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150.xml><?xml version="1.0" encoding="utf-8"?>
<p:tagLst xmlns:a="http://schemas.openxmlformats.org/drawingml/2006/main" xmlns:r="http://schemas.openxmlformats.org/officeDocument/2006/relationships" xmlns:p="http://schemas.openxmlformats.org/presentationml/2006/main">
  <p:tag name="PA" val="v5.2.9"/>
</p:tagLst>
</file>

<file path=ppt/tags/tag151.xml><?xml version="1.0" encoding="utf-8"?>
<p:tagLst xmlns:a="http://schemas.openxmlformats.org/drawingml/2006/main" xmlns:r="http://schemas.openxmlformats.org/officeDocument/2006/relationships" xmlns:p="http://schemas.openxmlformats.org/presentationml/2006/main">
  <p:tag name="PA" val="v5.2.9"/>
</p:tagLst>
</file>

<file path=ppt/tags/tag152.xml><?xml version="1.0" encoding="utf-8"?>
<p:tagLst xmlns:a="http://schemas.openxmlformats.org/drawingml/2006/main" xmlns:r="http://schemas.openxmlformats.org/officeDocument/2006/relationships" xmlns:p="http://schemas.openxmlformats.org/presentationml/2006/main">
  <p:tag name="PA" val="v5.2.9"/>
</p:tagLst>
</file>

<file path=ppt/tags/tag153.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154.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155.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156.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157.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1"/>
</p:tagLst>
</file>

<file path=ppt/tags/tag158.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1"/>
</p:tagLst>
</file>

<file path=ppt/tags/tag159.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2"/>
</p:tagLst>
</file>

<file path=ppt/tags/tag16.xml><?xml version="1.0" encoding="utf-8"?>
<p:tagLst xmlns:a="http://schemas.openxmlformats.org/drawingml/2006/main" xmlns:r="http://schemas.openxmlformats.org/officeDocument/2006/relationships" xmlns:p="http://schemas.openxmlformats.org/presentationml/2006/main">
  <p:tag name="MH" val="20170927140324"/>
  <p:tag name="MH_LIBRARY" val="GRAPHIC"/>
  <p:tag name="MH_TYPE" val="Other"/>
  <p:tag name="MH_ORDER" val="2"/>
</p:tagLst>
</file>

<file path=ppt/tags/tag160.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2"/>
</p:tagLst>
</file>

<file path=ppt/tags/tag161.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3"/>
</p:tagLst>
</file>

<file path=ppt/tags/tag162.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4"/>
</p:tagLst>
</file>

<file path=ppt/tags/tag163.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1"/>
</p:tagLst>
</file>

<file path=ppt/tags/tag164.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2"/>
</p:tagLst>
</file>

<file path=ppt/tags/tag165.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166.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167.xml><?xml version="1.0" encoding="utf-8"?>
<p:tagLst xmlns:a="http://schemas.openxmlformats.org/drawingml/2006/main" xmlns:r="http://schemas.openxmlformats.org/officeDocument/2006/relationships" xmlns:p="http://schemas.openxmlformats.org/presentationml/2006/main">
  <p:tag name="PA" val="v5.2.9"/>
</p:tagLst>
</file>

<file path=ppt/tags/tag168.xml><?xml version="1.0" encoding="utf-8"?>
<p:tagLst xmlns:a="http://schemas.openxmlformats.org/drawingml/2006/main" xmlns:r="http://schemas.openxmlformats.org/officeDocument/2006/relationships" xmlns:p="http://schemas.openxmlformats.org/presentationml/2006/main">
  <p:tag name="PA" val="v5.2.9"/>
</p:tagLst>
</file>

<file path=ppt/tags/tag169.xml><?xml version="1.0" encoding="utf-8"?>
<p:tagLst xmlns:a="http://schemas.openxmlformats.org/drawingml/2006/main" xmlns:r="http://schemas.openxmlformats.org/officeDocument/2006/relationships" xmlns:p="http://schemas.openxmlformats.org/presentationml/2006/main">
  <p:tag name="PA" val="v5.2.9"/>
</p:tagLst>
</file>

<file path=ppt/tags/tag17.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170.xml><?xml version="1.0" encoding="utf-8"?>
<p:tagLst xmlns:a="http://schemas.openxmlformats.org/drawingml/2006/main" xmlns:r="http://schemas.openxmlformats.org/officeDocument/2006/relationships" xmlns:p="http://schemas.openxmlformats.org/presentationml/2006/main">
  <p:tag name="PA" val="v5.2.9"/>
</p:tagLst>
</file>

<file path=ppt/tags/tag171.xml><?xml version="1.0" encoding="utf-8"?>
<p:tagLst xmlns:a="http://schemas.openxmlformats.org/drawingml/2006/main" xmlns:r="http://schemas.openxmlformats.org/officeDocument/2006/relationships" xmlns:p="http://schemas.openxmlformats.org/presentationml/2006/main">
  <p:tag name="PA" val="v5.2.9"/>
</p:tagLst>
</file>

<file path=ppt/tags/tag172.xml><?xml version="1.0" encoding="utf-8"?>
<p:tagLst xmlns:a="http://schemas.openxmlformats.org/drawingml/2006/main" xmlns:r="http://schemas.openxmlformats.org/officeDocument/2006/relationships" xmlns:p="http://schemas.openxmlformats.org/presentationml/2006/main">
  <p:tag name="PA" val="v5.2.9"/>
</p:tagLst>
</file>

<file path=ppt/tags/tag173.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174.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175.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176.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177.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1"/>
</p:tagLst>
</file>

<file path=ppt/tags/tag178.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1"/>
</p:tagLst>
</file>

<file path=ppt/tags/tag179.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2"/>
</p:tagLst>
</file>

<file path=ppt/tags/tag18.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180.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1"/>
</p:tagLst>
</file>

<file path=ppt/tags/tag181.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2"/>
</p:tagLst>
</file>

<file path=ppt/tags/tag182.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183.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1"/>
</p:tagLst>
</file>

<file path=ppt/tags/tag184.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2"/>
</p:tagLst>
</file>

<file path=ppt/tags/tag185.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1"/>
</p:tagLst>
</file>

<file path=ppt/tags/tag186.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187.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1"/>
</p:tagLst>
</file>

<file path=ppt/tags/tag188.xml><?xml version="1.0" encoding="utf-8"?>
<p:tagLst xmlns:a="http://schemas.openxmlformats.org/drawingml/2006/main" xmlns:r="http://schemas.openxmlformats.org/officeDocument/2006/relationships" xmlns:p="http://schemas.openxmlformats.org/presentationml/2006/main">
  <p:tag name="PA" val="v5.2.9"/>
</p:tagLst>
</file>

<file path=ppt/tags/tag189.xml><?xml version="1.0" encoding="utf-8"?>
<p:tagLst xmlns:a="http://schemas.openxmlformats.org/drawingml/2006/main" xmlns:r="http://schemas.openxmlformats.org/officeDocument/2006/relationships" xmlns:p="http://schemas.openxmlformats.org/presentationml/2006/main">
  <p:tag name="PA" val="v5.2.9"/>
</p:tagLst>
</file>

<file path=ppt/tags/tag19.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190.xml><?xml version="1.0" encoding="utf-8"?>
<p:tagLst xmlns:a="http://schemas.openxmlformats.org/drawingml/2006/main" xmlns:r="http://schemas.openxmlformats.org/officeDocument/2006/relationships" xmlns:p="http://schemas.openxmlformats.org/presentationml/2006/main">
  <p:tag name="PA" val="v5.2.9"/>
</p:tagLst>
</file>

<file path=ppt/tags/tag191.xml><?xml version="1.0" encoding="utf-8"?>
<p:tagLst xmlns:a="http://schemas.openxmlformats.org/drawingml/2006/main" xmlns:r="http://schemas.openxmlformats.org/officeDocument/2006/relationships" xmlns:p="http://schemas.openxmlformats.org/presentationml/2006/main">
  <p:tag name="PA" val="v5.2.9"/>
</p:tagLst>
</file>

<file path=ppt/tags/tag192.xml><?xml version="1.0" encoding="utf-8"?>
<p:tagLst xmlns:a="http://schemas.openxmlformats.org/drawingml/2006/main" xmlns:r="http://schemas.openxmlformats.org/officeDocument/2006/relationships" xmlns:p="http://schemas.openxmlformats.org/presentationml/2006/main">
  <p:tag name="PA" val="v5.2.9"/>
</p:tagLst>
</file>

<file path=ppt/tags/tag193.xml><?xml version="1.0" encoding="utf-8"?>
<p:tagLst xmlns:a="http://schemas.openxmlformats.org/drawingml/2006/main" xmlns:r="http://schemas.openxmlformats.org/officeDocument/2006/relationships" xmlns:p="http://schemas.openxmlformats.org/presentationml/2006/main">
  <p:tag name="PA" val="v5.2.9"/>
</p:tagLst>
</file>

<file path=ppt/tags/tag194.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1"/>
</p:tagLst>
</file>

<file path=ppt/tags/tag195.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1"/>
</p:tagLst>
</file>

<file path=ppt/tags/tag196.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2"/>
</p:tagLst>
</file>

<file path=ppt/tags/tag197.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2"/>
</p:tagLst>
</file>

<file path=ppt/tags/tag198.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3"/>
</p:tagLst>
</file>

<file path=ppt/tags/tag199.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4"/>
</p:tagLst>
</file>

<file path=ppt/tags/tag2.xml><?xml version="1.0" encoding="utf-8"?>
<p:tagLst xmlns:a="http://schemas.openxmlformats.org/drawingml/2006/main" xmlns:r="http://schemas.openxmlformats.org/officeDocument/2006/relationships" xmlns:p="http://schemas.openxmlformats.org/presentationml/2006/main">
  <p:tag name="MH" val="20181205083656"/>
  <p:tag name="MH_LIBRARY" val="CONTENTS"/>
  <p:tag name="MH_TYPE" val="OTHERS"/>
  <p:tag name="ID" val="553516"/>
</p:tagLst>
</file>

<file path=ppt/tags/tag20.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200.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1"/>
</p:tagLst>
</file>

<file path=ppt/tags/tag201.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2"/>
</p:tagLst>
</file>

<file path=ppt/tags/tag202.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203.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204.xml><?xml version="1.0" encoding="utf-8"?>
<p:tagLst xmlns:a="http://schemas.openxmlformats.org/drawingml/2006/main" xmlns:r="http://schemas.openxmlformats.org/officeDocument/2006/relationships" xmlns:p="http://schemas.openxmlformats.org/presentationml/2006/main">
  <p:tag name="PA" val="v5.2.9"/>
</p:tagLst>
</file>

<file path=ppt/tags/tag205.xml><?xml version="1.0" encoding="utf-8"?>
<p:tagLst xmlns:a="http://schemas.openxmlformats.org/drawingml/2006/main" xmlns:r="http://schemas.openxmlformats.org/officeDocument/2006/relationships" xmlns:p="http://schemas.openxmlformats.org/presentationml/2006/main">
  <p:tag name="PA" val="v5.2.9"/>
</p:tagLst>
</file>

<file path=ppt/tags/tag206.xml><?xml version="1.0" encoding="utf-8"?>
<p:tagLst xmlns:a="http://schemas.openxmlformats.org/drawingml/2006/main" xmlns:r="http://schemas.openxmlformats.org/officeDocument/2006/relationships" xmlns:p="http://schemas.openxmlformats.org/presentationml/2006/main">
  <p:tag name="PA" val="v5.2.9"/>
</p:tagLst>
</file>

<file path=ppt/tags/tag207.xml><?xml version="1.0" encoding="utf-8"?>
<p:tagLst xmlns:a="http://schemas.openxmlformats.org/drawingml/2006/main" xmlns:r="http://schemas.openxmlformats.org/officeDocument/2006/relationships" xmlns:p="http://schemas.openxmlformats.org/presentationml/2006/main">
  <p:tag name="PA" val="v5.2.9"/>
</p:tagLst>
</file>

<file path=ppt/tags/tag208.xml><?xml version="1.0" encoding="utf-8"?>
<p:tagLst xmlns:a="http://schemas.openxmlformats.org/drawingml/2006/main" xmlns:r="http://schemas.openxmlformats.org/officeDocument/2006/relationships" xmlns:p="http://schemas.openxmlformats.org/presentationml/2006/main">
  <p:tag name="PA" val="v5.2.9"/>
</p:tagLst>
</file>

<file path=ppt/tags/tag209.xml><?xml version="1.0" encoding="utf-8"?>
<p:tagLst xmlns:a="http://schemas.openxmlformats.org/drawingml/2006/main" xmlns:r="http://schemas.openxmlformats.org/officeDocument/2006/relationships" xmlns:p="http://schemas.openxmlformats.org/presentationml/2006/main">
  <p:tag name="PA" val="v5.2.9"/>
</p:tagLst>
</file>

<file path=ppt/tags/tag21.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210.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2"/>
</p:tagLst>
</file>

<file path=ppt/tags/tag211.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4"/>
</p:tagLst>
</file>

<file path=ppt/tags/tag212.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2"/>
</p:tagLst>
</file>

<file path=ppt/tags/tag213.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214.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3"/>
</p:tagLst>
</file>

<file path=ppt/tags/tag215.xml><?xml version="1.0" encoding="utf-8"?>
<p:tagLst xmlns:a="http://schemas.openxmlformats.org/drawingml/2006/main" xmlns:r="http://schemas.openxmlformats.org/officeDocument/2006/relationships" xmlns:p="http://schemas.openxmlformats.org/presentationml/2006/main">
  <p:tag name="PA" val="v5.2.9"/>
</p:tagLst>
</file>

<file path=ppt/tags/tag216.xml><?xml version="1.0" encoding="utf-8"?>
<p:tagLst xmlns:a="http://schemas.openxmlformats.org/drawingml/2006/main" xmlns:r="http://schemas.openxmlformats.org/officeDocument/2006/relationships" xmlns:p="http://schemas.openxmlformats.org/presentationml/2006/main">
  <p:tag name="PA" val="v5.2.9"/>
</p:tagLst>
</file>

<file path=ppt/tags/tag217.xml><?xml version="1.0" encoding="utf-8"?>
<p:tagLst xmlns:a="http://schemas.openxmlformats.org/drawingml/2006/main" xmlns:r="http://schemas.openxmlformats.org/officeDocument/2006/relationships" xmlns:p="http://schemas.openxmlformats.org/presentationml/2006/main">
  <p:tag name="PA" val="v5.2.9"/>
</p:tagLst>
</file>

<file path=ppt/tags/tag218.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219.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22.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220.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221.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222.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223.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224.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23.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24.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25.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26.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27.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28.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29.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3.xml><?xml version="1.0" encoding="utf-8"?>
<p:tagLst xmlns:a="http://schemas.openxmlformats.org/drawingml/2006/main" xmlns:r="http://schemas.openxmlformats.org/officeDocument/2006/relationships" xmlns:p="http://schemas.openxmlformats.org/presentationml/2006/main">
  <p:tag name="MH" val="20181205083656"/>
  <p:tag name="MH_LIBRARY" val="CONTENTS"/>
  <p:tag name="MH_TYPE" val="OTHERS"/>
  <p:tag name="ID" val="553516"/>
</p:tagLst>
</file>

<file path=ppt/tags/tag30.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31.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32.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33.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34.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35.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36.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37.xml><?xml version="1.0" encoding="utf-8"?>
<p:tagLst xmlns:a="http://schemas.openxmlformats.org/drawingml/2006/main" xmlns:r="http://schemas.openxmlformats.org/officeDocument/2006/relationships" xmlns:p="http://schemas.openxmlformats.org/presentationml/2006/main">
  <p:tag name="MH" val="20170927140324"/>
  <p:tag name="MH_LIBRARY" val="GRAPHIC"/>
  <p:tag name="MH_TYPE" val="SubTitle"/>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70927140324"/>
  <p:tag name="MH_LIBRARY" val="GRAPHIC"/>
  <p:tag name="MH_TYPE" val="SubTitle"/>
  <p:tag name="MH_ORDER" val="2"/>
</p:tagLst>
</file>

<file path=ppt/tags/tag39.xml><?xml version="1.0" encoding="utf-8"?>
<p:tagLst xmlns:a="http://schemas.openxmlformats.org/drawingml/2006/main" xmlns:r="http://schemas.openxmlformats.org/officeDocument/2006/relationships" xmlns:p="http://schemas.openxmlformats.org/presentationml/2006/main">
  <p:tag name="MH" val="20170927140324"/>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70927140324"/>
  <p:tag name="MH_LIBRARY" val="GRAPHIC"/>
  <p:tag name="MH_TYPE" val="SubTitle"/>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70927140324"/>
  <p:tag name="MH_LIBRARY" val="GRAPHIC"/>
  <p:tag name="MH_TYPE" val="Other"/>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70927140324"/>
  <p:tag name="MH_LIBRARY" val="GRAPHIC"/>
  <p:tag name="MH_TYPE" val="Other"/>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70927140324"/>
  <p:tag name="MH_LIBRARY" val="GRAPHIC"/>
  <p:tag name="MH_TYPE" val="SubTitle"/>
  <p:tag name="MH_ORDER" val="2"/>
</p:tagLst>
</file>

<file path=ppt/tags/tag43.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44.xml><?xml version="1.0" encoding="utf-8"?>
<p:tagLst xmlns:a="http://schemas.openxmlformats.org/drawingml/2006/main" xmlns:r="http://schemas.openxmlformats.org/officeDocument/2006/relationships" xmlns:p="http://schemas.openxmlformats.org/presentationml/2006/main">
  <p:tag name="MH" val="20170927140324"/>
  <p:tag name="MH_LIBRARY" val="GRAPHIC"/>
  <p:tag name="MH_TYPE" val="Other"/>
  <p:tag name="MH_ORDER" val="2"/>
</p:tagLst>
</file>

<file path=ppt/tags/tag45.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46.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47.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48.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49.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5.xml><?xml version="1.0" encoding="utf-8"?>
<p:tagLst xmlns:a="http://schemas.openxmlformats.org/drawingml/2006/main" xmlns:r="http://schemas.openxmlformats.org/officeDocument/2006/relationships" xmlns:p="http://schemas.openxmlformats.org/presentationml/2006/main">
  <p:tag name="MH" val="20170927140324"/>
  <p:tag name="MH_LIBRARY" val="GRAPHIC"/>
  <p:tag name="MH_TYPE" val="SubTitle"/>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51.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52.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53.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1"/>
</p:tagLst>
</file>

<file path=ppt/tags/tag54.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1"/>
</p:tagLst>
</file>

<file path=ppt/tags/tag55.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2"/>
</p:tagLst>
</file>

<file path=ppt/tags/tag56.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2"/>
</p:tagLst>
</file>

<file path=ppt/tags/tag57.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3"/>
</p:tagLst>
</file>

<file path=ppt/tags/tag58.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4"/>
</p:tagLst>
</file>

<file path=ppt/tags/tag59.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1"/>
</p:tagLst>
</file>

<file path=ppt/tags/tag6.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60.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2"/>
</p:tagLst>
</file>

<file path=ppt/tags/tag61.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62.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63.xml><?xml version="1.0" encoding="utf-8"?>
<p:tagLst xmlns:a="http://schemas.openxmlformats.org/drawingml/2006/main" xmlns:r="http://schemas.openxmlformats.org/officeDocument/2006/relationships" xmlns:p="http://schemas.openxmlformats.org/presentationml/2006/main">
  <p:tag name="PA" val="v5.2.9"/>
</p:tagLst>
</file>

<file path=ppt/tags/tag64.xml><?xml version="1.0" encoding="utf-8"?>
<p:tagLst xmlns:a="http://schemas.openxmlformats.org/drawingml/2006/main" xmlns:r="http://schemas.openxmlformats.org/officeDocument/2006/relationships" xmlns:p="http://schemas.openxmlformats.org/presentationml/2006/main">
  <p:tag name="PA" val="v5.2.9"/>
</p:tagLst>
</file>

<file path=ppt/tags/tag65.xml><?xml version="1.0" encoding="utf-8"?>
<p:tagLst xmlns:a="http://schemas.openxmlformats.org/drawingml/2006/main" xmlns:r="http://schemas.openxmlformats.org/officeDocument/2006/relationships" xmlns:p="http://schemas.openxmlformats.org/presentationml/2006/main">
  <p:tag name="PA" val="v5.2.9"/>
</p:tagLst>
</file>

<file path=ppt/tags/tag66.xml><?xml version="1.0" encoding="utf-8"?>
<p:tagLst xmlns:a="http://schemas.openxmlformats.org/drawingml/2006/main" xmlns:r="http://schemas.openxmlformats.org/officeDocument/2006/relationships" xmlns:p="http://schemas.openxmlformats.org/presentationml/2006/main">
  <p:tag name="PA" val="v5.2.9"/>
</p:tagLst>
</file>

<file path=ppt/tags/tag67.xml><?xml version="1.0" encoding="utf-8"?>
<p:tagLst xmlns:a="http://schemas.openxmlformats.org/drawingml/2006/main" xmlns:r="http://schemas.openxmlformats.org/officeDocument/2006/relationships" xmlns:p="http://schemas.openxmlformats.org/presentationml/2006/main">
  <p:tag name="PA" val="v5.2.9"/>
</p:tagLst>
</file>

<file path=ppt/tags/tag68.xml><?xml version="1.0" encoding="utf-8"?>
<p:tagLst xmlns:a="http://schemas.openxmlformats.org/drawingml/2006/main" xmlns:r="http://schemas.openxmlformats.org/officeDocument/2006/relationships" xmlns:p="http://schemas.openxmlformats.org/presentationml/2006/main">
  <p:tag name="PA" val="v5.2.9"/>
</p:tagLst>
</file>

<file path=ppt/tags/tag69.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1"/>
</p:tagLst>
</file>

<file path=ppt/tags/tag7.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70.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1"/>
</p:tagLst>
</file>

<file path=ppt/tags/tag71.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2"/>
</p:tagLst>
</file>

<file path=ppt/tags/tag72.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2"/>
</p:tagLst>
</file>

<file path=ppt/tags/tag73.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3"/>
</p:tagLst>
</file>

<file path=ppt/tags/tag74.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4"/>
</p:tagLst>
</file>

<file path=ppt/tags/tag75.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1"/>
</p:tagLst>
</file>

<file path=ppt/tags/tag76.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2"/>
</p:tagLst>
</file>

<file path=ppt/tags/tag77.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78.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79.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POCKET_APPLY_TIME" val="2020年7月13日"/>
  <p:tag name="POCKET_APPLY_TYPE" val="Slide"/>
</p:tagLst>
</file>

<file path=ppt/tags/tag80.xml><?xml version="1.0" encoding="utf-8"?>
<p:tagLst xmlns:a="http://schemas.openxmlformats.org/drawingml/2006/main" xmlns:r="http://schemas.openxmlformats.org/officeDocument/2006/relationships" xmlns:p="http://schemas.openxmlformats.org/presentationml/2006/main">
  <p:tag name="PA" val="v5.2.9"/>
</p:tagLst>
</file>

<file path=ppt/tags/tag81.xml><?xml version="1.0" encoding="utf-8"?>
<p:tagLst xmlns:a="http://schemas.openxmlformats.org/drawingml/2006/main" xmlns:r="http://schemas.openxmlformats.org/officeDocument/2006/relationships" xmlns:p="http://schemas.openxmlformats.org/presentationml/2006/main">
  <p:tag name="PA" val="v5.2.9"/>
</p:tagLst>
</file>

<file path=ppt/tags/tag82.xml><?xml version="1.0" encoding="utf-8"?>
<p:tagLst xmlns:a="http://schemas.openxmlformats.org/drawingml/2006/main" xmlns:r="http://schemas.openxmlformats.org/officeDocument/2006/relationships" xmlns:p="http://schemas.openxmlformats.org/presentationml/2006/main">
  <p:tag name="PA" val="v5.2.9"/>
</p:tagLst>
</file>

<file path=ppt/tags/tag83.xml><?xml version="1.0" encoding="utf-8"?>
<p:tagLst xmlns:a="http://schemas.openxmlformats.org/drawingml/2006/main" xmlns:r="http://schemas.openxmlformats.org/officeDocument/2006/relationships" xmlns:p="http://schemas.openxmlformats.org/presentationml/2006/main">
  <p:tag name="PA" val="v5.2.9"/>
</p:tagLst>
</file>

<file path=ppt/tags/tag84.xml><?xml version="1.0" encoding="utf-8"?>
<p:tagLst xmlns:a="http://schemas.openxmlformats.org/drawingml/2006/main" xmlns:r="http://schemas.openxmlformats.org/officeDocument/2006/relationships" xmlns:p="http://schemas.openxmlformats.org/presentationml/2006/main">
  <p:tag name="PA" val="v5.2.9"/>
</p:tagLst>
</file>

<file path=ppt/tags/tag85.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1"/>
</p:tagLst>
</file>

<file path=ppt/tags/tag86.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1"/>
</p:tagLst>
</file>

<file path=ppt/tags/tag87.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2"/>
</p:tagLst>
</file>

<file path=ppt/tags/tag88.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Text"/>
  <p:tag name="APPLYORDER" val="2"/>
</p:tagLst>
</file>

<file path=ppt/tags/tag89.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3"/>
</p:tagLst>
</file>

<file path=ppt/tags/tag9.xml><?xml version="1.0" encoding="utf-8"?>
<p:tagLst xmlns:a="http://schemas.openxmlformats.org/drawingml/2006/main" xmlns:r="http://schemas.openxmlformats.org/officeDocument/2006/relationships" xmlns:p="http://schemas.openxmlformats.org/presentationml/2006/main">
  <p:tag name="MH" val="20170927140324"/>
  <p:tag name="MH_LIBRARY" val="GRAPHIC"/>
  <p:tag name="MH_TYPE" val="SubTitle"/>
  <p:tag name="MH_ORDER" val="1"/>
</p:tagLst>
</file>

<file path=ppt/tags/tag90.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Other"/>
  <p:tag name="APPLYORDER" val="4"/>
</p:tagLst>
</file>

<file path=ppt/tags/tag91.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1"/>
</p:tagLst>
</file>

<file path=ppt/tags/tag92.xml><?xml version="1.0" encoding="utf-8"?>
<p:tagLst xmlns:a="http://schemas.openxmlformats.org/drawingml/2006/main" xmlns:r="http://schemas.openxmlformats.org/officeDocument/2006/relationships" xmlns:p="http://schemas.openxmlformats.org/presentationml/2006/main">
  <p:tag name="POCKET_APPLY_TIME" val="2020年7月30日"/>
  <p:tag name="POCKET_APPLY_TYPE" val="Slide"/>
  <p:tag name="APPLYTYPE" val="SubTitle"/>
  <p:tag name="APPLYORDER" val="2"/>
</p:tagLst>
</file>

<file path=ppt/tags/tag93.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94.xml><?xml version="1.0" encoding="utf-8"?>
<p:tagLst xmlns:a="http://schemas.openxmlformats.org/drawingml/2006/main" xmlns:r="http://schemas.openxmlformats.org/officeDocument/2006/relationships" xmlns:p="http://schemas.openxmlformats.org/presentationml/2006/main">
  <p:tag name="PA" val="v5.2.9"/>
  <p:tag name="PAMAINTYPE" val="4"/>
  <p:tag name="PATYPE" val="163"/>
  <p:tag name="PASUBTYPE" val="164"/>
  <p:tag name="RESOURCELIBID_SHAPE" val="286545"/>
  <p:tag name="RESOURCELIB_SHAPETYPE" val="4"/>
</p:tagLst>
</file>

<file path=ppt/tags/tag95.xml><?xml version="1.0" encoding="utf-8"?>
<p:tagLst xmlns:a="http://schemas.openxmlformats.org/drawingml/2006/main" xmlns:r="http://schemas.openxmlformats.org/officeDocument/2006/relationships" xmlns:p="http://schemas.openxmlformats.org/presentationml/2006/main">
  <p:tag name="PA" val="v5.2.9"/>
</p:tagLst>
</file>

<file path=ppt/tags/tag96.xml><?xml version="1.0" encoding="utf-8"?>
<p:tagLst xmlns:a="http://schemas.openxmlformats.org/drawingml/2006/main" xmlns:r="http://schemas.openxmlformats.org/officeDocument/2006/relationships" xmlns:p="http://schemas.openxmlformats.org/presentationml/2006/main">
  <p:tag name="PA" val="v5.2.9"/>
</p:tagLst>
</file>

<file path=ppt/tags/tag97.xml><?xml version="1.0" encoding="utf-8"?>
<p:tagLst xmlns:a="http://schemas.openxmlformats.org/drawingml/2006/main" xmlns:r="http://schemas.openxmlformats.org/officeDocument/2006/relationships" xmlns:p="http://schemas.openxmlformats.org/presentationml/2006/main">
  <p:tag name="PA" val="v5.2.9"/>
</p:tagLst>
</file>

<file path=ppt/tags/tag98.xml><?xml version="1.0" encoding="utf-8"?>
<p:tagLst xmlns:a="http://schemas.openxmlformats.org/drawingml/2006/main" xmlns:r="http://schemas.openxmlformats.org/officeDocument/2006/relationships" xmlns:p="http://schemas.openxmlformats.org/presentationml/2006/main">
  <p:tag name="PA" val="v5.2.9"/>
</p:tagLst>
</file>

<file path=ppt/tags/tag99.xml><?xml version="1.0" encoding="utf-8"?>
<p:tagLst xmlns:a="http://schemas.openxmlformats.org/drawingml/2006/main" xmlns:r="http://schemas.openxmlformats.org/officeDocument/2006/relationships" xmlns:p="http://schemas.openxmlformats.org/presentationml/2006/main">
  <p:tag name="PA" val="v5.2.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PPT模板新</Template>
  <TotalTime>8554</TotalTime>
  <Words>3384</Words>
  <Application>Microsoft Office PowerPoint</Application>
  <PresentationFormat>自定义</PresentationFormat>
  <Paragraphs>468</Paragraphs>
  <Slides>92</Slides>
  <Notes>0</Notes>
  <HiddenSlides>0</HiddenSlides>
  <MMClips>0</MMClips>
  <ScaleCrop>false</ScaleCrop>
  <HeadingPairs>
    <vt:vector size="4" baseType="variant">
      <vt:variant>
        <vt:lpstr>主题</vt:lpstr>
      </vt:variant>
      <vt:variant>
        <vt:i4>1</vt:i4>
      </vt:variant>
      <vt:variant>
        <vt:lpstr>幻灯片标题</vt:lpstr>
      </vt:variant>
      <vt:variant>
        <vt:i4>92</vt:i4>
      </vt:variant>
    </vt:vector>
  </HeadingPairs>
  <TitlesOfParts>
    <vt:vector size="9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荀敏</dc:creator>
  <cp:lastModifiedBy>sheng</cp:lastModifiedBy>
  <cp:revision>402</cp:revision>
  <dcterms:created xsi:type="dcterms:W3CDTF">2019-03-19T08:10:00Z</dcterms:created>
  <dcterms:modified xsi:type="dcterms:W3CDTF">2021-09-09T06:29:34Z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