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 id="2147483744" r:id="rId2"/>
    <p:sldMasterId id="2147483776" r:id="rId3"/>
  </p:sldMasterIdLst>
  <p:notesMasterIdLst>
    <p:notesMasterId r:id="rId42"/>
  </p:notesMasterIdLst>
  <p:handoutMasterIdLst>
    <p:handoutMasterId r:id="rId43"/>
  </p:handoutMasterIdLst>
  <p:sldIdLst>
    <p:sldId id="256" r:id="rId4"/>
    <p:sldId id="257" r:id="rId5"/>
    <p:sldId id="294" r:id="rId6"/>
    <p:sldId id="295" r:id="rId7"/>
    <p:sldId id="296" r:id="rId8"/>
    <p:sldId id="297" r:id="rId9"/>
    <p:sldId id="298" r:id="rId10"/>
    <p:sldId id="299" r:id="rId11"/>
    <p:sldId id="300" r:id="rId12"/>
    <p:sldId id="301" r:id="rId13"/>
    <p:sldId id="302" r:id="rId14"/>
    <p:sldId id="303" r:id="rId15"/>
    <p:sldId id="304" r:id="rId16"/>
    <p:sldId id="305" r:id="rId17"/>
    <p:sldId id="306" r:id="rId18"/>
    <p:sldId id="307" r:id="rId19"/>
    <p:sldId id="308" r:id="rId20"/>
    <p:sldId id="267" r:id="rId21"/>
    <p:sldId id="268" r:id="rId22"/>
    <p:sldId id="269" r:id="rId23"/>
    <p:sldId id="271" r:id="rId24"/>
    <p:sldId id="270" r:id="rId25"/>
    <p:sldId id="272" r:id="rId26"/>
    <p:sldId id="273" r:id="rId27"/>
    <p:sldId id="274" r:id="rId28"/>
    <p:sldId id="309" r:id="rId29"/>
    <p:sldId id="310" r:id="rId30"/>
    <p:sldId id="311" r:id="rId31"/>
    <p:sldId id="314" r:id="rId32"/>
    <p:sldId id="315" r:id="rId33"/>
    <p:sldId id="316" r:id="rId34"/>
    <p:sldId id="279" r:id="rId35"/>
    <p:sldId id="286" r:id="rId36"/>
    <p:sldId id="287" r:id="rId37"/>
    <p:sldId id="288" r:id="rId38"/>
    <p:sldId id="289" r:id="rId39"/>
    <p:sldId id="290" r:id="rId40"/>
    <p:sldId id="258" r:id="rId4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D113A9D2-9D6B-4929-AA2D-F23B5EE8CBE7}" styleName="主题样式 2 - 强调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E269D01E-BC32-4049-B463-5C60D7B0CCD2}" styleName="主题样式 2 - 强调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主题样式 2 - 强调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E9639D4-E3E2-4D34-9284-5A2195B3D0D7}" styleName="浅色样式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343" autoAdjust="0"/>
  </p:normalViewPr>
  <p:slideViewPr>
    <p:cSldViewPr>
      <p:cViewPr>
        <p:scale>
          <a:sx n="100" d="100"/>
          <a:sy n="100" d="100"/>
        </p:scale>
        <p:origin x="-36" y="936"/>
      </p:cViewPr>
      <p:guideLst>
        <p:guide orient="horz" pos="2160"/>
        <p:guide pos="2880"/>
      </p:guideLst>
    </p:cSldViewPr>
  </p:slideViewPr>
  <p:notesTextViewPr>
    <p:cViewPr>
      <p:scale>
        <a:sx n="20" d="100"/>
        <a:sy n="20" d="100"/>
      </p:scale>
      <p:origin x="0" y="0"/>
    </p:cViewPr>
  </p:notesTextViewPr>
  <p:notesViewPr>
    <p:cSldViewPr>
      <p:cViewPr varScale="1">
        <p:scale>
          <a:sx n="68" d="100"/>
          <a:sy n="68" d="100"/>
        </p:scale>
        <p:origin x="-333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9DE6AA-5F42-479A-9BF9-D82BDAF33890}" type="datetimeFigureOut">
              <a:rPr lang="zh-CN" altLang="en-US" smtClean="0"/>
              <a:t>2021/9/7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40FD7A9-7115-4965-8A2F-5F2C0262E7D9}" type="slidenum">
              <a:rPr lang="zh-CN" altLang="en-US" smtClean="0"/>
              <a:t>‹#›</a:t>
            </a:fld>
            <a:endParaRPr lang="zh-CN" altLang="en-US"/>
          </a:p>
        </p:txBody>
      </p:sp>
    </p:spTree>
    <p:extLst>
      <p:ext uri="{BB962C8B-B14F-4D97-AF65-F5344CB8AC3E}">
        <p14:creationId xmlns:p14="http://schemas.microsoft.com/office/powerpoint/2010/main" val="13970988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A09F06-93F6-4142-8DE4-846BB3309C60}" type="datetimeFigureOut">
              <a:rPr lang="zh-CN" altLang="en-US" smtClean="0"/>
              <a:t>2021/9/7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703AF3-55CD-43A3-B855-6622F9CB84C7}" type="slidenum">
              <a:rPr lang="zh-CN" altLang="en-US" smtClean="0"/>
              <a:t>‹#›</a:t>
            </a:fld>
            <a:endParaRPr lang="zh-CN" altLang="en-US"/>
          </a:p>
        </p:txBody>
      </p:sp>
    </p:spTree>
    <p:extLst>
      <p:ext uri="{BB962C8B-B14F-4D97-AF65-F5344CB8AC3E}">
        <p14:creationId xmlns:p14="http://schemas.microsoft.com/office/powerpoint/2010/main" val="1681229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7703AF3-55CD-43A3-B855-6622F9CB84C7}" type="slidenum">
              <a:rPr lang="zh-CN" altLang="en-US" smtClean="0"/>
              <a:t>36</a:t>
            </a:fld>
            <a:endParaRPr lang="zh-CN" altLang="en-US"/>
          </a:p>
        </p:txBody>
      </p:sp>
    </p:spTree>
    <p:extLst>
      <p:ext uri="{BB962C8B-B14F-4D97-AF65-F5344CB8AC3E}">
        <p14:creationId xmlns:p14="http://schemas.microsoft.com/office/powerpoint/2010/main" val="3281108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7703AF3-55CD-43A3-B855-6622F9CB84C7}" type="slidenum">
              <a:rPr lang="zh-CN" altLang="en-US" smtClean="0"/>
              <a:t>37</a:t>
            </a:fld>
            <a:endParaRPr lang="zh-CN" altLang="en-US"/>
          </a:p>
        </p:txBody>
      </p:sp>
    </p:spTree>
    <p:extLst>
      <p:ext uri="{BB962C8B-B14F-4D97-AF65-F5344CB8AC3E}">
        <p14:creationId xmlns:p14="http://schemas.microsoft.com/office/powerpoint/2010/main" val="3281108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13F1E46-DD6F-476C-AD3B-5525AD72BDA7}" type="datetimeFigureOut">
              <a:rPr lang="zh-CN" altLang="en-US" smtClean="0"/>
              <a:t>2021/9/7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C265C0-A2ED-40F3-B7D7-7D13A5DDD8DA}" type="slidenum">
              <a:rPr lang="zh-CN" altLang="en-US" smtClean="0"/>
              <a:t>‹#›</a:t>
            </a:fld>
            <a:endParaRPr lang="zh-CN" altLang="en-US"/>
          </a:p>
        </p:txBody>
      </p:sp>
    </p:spTree>
    <p:extLst>
      <p:ext uri="{BB962C8B-B14F-4D97-AF65-F5344CB8AC3E}">
        <p14:creationId xmlns:p14="http://schemas.microsoft.com/office/powerpoint/2010/main" val="1565905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3F1E46-DD6F-476C-AD3B-5525AD72BDA7}" type="datetimeFigureOut">
              <a:rPr lang="zh-CN" altLang="en-US" smtClean="0"/>
              <a:t>2021/9/7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C265C0-A2ED-40F3-B7D7-7D13A5DDD8DA}" type="slidenum">
              <a:rPr lang="zh-CN" altLang="en-US" smtClean="0"/>
              <a:t>‹#›</a:t>
            </a:fld>
            <a:endParaRPr lang="zh-CN" altLang="en-US"/>
          </a:p>
        </p:txBody>
      </p:sp>
    </p:spTree>
    <p:extLst>
      <p:ext uri="{BB962C8B-B14F-4D97-AF65-F5344CB8AC3E}">
        <p14:creationId xmlns:p14="http://schemas.microsoft.com/office/powerpoint/2010/main" val="3175665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3F1E46-DD6F-476C-AD3B-5525AD72BDA7}" type="datetimeFigureOut">
              <a:rPr lang="zh-CN" altLang="en-US" smtClean="0"/>
              <a:t>2021/9/7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C265C0-A2ED-40F3-B7D7-7D13A5DDD8DA}" type="slidenum">
              <a:rPr lang="zh-CN" altLang="en-US" smtClean="0"/>
              <a:t>‹#›</a:t>
            </a:fld>
            <a:endParaRPr lang="zh-CN" altLang="en-US"/>
          </a:p>
        </p:txBody>
      </p:sp>
    </p:spTree>
    <p:extLst>
      <p:ext uri="{BB962C8B-B14F-4D97-AF65-F5344CB8AC3E}">
        <p14:creationId xmlns:p14="http://schemas.microsoft.com/office/powerpoint/2010/main" val="10179485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AF5F590-80A5-4AAD-87DD-9D4C285C54D4}" type="datetimeFigureOut">
              <a:rPr lang="zh-CN" altLang="en-US" smtClean="0"/>
              <a:t>2021/9/7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7D140E-D2C3-49AA-9B15-C5A8B699CE28}" type="slidenum">
              <a:rPr lang="zh-CN" altLang="en-US" smtClean="0"/>
              <a:t>‹#›</a:t>
            </a:fld>
            <a:endParaRPr lang="zh-CN" altLang="en-US"/>
          </a:p>
        </p:txBody>
      </p:sp>
    </p:spTree>
    <p:extLst>
      <p:ext uri="{BB962C8B-B14F-4D97-AF65-F5344CB8AC3E}">
        <p14:creationId xmlns:p14="http://schemas.microsoft.com/office/powerpoint/2010/main" val="8577499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AF5F590-80A5-4AAD-87DD-9D4C285C54D4}" type="datetimeFigureOut">
              <a:rPr lang="zh-CN" altLang="en-US" smtClean="0"/>
              <a:t>2021/9/7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7D140E-D2C3-49AA-9B15-C5A8B699CE28}" type="slidenum">
              <a:rPr lang="zh-CN" altLang="en-US" smtClean="0"/>
              <a:t>‹#›</a:t>
            </a:fld>
            <a:endParaRPr lang="zh-CN" altLang="en-US"/>
          </a:p>
        </p:txBody>
      </p:sp>
    </p:spTree>
    <p:extLst>
      <p:ext uri="{BB962C8B-B14F-4D97-AF65-F5344CB8AC3E}">
        <p14:creationId xmlns:p14="http://schemas.microsoft.com/office/powerpoint/2010/main" val="19669229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AF5F590-80A5-4AAD-87DD-9D4C285C54D4}" type="datetimeFigureOut">
              <a:rPr lang="zh-CN" altLang="en-US" smtClean="0"/>
              <a:t>2021/9/7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7D140E-D2C3-49AA-9B15-C5A8B699CE28}" type="slidenum">
              <a:rPr lang="zh-CN" altLang="en-US" smtClean="0"/>
              <a:t>‹#›</a:t>
            </a:fld>
            <a:endParaRPr lang="zh-CN" altLang="en-US"/>
          </a:p>
        </p:txBody>
      </p:sp>
    </p:spTree>
    <p:extLst>
      <p:ext uri="{BB962C8B-B14F-4D97-AF65-F5344CB8AC3E}">
        <p14:creationId xmlns:p14="http://schemas.microsoft.com/office/powerpoint/2010/main" val="40227096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AF5F590-80A5-4AAD-87DD-9D4C285C54D4}" type="datetimeFigureOut">
              <a:rPr lang="zh-CN" altLang="en-US" smtClean="0"/>
              <a:t>2021/9/7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7D140E-D2C3-49AA-9B15-C5A8B699CE28}" type="slidenum">
              <a:rPr lang="zh-CN" altLang="en-US" smtClean="0"/>
              <a:t>‹#›</a:t>
            </a:fld>
            <a:endParaRPr lang="zh-CN" altLang="en-US"/>
          </a:p>
        </p:txBody>
      </p:sp>
    </p:spTree>
    <p:extLst>
      <p:ext uri="{BB962C8B-B14F-4D97-AF65-F5344CB8AC3E}">
        <p14:creationId xmlns:p14="http://schemas.microsoft.com/office/powerpoint/2010/main" val="3523026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AF5F590-80A5-4AAD-87DD-9D4C285C54D4}" type="datetimeFigureOut">
              <a:rPr lang="zh-CN" altLang="en-US" smtClean="0"/>
              <a:t>2021/9/7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37D140E-D2C3-49AA-9B15-C5A8B699CE28}" type="slidenum">
              <a:rPr lang="zh-CN" altLang="en-US" smtClean="0"/>
              <a:t>‹#›</a:t>
            </a:fld>
            <a:endParaRPr lang="zh-CN" altLang="en-US"/>
          </a:p>
        </p:txBody>
      </p:sp>
    </p:spTree>
    <p:extLst>
      <p:ext uri="{BB962C8B-B14F-4D97-AF65-F5344CB8AC3E}">
        <p14:creationId xmlns:p14="http://schemas.microsoft.com/office/powerpoint/2010/main" val="13240051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AF5F590-80A5-4AAD-87DD-9D4C285C54D4}" type="datetimeFigureOut">
              <a:rPr lang="zh-CN" altLang="en-US" smtClean="0"/>
              <a:t>2021/9/7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37D140E-D2C3-49AA-9B15-C5A8B699CE28}" type="slidenum">
              <a:rPr lang="zh-CN" altLang="en-US" smtClean="0"/>
              <a:t>‹#›</a:t>
            </a:fld>
            <a:endParaRPr lang="zh-CN" altLang="en-US"/>
          </a:p>
        </p:txBody>
      </p:sp>
    </p:spTree>
    <p:extLst>
      <p:ext uri="{BB962C8B-B14F-4D97-AF65-F5344CB8AC3E}">
        <p14:creationId xmlns:p14="http://schemas.microsoft.com/office/powerpoint/2010/main" val="17743946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AF5F590-80A5-4AAD-87DD-9D4C285C54D4}" type="datetimeFigureOut">
              <a:rPr lang="zh-CN" altLang="en-US" smtClean="0"/>
              <a:t>2021/9/7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37D140E-D2C3-49AA-9B15-C5A8B699CE28}" type="slidenum">
              <a:rPr lang="zh-CN" altLang="en-US" smtClean="0"/>
              <a:t>‹#›</a:t>
            </a:fld>
            <a:endParaRPr lang="zh-CN" altLang="en-US"/>
          </a:p>
        </p:txBody>
      </p:sp>
    </p:spTree>
    <p:extLst>
      <p:ext uri="{BB962C8B-B14F-4D97-AF65-F5344CB8AC3E}">
        <p14:creationId xmlns:p14="http://schemas.microsoft.com/office/powerpoint/2010/main" val="3853403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AF5F590-80A5-4AAD-87DD-9D4C285C54D4}" type="datetimeFigureOut">
              <a:rPr lang="zh-CN" altLang="en-US" smtClean="0"/>
              <a:t>2021/9/7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7D140E-D2C3-49AA-9B15-C5A8B699CE28}" type="slidenum">
              <a:rPr lang="zh-CN" altLang="en-US" smtClean="0"/>
              <a:t>‹#›</a:t>
            </a:fld>
            <a:endParaRPr lang="zh-CN" altLang="en-US"/>
          </a:p>
        </p:txBody>
      </p:sp>
    </p:spTree>
    <p:extLst>
      <p:ext uri="{BB962C8B-B14F-4D97-AF65-F5344CB8AC3E}">
        <p14:creationId xmlns:p14="http://schemas.microsoft.com/office/powerpoint/2010/main" val="2584856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3F1E46-DD6F-476C-AD3B-5525AD72BDA7}" type="datetimeFigureOut">
              <a:rPr lang="zh-CN" altLang="en-US" smtClean="0"/>
              <a:t>2021/9/7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C265C0-A2ED-40F3-B7D7-7D13A5DDD8DA}" type="slidenum">
              <a:rPr lang="zh-CN" altLang="en-US" smtClean="0"/>
              <a:t>‹#›</a:t>
            </a:fld>
            <a:endParaRPr lang="zh-CN" altLang="en-US"/>
          </a:p>
        </p:txBody>
      </p:sp>
    </p:spTree>
    <p:extLst>
      <p:ext uri="{BB962C8B-B14F-4D97-AF65-F5344CB8AC3E}">
        <p14:creationId xmlns:p14="http://schemas.microsoft.com/office/powerpoint/2010/main" val="16191854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AF5F590-80A5-4AAD-87DD-9D4C285C54D4}" type="datetimeFigureOut">
              <a:rPr lang="zh-CN" altLang="en-US" smtClean="0"/>
              <a:t>2021/9/7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7D140E-D2C3-49AA-9B15-C5A8B699CE28}" type="slidenum">
              <a:rPr lang="zh-CN" altLang="en-US" smtClean="0"/>
              <a:t>‹#›</a:t>
            </a:fld>
            <a:endParaRPr lang="zh-CN" altLang="en-US"/>
          </a:p>
        </p:txBody>
      </p:sp>
    </p:spTree>
    <p:extLst>
      <p:ext uri="{BB962C8B-B14F-4D97-AF65-F5344CB8AC3E}">
        <p14:creationId xmlns:p14="http://schemas.microsoft.com/office/powerpoint/2010/main" val="11416418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AF5F590-80A5-4AAD-87DD-9D4C285C54D4}" type="datetimeFigureOut">
              <a:rPr lang="zh-CN" altLang="en-US" smtClean="0"/>
              <a:t>2021/9/7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7D140E-D2C3-49AA-9B15-C5A8B699CE28}" type="slidenum">
              <a:rPr lang="zh-CN" altLang="en-US" smtClean="0"/>
              <a:t>‹#›</a:t>
            </a:fld>
            <a:endParaRPr lang="zh-CN" altLang="en-US"/>
          </a:p>
        </p:txBody>
      </p:sp>
    </p:spTree>
    <p:extLst>
      <p:ext uri="{BB962C8B-B14F-4D97-AF65-F5344CB8AC3E}">
        <p14:creationId xmlns:p14="http://schemas.microsoft.com/office/powerpoint/2010/main" val="29710955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AF5F590-80A5-4AAD-87DD-9D4C285C54D4}" type="datetimeFigureOut">
              <a:rPr lang="zh-CN" altLang="en-US" smtClean="0"/>
              <a:t>2021/9/7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7D140E-D2C3-49AA-9B15-C5A8B699CE28}" type="slidenum">
              <a:rPr lang="zh-CN" altLang="en-US" smtClean="0"/>
              <a:t>‹#›</a:t>
            </a:fld>
            <a:endParaRPr lang="zh-CN" altLang="en-US"/>
          </a:p>
        </p:txBody>
      </p:sp>
    </p:spTree>
    <p:extLst>
      <p:ext uri="{BB962C8B-B14F-4D97-AF65-F5344CB8AC3E}">
        <p14:creationId xmlns:p14="http://schemas.microsoft.com/office/powerpoint/2010/main" val="6391450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Table of Contents">
    <p:spTree>
      <p:nvGrpSpPr>
        <p:cNvPr id="1" name=""/>
        <p:cNvGrpSpPr/>
        <p:nvPr/>
      </p:nvGrpSpPr>
      <p:grpSpPr>
        <a:xfrm>
          <a:off x="0" y="0"/>
          <a:ext cx="0" cy="0"/>
          <a:chOff x="0" y="0"/>
          <a:chExt cx="0" cy="0"/>
        </a:xfrm>
      </p:grpSpPr>
      <p:sp>
        <p:nvSpPr>
          <p:cNvPr id="1048579" name="Title 1"/>
          <p:cNvSpPr>
            <a:spLocks noGrp="1"/>
          </p:cNvSpPr>
          <p:nvPr>
            <p:ph type="title"/>
          </p:nvPr>
        </p:nvSpPr>
        <p:spPr>
          <a:xfrm>
            <a:off x="741363" y="1412875"/>
            <a:ext cx="7661275" cy="4895850"/>
          </a:xfrm>
        </p:spPr>
        <p:txBody>
          <a:bodyPr tIns="0" bIns="0">
            <a:normAutofit/>
          </a:bodyPr>
          <a:lstStyle>
            <a:lvl1pPr>
              <a:lnSpc>
                <a:spcPct val="120000"/>
              </a:lnSpc>
              <a:defRPr sz="2800"/>
            </a:lvl1pPr>
          </a:lstStyle>
          <a:p>
            <a:r>
              <a:rPr lang="zh-CN" altLang="en-US" smtClean="0"/>
              <a:t>单击此处编辑母版标题样式</a:t>
            </a:r>
            <a:endParaRPr lang="zh-CN" altLang="en-US" dirty="0"/>
          </a:p>
        </p:txBody>
      </p:sp>
      <p:sp>
        <p:nvSpPr>
          <p:cNvPr id="3" name="Slide Number Placeholder 5"/>
          <p:cNvSpPr>
            <a:spLocks noGrp="1"/>
          </p:cNvSpPr>
          <p:nvPr>
            <p:ph type="sldNum" sz="quarter" idx="10"/>
          </p:nvPr>
        </p:nvSpPr>
        <p:spPr/>
        <p:txBody>
          <a:bodyPr/>
          <a:lstStyle>
            <a:lvl1pPr>
              <a:defRPr/>
            </a:lvl1pPr>
          </a:lstStyle>
          <a:p>
            <a:pPr>
              <a:defRPr/>
            </a:pPr>
            <a:fld id="{005E5A4D-8956-4005-82E8-AB58B8865CFD}" type="slidenum">
              <a:rPr lang="zh-CN" altLang="en-US" smtClean="0"/>
              <a:pPr>
                <a:defRPr/>
              </a:pPr>
              <a:t>‹#›</a:t>
            </a:fld>
            <a:endParaRPr lang="en-US" altLang="zh-CN"/>
          </a:p>
        </p:txBody>
      </p:sp>
    </p:spTree>
    <p:extLst>
      <p:ext uri="{BB962C8B-B14F-4D97-AF65-F5344CB8AC3E}">
        <p14:creationId xmlns:p14="http://schemas.microsoft.com/office/powerpoint/2010/main" val="7426782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able of Contents">
    <p:spTree>
      <p:nvGrpSpPr>
        <p:cNvPr id="1" name=""/>
        <p:cNvGrpSpPr/>
        <p:nvPr/>
      </p:nvGrpSpPr>
      <p:grpSpPr>
        <a:xfrm>
          <a:off x="0" y="0"/>
          <a:ext cx="0" cy="0"/>
          <a:chOff x="0" y="0"/>
          <a:chExt cx="0" cy="0"/>
        </a:xfrm>
      </p:grpSpPr>
      <p:sp>
        <p:nvSpPr>
          <p:cNvPr id="1048579" name="Title 1"/>
          <p:cNvSpPr>
            <a:spLocks noGrp="1"/>
          </p:cNvSpPr>
          <p:nvPr>
            <p:ph type="title"/>
          </p:nvPr>
        </p:nvSpPr>
        <p:spPr>
          <a:xfrm>
            <a:off x="741363" y="1412875"/>
            <a:ext cx="7661275" cy="4895850"/>
          </a:xfrm>
        </p:spPr>
        <p:txBody>
          <a:bodyPr tIns="0" bIns="0">
            <a:normAutofit/>
          </a:bodyPr>
          <a:lstStyle>
            <a:lvl1pPr>
              <a:lnSpc>
                <a:spcPct val="120000"/>
              </a:lnSpc>
              <a:defRPr sz="2800"/>
            </a:lvl1pPr>
          </a:lstStyle>
          <a:p>
            <a:r>
              <a:rPr lang="en-US" altLang="zh-CN" dirty="0" smtClean="0"/>
              <a:t>Click to edit Master title style</a:t>
            </a:r>
            <a:endParaRPr lang="zh-CN" altLang="en-US" dirty="0"/>
          </a:p>
        </p:txBody>
      </p:sp>
      <p:sp>
        <p:nvSpPr>
          <p:cNvPr id="3" name="Slide Number Placeholder 5"/>
          <p:cNvSpPr>
            <a:spLocks noGrp="1"/>
          </p:cNvSpPr>
          <p:nvPr>
            <p:ph type="sldNum" sz="quarter" idx="10"/>
          </p:nvPr>
        </p:nvSpPr>
        <p:spPr/>
        <p:txBody>
          <a:bodyPr/>
          <a:lstStyle>
            <a:lvl1pPr>
              <a:defRPr/>
            </a:lvl1pPr>
          </a:lstStyle>
          <a:p>
            <a:pPr>
              <a:defRPr/>
            </a:pPr>
            <a:fld id="{005E5A4D-8956-4005-82E8-AB58B8865CFD}" type="slidenum">
              <a:rPr lang="zh-CN" altLang="en-US"/>
              <a:pPr>
                <a:defRPr/>
              </a:pPr>
              <a:t>‹#›</a:t>
            </a:fld>
            <a:endParaRPr lang="en-US" altLang="zh-CN"/>
          </a:p>
        </p:txBody>
      </p:sp>
    </p:spTree>
    <p:extLst>
      <p:ext uri="{BB962C8B-B14F-4D97-AF65-F5344CB8AC3E}">
        <p14:creationId xmlns:p14="http://schemas.microsoft.com/office/powerpoint/2010/main" val="2618628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Table of Contents">
    <p:spTree>
      <p:nvGrpSpPr>
        <p:cNvPr id="1" name=""/>
        <p:cNvGrpSpPr/>
        <p:nvPr/>
      </p:nvGrpSpPr>
      <p:grpSpPr>
        <a:xfrm>
          <a:off x="0" y="0"/>
          <a:ext cx="0" cy="0"/>
          <a:chOff x="0" y="0"/>
          <a:chExt cx="0" cy="0"/>
        </a:xfrm>
      </p:grpSpPr>
      <p:sp>
        <p:nvSpPr>
          <p:cNvPr id="1048579" name="Title 1"/>
          <p:cNvSpPr>
            <a:spLocks noGrp="1"/>
          </p:cNvSpPr>
          <p:nvPr>
            <p:ph type="title"/>
          </p:nvPr>
        </p:nvSpPr>
        <p:spPr>
          <a:xfrm>
            <a:off x="741363" y="1412875"/>
            <a:ext cx="7661275" cy="4895850"/>
          </a:xfrm>
        </p:spPr>
        <p:txBody>
          <a:bodyPr tIns="0" bIns="0">
            <a:normAutofit/>
          </a:bodyPr>
          <a:lstStyle>
            <a:lvl1pPr>
              <a:lnSpc>
                <a:spcPct val="120000"/>
              </a:lnSpc>
              <a:defRPr sz="2800"/>
            </a:lvl1pPr>
          </a:lstStyle>
          <a:p>
            <a:r>
              <a:rPr lang="en-US" altLang="zh-CN" dirty="0" smtClean="0"/>
              <a:t>Click to edit Master title style</a:t>
            </a:r>
            <a:endParaRPr lang="zh-CN" altLang="en-US" dirty="0"/>
          </a:p>
        </p:txBody>
      </p:sp>
      <p:sp>
        <p:nvSpPr>
          <p:cNvPr id="3" name="Slide Number Placeholder 5"/>
          <p:cNvSpPr>
            <a:spLocks noGrp="1"/>
          </p:cNvSpPr>
          <p:nvPr>
            <p:ph type="sldNum" sz="quarter" idx="10"/>
          </p:nvPr>
        </p:nvSpPr>
        <p:spPr/>
        <p:txBody>
          <a:bodyPr/>
          <a:lstStyle>
            <a:lvl1pPr>
              <a:defRPr/>
            </a:lvl1pPr>
          </a:lstStyle>
          <a:p>
            <a:pPr>
              <a:defRPr/>
            </a:pPr>
            <a:fld id="{005E5A4D-8956-4005-82E8-AB58B8865CFD}" type="slidenum">
              <a:rPr lang="zh-CN" altLang="en-US"/>
              <a:pPr>
                <a:defRPr/>
              </a:pPr>
              <a:t>‹#›</a:t>
            </a:fld>
            <a:endParaRPr lang="en-US" altLang="zh-CN"/>
          </a:p>
        </p:txBody>
      </p:sp>
    </p:spTree>
    <p:extLst>
      <p:ext uri="{BB962C8B-B14F-4D97-AF65-F5344CB8AC3E}">
        <p14:creationId xmlns:p14="http://schemas.microsoft.com/office/powerpoint/2010/main" val="2618628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0AF5F590-80A5-4AAD-87DD-9D4C285C54D4}" type="datetimeFigureOut">
              <a:rPr lang="zh-CN" altLang="en-US" smtClean="0"/>
              <a:t>2021/9/7</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37D140E-D2C3-49AA-9B15-C5A8B699CE28}" type="slidenum">
              <a:rPr lang="zh-CN" altLang="en-US" smtClean="0"/>
              <a:t>‹#›</a:t>
            </a:fld>
            <a:endParaRPr lang="zh-CN" altLang="en-US"/>
          </a:p>
        </p:txBody>
      </p:sp>
    </p:spTree>
    <p:extLst>
      <p:ext uri="{BB962C8B-B14F-4D97-AF65-F5344CB8AC3E}">
        <p14:creationId xmlns:p14="http://schemas.microsoft.com/office/powerpoint/2010/main" val="8577499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41363" y="896938"/>
            <a:ext cx="7647061" cy="515838"/>
          </a:xfrm>
          <a:gradFill>
            <a:gsLst>
              <a:gs pos="0">
                <a:schemeClr val="accent1">
                  <a:lumMod val="50000"/>
                </a:schemeClr>
              </a:gs>
              <a:gs pos="10000">
                <a:schemeClr val="accent3">
                  <a:lumMod val="33000"/>
                  <a:lumOff val="67000"/>
                  <a:alpha val="28000"/>
                </a:schemeClr>
              </a:gs>
              <a:gs pos="100000">
                <a:schemeClr val="accent1">
                  <a:tint val="23500"/>
                  <a:satMod val="160000"/>
                </a:schemeClr>
              </a:gs>
            </a:gsLst>
            <a:lin ang="5400000" scaled="0"/>
          </a:gradFill>
          <a:ln>
            <a:gradFill>
              <a:gsLst>
                <a:gs pos="0">
                  <a:schemeClr val="accent1">
                    <a:lumMod val="50000"/>
                  </a:schemeClr>
                </a:gs>
                <a:gs pos="50000">
                  <a:schemeClr val="accent1">
                    <a:tint val="44500"/>
                    <a:satMod val="160000"/>
                  </a:schemeClr>
                </a:gs>
                <a:gs pos="100000">
                  <a:schemeClr val="accent1">
                    <a:tint val="23500"/>
                    <a:satMod val="160000"/>
                  </a:schemeClr>
                </a:gs>
              </a:gsLst>
              <a:lin ang="5400000" scaled="0"/>
            </a:gradFill>
          </a:ln>
        </p:spPr>
        <p:txBody>
          <a:bodyPr/>
          <a:lstStyle>
            <a:lvl1pPr>
              <a:defRPr sz="2800"/>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ln>
            <a:noFill/>
          </a:ln>
        </p:spPr>
        <p:txBody>
          <a:bodyPr/>
          <a:lstStyle>
            <a:lvl1pPr>
              <a:defRPr sz="2000"/>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0AF5F590-80A5-4AAD-87DD-9D4C285C54D4}" type="datetimeFigureOut">
              <a:rPr lang="zh-CN" altLang="en-US" smtClean="0"/>
              <a:t>2021/9/7</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37D140E-D2C3-49AA-9B15-C5A8B699CE28}" type="slidenum">
              <a:rPr lang="zh-CN" altLang="en-US" smtClean="0"/>
              <a:t>‹#›</a:t>
            </a:fld>
            <a:endParaRPr lang="zh-CN" altLang="en-US"/>
          </a:p>
        </p:txBody>
      </p:sp>
    </p:spTree>
    <p:extLst>
      <p:ext uri="{BB962C8B-B14F-4D97-AF65-F5344CB8AC3E}">
        <p14:creationId xmlns:p14="http://schemas.microsoft.com/office/powerpoint/2010/main" val="1966922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13F1E46-DD6F-476C-AD3B-5525AD72BDA7}" type="datetimeFigureOut">
              <a:rPr lang="zh-CN" altLang="en-US" smtClean="0"/>
              <a:t>2021/9/7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C265C0-A2ED-40F3-B7D7-7D13A5DDD8DA}" type="slidenum">
              <a:rPr lang="zh-CN" altLang="en-US" smtClean="0"/>
              <a:t>‹#›</a:t>
            </a:fld>
            <a:endParaRPr lang="zh-CN" altLang="en-US"/>
          </a:p>
        </p:txBody>
      </p:sp>
    </p:spTree>
    <p:extLst>
      <p:ext uri="{BB962C8B-B14F-4D97-AF65-F5344CB8AC3E}">
        <p14:creationId xmlns:p14="http://schemas.microsoft.com/office/powerpoint/2010/main" val="3323935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13F1E46-DD6F-476C-AD3B-5525AD72BDA7}" type="datetimeFigureOut">
              <a:rPr lang="zh-CN" altLang="en-US" smtClean="0"/>
              <a:t>2021/9/7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C265C0-A2ED-40F3-B7D7-7D13A5DDD8DA}" type="slidenum">
              <a:rPr lang="zh-CN" altLang="en-US" smtClean="0"/>
              <a:t>‹#›</a:t>
            </a:fld>
            <a:endParaRPr lang="zh-CN" altLang="en-US"/>
          </a:p>
        </p:txBody>
      </p:sp>
    </p:spTree>
    <p:extLst>
      <p:ext uri="{BB962C8B-B14F-4D97-AF65-F5344CB8AC3E}">
        <p14:creationId xmlns:p14="http://schemas.microsoft.com/office/powerpoint/2010/main" val="1847737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13F1E46-DD6F-476C-AD3B-5525AD72BDA7}" type="datetimeFigureOut">
              <a:rPr lang="zh-CN" altLang="en-US" smtClean="0"/>
              <a:t>2021/9/7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FC265C0-A2ED-40F3-B7D7-7D13A5DDD8DA}" type="slidenum">
              <a:rPr lang="zh-CN" altLang="en-US" smtClean="0"/>
              <a:t>‹#›</a:t>
            </a:fld>
            <a:endParaRPr lang="zh-CN" altLang="en-US"/>
          </a:p>
        </p:txBody>
      </p:sp>
    </p:spTree>
    <p:extLst>
      <p:ext uri="{BB962C8B-B14F-4D97-AF65-F5344CB8AC3E}">
        <p14:creationId xmlns:p14="http://schemas.microsoft.com/office/powerpoint/2010/main" val="2568493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13F1E46-DD6F-476C-AD3B-5525AD72BDA7}" type="datetimeFigureOut">
              <a:rPr lang="zh-CN" altLang="en-US" smtClean="0"/>
              <a:t>2021/9/7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FC265C0-A2ED-40F3-B7D7-7D13A5DDD8DA}" type="slidenum">
              <a:rPr lang="zh-CN" altLang="en-US" smtClean="0"/>
              <a:t>‹#›</a:t>
            </a:fld>
            <a:endParaRPr lang="zh-CN" altLang="en-US"/>
          </a:p>
        </p:txBody>
      </p:sp>
    </p:spTree>
    <p:extLst>
      <p:ext uri="{BB962C8B-B14F-4D97-AF65-F5344CB8AC3E}">
        <p14:creationId xmlns:p14="http://schemas.microsoft.com/office/powerpoint/2010/main" val="2759328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3F1E46-DD6F-476C-AD3B-5525AD72BDA7}" type="datetimeFigureOut">
              <a:rPr lang="zh-CN" altLang="en-US" smtClean="0"/>
              <a:t>2021/9/7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FC265C0-A2ED-40F3-B7D7-7D13A5DDD8DA}" type="slidenum">
              <a:rPr lang="zh-CN" altLang="en-US" smtClean="0"/>
              <a:t>‹#›</a:t>
            </a:fld>
            <a:endParaRPr lang="zh-CN" altLang="en-US"/>
          </a:p>
        </p:txBody>
      </p:sp>
    </p:spTree>
    <p:extLst>
      <p:ext uri="{BB962C8B-B14F-4D97-AF65-F5344CB8AC3E}">
        <p14:creationId xmlns:p14="http://schemas.microsoft.com/office/powerpoint/2010/main" val="268679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3F1E46-DD6F-476C-AD3B-5525AD72BDA7}" type="datetimeFigureOut">
              <a:rPr lang="zh-CN" altLang="en-US" smtClean="0"/>
              <a:t>2021/9/7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C265C0-A2ED-40F3-B7D7-7D13A5DDD8DA}" type="slidenum">
              <a:rPr lang="zh-CN" altLang="en-US" smtClean="0"/>
              <a:t>‹#›</a:t>
            </a:fld>
            <a:endParaRPr lang="zh-CN" altLang="en-US"/>
          </a:p>
        </p:txBody>
      </p:sp>
    </p:spTree>
    <p:extLst>
      <p:ext uri="{BB962C8B-B14F-4D97-AF65-F5344CB8AC3E}">
        <p14:creationId xmlns:p14="http://schemas.microsoft.com/office/powerpoint/2010/main" val="1498863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3F1E46-DD6F-476C-AD3B-5525AD72BDA7}" type="datetimeFigureOut">
              <a:rPr lang="zh-CN" altLang="en-US" smtClean="0"/>
              <a:t>2021/9/7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C265C0-A2ED-40F3-B7D7-7D13A5DDD8DA}" type="slidenum">
              <a:rPr lang="zh-CN" altLang="en-US" smtClean="0"/>
              <a:t>‹#›</a:t>
            </a:fld>
            <a:endParaRPr lang="zh-CN" altLang="en-US"/>
          </a:p>
        </p:txBody>
      </p:sp>
    </p:spTree>
    <p:extLst>
      <p:ext uri="{BB962C8B-B14F-4D97-AF65-F5344CB8AC3E}">
        <p14:creationId xmlns:p14="http://schemas.microsoft.com/office/powerpoint/2010/main" val="4162636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3F1E46-DD6F-476C-AD3B-5525AD72BDA7}" type="datetimeFigureOut">
              <a:rPr lang="zh-CN" altLang="en-US" smtClean="0"/>
              <a:t>2021/9/7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C265C0-A2ED-40F3-B7D7-7D13A5DDD8DA}" type="slidenum">
              <a:rPr lang="zh-CN" altLang="en-US" smtClean="0"/>
              <a:t>‹#›</a:t>
            </a:fld>
            <a:endParaRPr lang="zh-CN" altLang="en-US"/>
          </a:p>
        </p:txBody>
      </p:sp>
    </p:spTree>
    <p:extLst>
      <p:ext uri="{BB962C8B-B14F-4D97-AF65-F5344CB8AC3E}">
        <p14:creationId xmlns:p14="http://schemas.microsoft.com/office/powerpoint/2010/main" val="2833143639"/>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F5F590-80A5-4AAD-87DD-9D4C285C54D4}" type="datetimeFigureOut">
              <a:rPr lang="zh-CN" altLang="en-US" smtClean="0"/>
              <a:t>2021/9/7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7D140E-D2C3-49AA-9B15-C5A8B699CE28}" type="slidenum">
              <a:rPr lang="zh-CN" altLang="en-US" smtClean="0"/>
              <a:t>‹#›</a:t>
            </a:fld>
            <a:endParaRPr lang="zh-CN" altLang="en-US"/>
          </a:p>
        </p:txBody>
      </p:sp>
    </p:spTree>
    <p:extLst>
      <p:ext uri="{BB962C8B-B14F-4D97-AF65-F5344CB8AC3E}">
        <p14:creationId xmlns:p14="http://schemas.microsoft.com/office/powerpoint/2010/main" val="2629180057"/>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75" r:id="rId12"/>
    <p:sldLayoutId id="2147483768" r:id="rId13"/>
    <p:sldLayoutId id="2147483770"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41363" y="896938"/>
            <a:ext cx="7661275"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108000" bIns="45720" numCol="1" anchor="t" anchorCtr="0" compatLnSpc="1">
            <a:prstTxWarp prst="textNoShape">
              <a:avLst/>
            </a:prstTxWarp>
          </a:bodyPr>
          <a:lstStyle/>
          <a:p>
            <a:pPr lvl="0"/>
            <a:r>
              <a:rPr lang="zh-CN" altLang="en-US" smtClean="0"/>
              <a:t>单击此处编辑母版标题样式</a:t>
            </a:r>
          </a:p>
        </p:txBody>
      </p:sp>
      <p:sp>
        <p:nvSpPr>
          <p:cNvPr id="1027" name="Text Placeholder 2"/>
          <p:cNvSpPr>
            <a:spLocks noGrp="1"/>
          </p:cNvSpPr>
          <p:nvPr>
            <p:ph type="body" idx="1"/>
          </p:nvPr>
        </p:nvSpPr>
        <p:spPr bwMode="auto">
          <a:xfrm>
            <a:off x="741363" y="1989138"/>
            <a:ext cx="7661275"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endParaRPr lang="zh-CN" altLang="en-US" smtClean="0"/>
          </a:p>
        </p:txBody>
      </p:sp>
      <p:sp>
        <p:nvSpPr>
          <p:cNvPr id="1048578" name="Slide Number Placeholder 5"/>
          <p:cNvSpPr>
            <a:spLocks noGrp="1"/>
          </p:cNvSpPr>
          <p:nvPr>
            <p:ph type="sldNum" sz="quarter" idx="4"/>
          </p:nvPr>
        </p:nvSpPr>
        <p:spPr>
          <a:xfrm>
            <a:off x="6975475" y="6383338"/>
            <a:ext cx="2133600" cy="365125"/>
          </a:xfrm>
          <a:prstGeom prst="rect">
            <a:avLst/>
          </a:prstGeom>
        </p:spPr>
        <p:txBody>
          <a:bodyPr vert="horz" wrap="square" lIns="91440" tIns="45720" rIns="91440" bIns="45720" numCol="1" anchor="ctr" anchorCtr="0" compatLnSpc="1">
            <a:prstTxWarp prst="textNoShape">
              <a:avLst/>
            </a:prstTxWarp>
          </a:bodyPr>
          <a:lstStyle>
            <a:lvl1pPr algn="r">
              <a:spcBef>
                <a:spcPct val="0"/>
              </a:spcBef>
              <a:defRPr sz="600">
                <a:solidFill>
                  <a:srgbClr val="A6A6A6"/>
                </a:solidFill>
                <a:latin typeface="Arial" charset="0"/>
                <a:ea typeface="黑体" pitchFamily="2" charset="-122"/>
              </a:defRPr>
            </a:lvl1pPr>
          </a:lstStyle>
          <a:p>
            <a:fld id="{FFC265C0-A2ED-40F3-B7D7-7D13A5DDD8DA}" type="slidenum">
              <a:rPr lang="zh-CN" altLang="en-US" smtClean="0"/>
              <a:t>‹#›</a:t>
            </a:fld>
            <a:endParaRPr lang="zh-CN" altLang="en-US"/>
          </a:p>
        </p:txBody>
      </p:sp>
      <p:pic>
        <p:nvPicPr>
          <p:cNvPr id="1029" name="Picture 10" descr="标志与中英文全称横式标准色"/>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6850" y="260350"/>
            <a:ext cx="329565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6423878"/>
      </p:ext>
    </p:extLst>
  </p:cSld>
  <p:clrMap bg1="lt1" tx1="dk1" bg2="lt2" tx2="dk2" accent1="accent1" accent2="accent2" accent3="accent3" accent4="accent4" accent5="accent5" accent6="accent6" hlink="hlink" folHlink="folHlink"/>
  <p:sldLayoutIdLst>
    <p:sldLayoutId id="2147483778" r:id="rId1"/>
    <p:sldLayoutId id="2147483779" r:id="rId2"/>
  </p:sldLayoutIdLst>
  <p:txStyles>
    <p:titleStyle>
      <a:lvl1pPr algn="l" rtl="0" eaLnBrk="1" fontAlgn="base" hangingPunct="1">
        <a:spcBef>
          <a:spcPct val="0"/>
        </a:spcBef>
        <a:spcAft>
          <a:spcPct val="0"/>
        </a:spcAft>
        <a:defRPr sz="2400" kern="1200">
          <a:solidFill>
            <a:schemeClr val="tx1"/>
          </a:solidFill>
          <a:latin typeface="+mj-lt"/>
          <a:ea typeface="黑体" pitchFamily="2" charset="-122"/>
          <a:cs typeface="+mj-cs"/>
        </a:defRPr>
      </a:lvl1pPr>
      <a:lvl2pPr algn="l" rtl="0" eaLnBrk="1" fontAlgn="base" hangingPunct="1">
        <a:spcBef>
          <a:spcPct val="0"/>
        </a:spcBef>
        <a:spcAft>
          <a:spcPct val="0"/>
        </a:spcAft>
        <a:defRPr sz="2400">
          <a:solidFill>
            <a:schemeClr val="tx1"/>
          </a:solidFill>
          <a:latin typeface="Arial" charset="0"/>
          <a:ea typeface="黑体" pitchFamily="2" charset="-122"/>
        </a:defRPr>
      </a:lvl2pPr>
      <a:lvl3pPr algn="l" rtl="0" eaLnBrk="1" fontAlgn="base" hangingPunct="1">
        <a:spcBef>
          <a:spcPct val="0"/>
        </a:spcBef>
        <a:spcAft>
          <a:spcPct val="0"/>
        </a:spcAft>
        <a:defRPr sz="2400">
          <a:solidFill>
            <a:schemeClr val="tx1"/>
          </a:solidFill>
          <a:latin typeface="Arial" charset="0"/>
          <a:ea typeface="黑体" pitchFamily="2" charset="-122"/>
        </a:defRPr>
      </a:lvl3pPr>
      <a:lvl4pPr algn="l" rtl="0" eaLnBrk="1" fontAlgn="base" hangingPunct="1">
        <a:spcBef>
          <a:spcPct val="0"/>
        </a:spcBef>
        <a:spcAft>
          <a:spcPct val="0"/>
        </a:spcAft>
        <a:defRPr sz="2400">
          <a:solidFill>
            <a:schemeClr val="tx1"/>
          </a:solidFill>
          <a:latin typeface="Arial" charset="0"/>
          <a:ea typeface="黑体" pitchFamily="2" charset="-122"/>
        </a:defRPr>
      </a:lvl4pPr>
      <a:lvl5pPr algn="l" rtl="0" eaLnBrk="1" fontAlgn="base" hangingPunct="1">
        <a:spcBef>
          <a:spcPct val="0"/>
        </a:spcBef>
        <a:spcAft>
          <a:spcPct val="0"/>
        </a:spcAft>
        <a:defRPr sz="2400">
          <a:solidFill>
            <a:schemeClr val="tx1"/>
          </a:solidFill>
          <a:latin typeface="Arial" charset="0"/>
          <a:ea typeface="黑体" pitchFamily="2" charset="-122"/>
        </a:defRPr>
      </a:lvl5pPr>
      <a:lvl6pPr marL="457200" algn="l" rtl="0" eaLnBrk="1" fontAlgn="base" hangingPunct="1">
        <a:spcBef>
          <a:spcPct val="0"/>
        </a:spcBef>
        <a:spcAft>
          <a:spcPct val="0"/>
        </a:spcAft>
        <a:defRPr sz="2400">
          <a:solidFill>
            <a:schemeClr val="tx1"/>
          </a:solidFill>
          <a:latin typeface="Arial" charset="0"/>
          <a:ea typeface="黑体" pitchFamily="2" charset="-122"/>
        </a:defRPr>
      </a:lvl6pPr>
      <a:lvl7pPr marL="914400" algn="l" rtl="0" eaLnBrk="1" fontAlgn="base" hangingPunct="1">
        <a:spcBef>
          <a:spcPct val="0"/>
        </a:spcBef>
        <a:spcAft>
          <a:spcPct val="0"/>
        </a:spcAft>
        <a:defRPr sz="2400">
          <a:solidFill>
            <a:schemeClr val="tx1"/>
          </a:solidFill>
          <a:latin typeface="Arial" charset="0"/>
          <a:ea typeface="黑体" pitchFamily="2" charset="-122"/>
        </a:defRPr>
      </a:lvl7pPr>
      <a:lvl8pPr marL="1371600" algn="l" rtl="0" eaLnBrk="1" fontAlgn="base" hangingPunct="1">
        <a:spcBef>
          <a:spcPct val="0"/>
        </a:spcBef>
        <a:spcAft>
          <a:spcPct val="0"/>
        </a:spcAft>
        <a:defRPr sz="2400">
          <a:solidFill>
            <a:schemeClr val="tx1"/>
          </a:solidFill>
          <a:latin typeface="Arial" charset="0"/>
          <a:ea typeface="黑体" pitchFamily="2" charset="-122"/>
        </a:defRPr>
      </a:lvl8pPr>
      <a:lvl9pPr marL="1828800" algn="l" rtl="0" eaLnBrk="1" fontAlgn="base" hangingPunct="1">
        <a:spcBef>
          <a:spcPct val="0"/>
        </a:spcBef>
        <a:spcAft>
          <a:spcPct val="0"/>
        </a:spcAft>
        <a:defRPr sz="2400">
          <a:solidFill>
            <a:schemeClr val="tx1"/>
          </a:solidFill>
          <a:latin typeface="Arial" charset="0"/>
          <a:ea typeface="黑体" pitchFamily="2" charset="-122"/>
        </a:defRPr>
      </a:lvl9pPr>
    </p:titleStyle>
    <p:bodyStyle>
      <a:lvl1pPr marL="179388" indent="-179388" algn="l" rtl="0" eaLnBrk="1" fontAlgn="base" hangingPunct="1">
        <a:lnSpc>
          <a:spcPct val="110000"/>
        </a:lnSpc>
        <a:spcBef>
          <a:spcPts val="500"/>
        </a:spcBef>
        <a:spcAft>
          <a:spcPct val="0"/>
        </a:spcAft>
        <a:buFont typeface="Arial" charset="0"/>
        <a:buChar char="•"/>
        <a:defRPr sz="3200" kern="1200">
          <a:solidFill>
            <a:schemeClr val="tx2"/>
          </a:solidFill>
          <a:latin typeface="+mn-lt"/>
          <a:ea typeface="黑体" pitchFamily="2" charset="-122"/>
          <a:cs typeface="+mn-cs"/>
        </a:defRPr>
      </a:lvl1pPr>
      <a:lvl2pPr marL="431800" indent="-215900" algn="l" rtl="0" eaLnBrk="1" fontAlgn="base" hangingPunct="1">
        <a:lnSpc>
          <a:spcPct val="110000"/>
        </a:lnSpc>
        <a:spcBef>
          <a:spcPts val="400"/>
        </a:spcBef>
        <a:spcAft>
          <a:spcPct val="0"/>
        </a:spcAft>
        <a:buFont typeface="Arial" charset="0"/>
        <a:buChar char="–"/>
        <a:defRPr sz="1600" kern="1200">
          <a:solidFill>
            <a:schemeClr val="tx2"/>
          </a:solidFill>
          <a:latin typeface="+mn-lt"/>
          <a:ea typeface="黑体" pitchFamily="2" charset="-122"/>
          <a:cs typeface="+mn-cs"/>
        </a:defRPr>
      </a:lvl2pPr>
      <a:lvl3pPr marL="647700" indent="-179388" algn="l" rtl="0" eaLnBrk="1" fontAlgn="base" hangingPunct="1">
        <a:lnSpc>
          <a:spcPct val="110000"/>
        </a:lnSpc>
        <a:spcBef>
          <a:spcPts val="400"/>
        </a:spcBef>
        <a:spcAft>
          <a:spcPct val="0"/>
        </a:spcAft>
        <a:buFont typeface="Arial" charset="0"/>
        <a:buChar char="•"/>
        <a:defRPr sz="1600" kern="1200">
          <a:solidFill>
            <a:schemeClr val="tx2"/>
          </a:solidFill>
          <a:latin typeface="+mn-lt"/>
          <a:ea typeface="黑体" pitchFamily="2" charset="-122"/>
          <a:cs typeface="+mn-cs"/>
        </a:defRPr>
      </a:lvl3pPr>
      <a:lvl4pPr marL="863600" indent="-215900" algn="l" rtl="0" eaLnBrk="1" fontAlgn="base" hangingPunct="1">
        <a:lnSpc>
          <a:spcPct val="110000"/>
        </a:lnSpc>
        <a:spcBef>
          <a:spcPts val="400"/>
        </a:spcBef>
        <a:spcAft>
          <a:spcPct val="0"/>
        </a:spcAft>
        <a:buFont typeface="Arial" charset="0"/>
        <a:buChar char="–"/>
        <a:defRPr sz="1600" kern="1200">
          <a:solidFill>
            <a:schemeClr val="tx2"/>
          </a:solidFill>
          <a:latin typeface="+mn-lt"/>
          <a:ea typeface="黑体" pitchFamily="2" charset="-122"/>
          <a:cs typeface="+mn-cs"/>
        </a:defRPr>
      </a:lvl4pPr>
      <a:lvl5pPr marL="2057400" indent="-228600" algn="l" rtl="0" eaLnBrk="1" fontAlgn="base" hangingPunct="1">
        <a:lnSpc>
          <a:spcPct val="110000"/>
        </a:lnSpc>
        <a:spcBef>
          <a:spcPct val="20000"/>
        </a:spcBef>
        <a:spcAft>
          <a:spcPct val="0"/>
        </a:spcAft>
        <a:buFont typeface="Arial" charset="0"/>
        <a:buChar char="»"/>
        <a:defRPr sz="1600" kern="1200">
          <a:solidFill>
            <a:srgbClr val="3B3837"/>
          </a:solidFill>
          <a:latin typeface="+mn-lt"/>
          <a:ea typeface="黑体"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Autofit/>
          </a:bodyPr>
          <a:lstStyle/>
          <a:p>
            <a:pPr algn="ctr"/>
            <a:r>
              <a:rPr lang="zh-CN" altLang="en-US" sz="3200" b="1" dirty="0" smtClean="0"/>
              <a:t>中国核能行业协会</a:t>
            </a:r>
            <a:br>
              <a:rPr lang="zh-CN" altLang="en-US" sz="3200" b="1" dirty="0" smtClean="0"/>
            </a:br>
            <a:r>
              <a:rPr lang="zh-CN" altLang="en-US" sz="4000" b="1" dirty="0" smtClean="0"/>
              <a:t>核电工程施工质量评价规程</a:t>
            </a:r>
            <a:br>
              <a:rPr lang="zh-CN" altLang="en-US" sz="4000" b="1" dirty="0" smtClean="0"/>
            </a:br>
            <a:r>
              <a:rPr lang="zh-CN" altLang="en-US" sz="2800" b="1" dirty="0" smtClean="0"/>
              <a:t>（ 报批稿） </a:t>
            </a:r>
            <a:endParaRPr lang="zh-CN" altLang="en-US" sz="2800" b="1" dirty="0"/>
          </a:p>
        </p:txBody>
      </p:sp>
      <p:sp>
        <p:nvSpPr>
          <p:cNvPr id="3" name="副标题 2"/>
          <p:cNvSpPr>
            <a:spLocks noGrp="1"/>
          </p:cNvSpPr>
          <p:nvPr>
            <p:ph type="subTitle" idx="1"/>
          </p:nvPr>
        </p:nvSpPr>
        <p:spPr>
          <a:xfrm>
            <a:off x="1403648" y="3933056"/>
            <a:ext cx="6400800" cy="1752600"/>
          </a:xfrm>
        </p:spPr>
        <p:txBody>
          <a:bodyPr>
            <a:normAutofit/>
          </a:bodyPr>
          <a:lstStyle/>
          <a:p>
            <a:endParaRPr lang="en-US" altLang="zh-CN" sz="2800" dirty="0" smtClean="0">
              <a:solidFill>
                <a:schemeClr val="tx1"/>
              </a:solidFill>
            </a:endParaRPr>
          </a:p>
          <a:p>
            <a:pPr algn="ctr"/>
            <a:r>
              <a:rPr lang="zh-CN" altLang="en-US" sz="2800" dirty="0" smtClean="0">
                <a:solidFill>
                  <a:schemeClr val="tx1"/>
                </a:solidFill>
              </a:rPr>
              <a:t>调试专项工程</a:t>
            </a:r>
            <a:endParaRPr lang="en-US" altLang="zh-CN" sz="2800" dirty="0" smtClean="0">
              <a:solidFill>
                <a:schemeClr val="tx1"/>
              </a:solidFill>
            </a:endParaRPr>
          </a:p>
          <a:p>
            <a:pPr algn="ctr"/>
            <a:r>
              <a:rPr lang="en-US" altLang="zh-CN" sz="2400" dirty="0" smtClean="0">
                <a:solidFill>
                  <a:schemeClr val="tx1"/>
                </a:solidFill>
              </a:rPr>
              <a:t>2021</a:t>
            </a:r>
            <a:r>
              <a:rPr lang="zh-CN" altLang="en-US" sz="2400" dirty="0" smtClean="0">
                <a:solidFill>
                  <a:schemeClr val="tx1"/>
                </a:solidFill>
              </a:rPr>
              <a:t>年</a:t>
            </a:r>
            <a:r>
              <a:rPr lang="en-US" altLang="zh-CN" sz="2400" dirty="0" smtClean="0">
                <a:solidFill>
                  <a:schemeClr val="tx1"/>
                </a:solidFill>
              </a:rPr>
              <a:t>9</a:t>
            </a:r>
            <a:r>
              <a:rPr lang="zh-CN" altLang="en-US" sz="2400" dirty="0" smtClean="0">
                <a:solidFill>
                  <a:schemeClr val="tx1"/>
                </a:solidFill>
              </a:rPr>
              <a:t>月</a:t>
            </a:r>
            <a:endParaRPr lang="zh-CN" altLang="en-US" sz="2400" dirty="0">
              <a:solidFill>
                <a:schemeClr val="tx1"/>
              </a:solidFill>
            </a:endParaRPr>
          </a:p>
        </p:txBody>
      </p:sp>
    </p:spTree>
    <p:extLst>
      <p:ext uri="{BB962C8B-B14F-4D97-AF65-F5344CB8AC3E}">
        <p14:creationId xmlns:p14="http://schemas.microsoft.com/office/powerpoint/2010/main" val="39284597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4  </a:t>
            </a:r>
            <a:r>
              <a:rPr lang="zh-CN" altLang="zh-CN" dirty="0" smtClean="0"/>
              <a:t>基本</a:t>
            </a:r>
            <a:r>
              <a:rPr lang="zh-CN" altLang="zh-CN" dirty="0"/>
              <a:t>规定</a:t>
            </a:r>
            <a:br>
              <a:rPr lang="zh-CN" altLang="zh-CN" dirty="0"/>
            </a:br>
            <a:endParaRPr lang="zh-CN" altLang="en-US" dirty="0"/>
          </a:p>
        </p:txBody>
      </p:sp>
      <p:sp>
        <p:nvSpPr>
          <p:cNvPr id="3" name="内容占位符 2"/>
          <p:cNvSpPr>
            <a:spLocks noGrp="1"/>
          </p:cNvSpPr>
          <p:nvPr>
            <p:ph idx="1"/>
          </p:nvPr>
        </p:nvSpPr>
        <p:spPr/>
        <p:txBody>
          <a:bodyPr/>
          <a:lstStyle/>
          <a:p>
            <a:pPr marL="0" indent="0">
              <a:buNone/>
            </a:pPr>
            <a:r>
              <a:rPr lang="en-US" altLang="zh-CN" dirty="0" smtClean="0"/>
              <a:t>4.4</a:t>
            </a:r>
            <a:r>
              <a:rPr lang="zh-CN" altLang="zh-CN" dirty="0" smtClean="0">
                <a:solidFill>
                  <a:srgbClr val="FF0000"/>
                </a:solidFill>
              </a:rPr>
              <a:t>参评</a:t>
            </a:r>
            <a:r>
              <a:rPr lang="zh-CN" altLang="zh-CN" dirty="0">
                <a:solidFill>
                  <a:srgbClr val="FF0000"/>
                </a:solidFill>
              </a:rPr>
              <a:t>机组的质量评价由协会组织专家或委托咨询机构进行评价，评价工作按照</a:t>
            </a:r>
            <a:r>
              <a:rPr lang="zh-CN" altLang="zh-CN" b="1" dirty="0">
                <a:solidFill>
                  <a:srgbClr val="FF0000"/>
                </a:solidFill>
              </a:rPr>
              <a:t>“穹顶吊装后”、“冷态功能试验后”及“商运一年后</a:t>
            </a:r>
            <a:r>
              <a:rPr lang="zh-CN" altLang="zh-CN" dirty="0">
                <a:solidFill>
                  <a:srgbClr val="FF0000"/>
                </a:solidFill>
              </a:rPr>
              <a:t>”三个阶段进行。</a:t>
            </a:r>
            <a:r>
              <a:rPr lang="zh-CN" altLang="zh-CN" dirty="0"/>
              <a:t>各阶段评价打分完成后，将形成各阶段的质量评价结果；阶段评价结果按权重加权计算，最终形成整体工程质量评价结果。</a:t>
            </a:r>
          </a:p>
          <a:p>
            <a:pPr marL="0" indent="0">
              <a:buNone/>
            </a:pPr>
            <a:r>
              <a:rPr lang="en-US" altLang="zh-CN" dirty="0" smtClean="0"/>
              <a:t>4.5 </a:t>
            </a:r>
            <a:r>
              <a:rPr lang="zh-CN" altLang="zh-CN" dirty="0"/>
              <a:t>阶段质量评价应在该阶段内各单项工程及专项工程所含施工内容已完成，且工程</a:t>
            </a:r>
            <a:r>
              <a:rPr lang="zh-CN" altLang="zh-CN" b="1" dirty="0">
                <a:solidFill>
                  <a:srgbClr val="FF0000"/>
                </a:solidFill>
              </a:rPr>
              <a:t>施工质量</a:t>
            </a:r>
            <a:r>
              <a:rPr lang="zh-CN" altLang="zh-CN" dirty="0"/>
              <a:t>验收合格的基础上进行。</a:t>
            </a:r>
          </a:p>
          <a:p>
            <a:pPr marL="0" indent="0">
              <a:buNone/>
            </a:pPr>
            <a:r>
              <a:rPr lang="en-US" altLang="zh-CN" dirty="0" smtClean="0"/>
              <a:t>4.6 </a:t>
            </a:r>
            <a:r>
              <a:rPr lang="zh-CN" altLang="zh-CN" dirty="0">
                <a:solidFill>
                  <a:srgbClr val="FF0000"/>
                </a:solidFill>
              </a:rPr>
              <a:t>三个阶段的工程质量评价原则上不对同一单位工程的同一部位进行重复评价。</a:t>
            </a:r>
          </a:p>
          <a:p>
            <a:pPr marL="0" indent="0">
              <a:buNone/>
            </a:pPr>
            <a:r>
              <a:rPr lang="en-US" altLang="zh-CN" dirty="0" smtClean="0"/>
              <a:t>4.7 </a:t>
            </a:r>
            <a:r>
              <a:rPr lang="zh-CN" altLang="zh-CN" dirty="0"/>
              <a:t>施工质量评价应结合</a:t>
            </a:r>
            <a:r>
              <a:rPr lang="zh-CN" altLang="zh-CN" b="1" dirty="0">
                <a:solidFill>
                  <a:srgbClr val="FF0000"/>
                </a:solidFill>
              </a:rPr>
              <a:t>工程实体质量检验评定</a:t>
            </a:r>
            <a:r>
              <a:rPr lang="zh-CN" altLang="zh-CN" dirty="0"/>
              <a:t>和</a:t>
            </a:r>
            <a:r>
              <a:rPr lang="zh-CN" altLang="zh-CN" b="1" dirty="0">
                <a:solidFill>
                  <a:srgbClr val="FF0000"/>
                </a:solidFill>
              </a:rPr>
              <a:t>工程技术资料检验评定</a:t>
            </a:r>
            <a:r>
              <a:rPr lang="zh-CN" altLang="zh-CN" dirty="0"/>
              <a:t>进行</a:t>
            </a:r>
            <a:r>
              <a:rPr lang="zh-CN" altLang="zh-CN" dirty="0" smtClean="0"/>
              <a:t>。</a:t>
            </a:r>
            <a:endParaRPr lang="zh-CN" altLang="zh-CN" dirty="0"/>
          </a:p>
        </p:txBody>
      </p:sp>
    </p:spTree>
    <p:extLst>
      <p:ext uri="{BB962C8B-B14F-4D97-AF65-F5344CB8AC3E}">
        <p14:creationId xmlns:p14="http://schemas.microsoft.com/office/powerpoint/2010/main" val="27968973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5  </a:t>
            </a:r>
            <a:r>
              <a:rPr lang="zh-CN" altLang="zh-CN" dirty="0" smtClean="0"/>
              <a:t>评价</a:t>
            </a:r>
            <a:r>
              <a:rPr lang="zh-CN" altLang="zh-CN" dirty="0"/>
              <a:t>体系</a:t>
            </a:r>
            <a:br>
              <a:rPr lang="zh-CN" altLang="zh-CN" dirty="0"/>
            </a:br>
            <a:endParaRPr lang="zh-CN" altLang="en-US" dirty="0"/>
          </a:p>
        </p:txBody>
      </p:sp>
      <p:sp>
        <p:nvSpPr>
          <p:cNvPr id="3" name="内容占位符 2"/>
          <p:cNvSpPr>
            <a:spLocks noGrp="1"/>
          </p:cNvSpPr>
          <p:nvPr>
            <p:ph idx="1"/>
          </p:nvPr>
        </p:nvSpPr>
        <p:spPr/>
        <p:txBody>
          <a:bodyPr/>
          <a:lstStyle/>
          <a:p>
            <a:pPr marL="0" indent="0">
              <a:buNone/>
            </a:pPr>
            <a:r>
              <a:rPr lang="en-US" altLang="zh-CN" dirty="0"/>
              <a:t>5.2 </a:t>
            </a:r>
            <a:r>
              <a:rPr lang="zh-CN" altLang="zh-CN" dirty="0"/>
              <a:t>各阶段所有评价项目的抽样样本均应覆盖该阶段整个工程全部施工子项，包括核岛、常规岛及</a:t>
            </a:r>
            <a:r>
              <a:rPr lang="en-US" altLang="zh-CN" dirty="0"/>
              <a:t>BOP</a:t>
            </a:r>
            <a:r>
              <a:rPr lang="zh-CN" altLang="zh-CN" dirty="0"/>
              <a:t>等。</a:t>
            </a:r>
          </a:p>
          <a:p>
            <a:pPr marL="0" indent="0">
              <a:buNone/>
            </a:pPr>
            <a:r>
              <a:rPr lang="en-US" altLang="zh-CN" dirty="0"/>
              <a:t>5.3 </a:t>
            </a:r>
            <a:r>
              <a:rPr lang="zh-CN" altLang="zh-CN" dirty="0"/>
              <a:t>每个评价部分应根据在整个工程中所占的工作量及重要程度按照表</a:t>
            </a:r>
            <a:r>
              <a:rPr lang="en-US" altLang="zh-CN" dirty="0"/>
              <a:t>1</a:t>
            </a:r>
            <a:r>
              <a:rPr lang="zh-CN" altLang="zh-CN" dirty="0"/>
              <a:t>规定的权重进行评价打分</a:t>
            </a:r>
            <a:r>
              <a:rPr lang="zh-CN" altLang="zh-CN" dirty="0" smtClean="0"/>
              <a:t>。</a:t>
            </a:r>
            <a:endParaRPr lang="en-US" altLang="zh-CN" dirty="0" smtClean="0"/>
          </a:p>
          <a:p>
            <a:pPr marL="0" indent="0">
              <a:buNone/>
            </a:pPr>
            <a:r>
              <a:rPr lang="en-US" altLang="zh-CN" dirty="0"/>
              <a:t>5.8 </a:t>
            </a:r>
            <a:r>
              <a:rPr lang="zh-CN" altLang="zh-CN" dirty="0"/>
              <a:t>专项工程质量评价涵盖</a:t>
            </a:r>
            <a:r>
              <a:rPr lang="zh-CN" altLang="zh-CN" b="1" dirty="0">
                <a:solidFill>
                  <a:srgbClr val="FF0000"/>
                </a:solidFill>
              </a:rPr>
              <a:t>焊接专项工程、调试专项工程、工程档案管理及质量保证</a:t>
            </a:r>
            <a:r>
              <a:rPr lang="zh-CN" altLang="zh-CN" b="1" dirty="0" smtClean="0"/>
              <a:t>。</a:t>
            </a:r>
            <a:endParaRPr lang="en-US" altLang="zh-CN" b="1" dirty="0" smtClean="0"/>
          </a:p>
        </p:txBody>
      </p:sp>
    </p:spTree>
    <p:extLst>
      <p:ext uri="{BB962C8B-B14F-4D97-AF65-F5344CB8AC3E}">
        <p14:creationId xmlns:p14="http://schemas.microsoft.com/office/powerpoint/2010/main" val="8499737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5  </a:t>
            </a:r>
            <a:r>
              <a:rPr lang="zh-CN" altLang="zh-CN" dirty="0" smtClean="0"/>
              <a:t>评价</a:t>
            </a:r>
            <a:r>
              <a:rPr lang="zh-CN" altLang="zh-CN" dirty="0"/>
              <a:t>体系</a:t>
            </a:r>
            <a:br>
              <a:rPr lang="zh-CN" altLang="zh-CN" dirty="0"/>
            </a:br>
            <a:endParaRPr lang="zh-CN" altLang="en-US" dirty="0"/>
          </a:p>
        </p:txBody>
      </p:sp>
      <p:sp>
        <p:nvSpPr>
          <p:cNvPr id="3" name="内容占位符 2"/>
          <p:cNvSpPr>
            <a:spLocks noGrp="1"/>
          </p:cNvSpPr>
          <p:nvPr>
            <p:ph idx="1"/>
          </p:nvPr>
        </p:nvSpPr>
        <p:spPr/>
        <p:txBody>
          <a:bodyPr/>
          <a:lstStyle/>
          <a:p>
            <a:pPr marL="0" indent="0">
              <a:buNone/>
            </a:pPr>
            <a:r>
              <a:rPr lang="en-US" altLang="zh-CN" dirty="0" smtClean="0"/>
              <a:t>5.10 </a:t>
            </a:r>
            <a:r>
              <a:rPr lang="zh-CN" altLang="zh-CN" dirty="0"/>
              <a:t>调试专项质量评价工作，在冷态功能试验后阶段及商运一年后阶段，抽查申报机组在该阶段的</a:t>
            </a:r>
            <a:r>
              <a:rPr lang="zh-CN" altLang="zh-CN" b="1" dirty="0">
                <a:solidFill>
                  <a:srgbClr val="FF0000"/>
                </a:solidFill>
              </a:rPr>
              <a:t>试验条件是否满足、单体初步试验和功能试验</a:t>
            </a:r>
            <a:r>
              <a:rPr lang="zh-CN" altLang="zh-CN" dirty="0"/>
              <a:t>的各项指标是否达到考核值及相关规定、调试报告及签证记录是否齐全、规范，以此为基础进行阶段性调试质量评价。</a:t>
            </a:r>
            <a:r>
              <a:rPr lang="zh-CN" altLang="zh-CN" dirty="0">
                <a:solidFill>
                  <a:srgbClr val="FF0000"/>
                </a:solidFill>
              </a:rPr>
              <a:t>在商运一年后阶段，应以申报评价工程的全部机组的</a:t>
            </a:r>
            <a:r>
              <a:rPr lang="en-US" altLang="zh-CN" dirty="0">
                <a:solidFill>
                  <a:srgbClr val="FF0000"/>
                </a:solidFill>
              </a:rPr>
              <a:t>168/100h</a:t>
            </a:r>
            <a:r>
              <a:rPr lang="zh-CN" altLang="zh-CN" dirty="0">
                <a:solidFill>
                  <a:srgbClr val="FF0000"/>
                </a:solidFill>
              </a:rPr>
              <a:t>满负荷试运转技术指标和机组性能试验技术指标为评价基础，两项评价结果各占本阶段综合得分的</a:t>
            </a:r>
            <a:r>
              <a:rPr lang="en-US" altLang="zh-CN" dirty="0">
                <a:solidFill>
                  <a:srgbClr val="FF0000"/>
                </a:solidFill>
              </a:rPr>
              <a:t>50%</a:t>
            </a:r>
            <a:r>
              <a:rPr lang="zh-CN" altLang="zh-CN" dirty="0">
                <a:solidFill>
                  <a:srgbClr val="FF0000"/>
                </a:solidFill>
              </a:rPr>
              <a:t>权重。</a:t>
            </a:r>
            <a:endParaRPr lang="zh-CN" altLang="en-US" dirty="0">
              <a:solidFill>
                <a:srgbClr val="FF0000"/>
              </a:solidFill>
            </a:endParaRPr>
          </a:p>
        </p:txBody>
      </p:sp>
    </p:spTree>
    <p:extLst>
      <p:ext uri="{BB962C8B-B14F-4D97-AF65-F5344CB8AC3E}">
        <p14:creationId xmlns:p14="http://schemas.microsoft.com/office/powerpoint/2010/main" val="709601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5  </a:t>
            </a:r>
            <a:r>
              <a:rPr lang="zh-CN" altLang="zh-CN" dirty="0" smtClean="0"/>
              <a:t>评价</a:t>
            </a:r>
            <a:r>
              <a:rPr lang="zh-CN" altLang="zh-CN" dirty="0"/>
              <a:t>体系</a:t>
            </a:r>
            <a:br>
              <a:rPr lang="zh-CN" altLang="zh-CN" dirty="0"/>
            </a:br>
            <a:endParaRPr lang="zh-CN" altLang="en-US" dirty="0"/>
          </a:p>
        </p:txBody>
      </p:sp>
      <p:sp>
        <p:nvSpPr>
          <p:cNvPr id="3" name="内容占位符 2"/>
          <p:cNvSpPr>
            <a:spLocks noGrp="1"/>
          </p:cNvSpPr>
          <p:nvPr>
            <p:ph idx="1"/>
          </p:nvPr>
        </p:nvSpPr>
        <p:spPr/>
        <p:txBody>
          <a:bodyPr/>
          <a:lstStyle/>
          <a:p>
            <a:pPr marL="0" indent="0">
              <a:buNone/>
            </a:pPr>
            <a:r>
              <a:rPr lang="en-US" altLang="zh-CN" dirty="0"/>
              <a:t>5.13 </a:t>
            </a:r>
            <a:r>
              <a:rPr lang="zh-CN" altLang="zh-CN" dirty="0"/>
              <a:t>各阶段质量评价小组在评价工作结束时应形成阶段质量评价结果和阶段质量评价报告。阶段质量评价结果、阶段质量评价报告和工程质量评价报告内容详见本文件第</a:t>
            </a:r>
            <a:r>
              <a:rPr lang="en-US" altLang="zh-CN" dirty="0"/>
              <a:t>9</a:t>
            </a:r>
            <a:r>
              <a:rPr lang="zh-CN" altLang="zh-CN" dirty="0"/>
              <a:t>章“整体工程质量评价”和第</a:t>
            </a:r>
            <a:r>
              <a:rPr lang="en-US" altLang="zh-CN" dirty="0"/>
              <a:t>10</a:t>
            </a:r>
            <a:r>
              <a:rPr lang="zh-CN" altLang="zh-CN" dirty="0"/>
              <a:t>章“工程质量评价报告”。</a:t>
            </a:r>
          </a:p>
          <a:p>
            <a:pPr marL="0" indent="0">
              <a:buNone/>
            </a:pPr>
            <a:r>
              <a:rPr lang="en-US" altLang="zh-CN" dirty="0"/>
              <a:t>5.14 </a:t>
            </a:r>
            <a:r>
              <a:rPr lang="zh-CN" altLang="zh-CN" dirty="0"/>
              <a:t>各阶段质量评价结果按照表</a:t>
            </a:r>
            <a:r>
              <a:rPr lang="en-US" altLang="zh-CN" dirty="0"/>
              <a:t>3</a:t>
            </a:r>
            <a:r>
              <a:rPr lang="zh-CN" altLang="zh-CN" dirty="0"/>
              <a:t>各阶段质量评价权重系数表进行加权汇总，形成最终的项目整体质量评价结果。</a:t>
            </a:r>
          </a:p>
        </p:txBody>
      </p:sp>
    </p:spTree>
    <p:extLst>
      <p:ext uri="{BB962C8B-B14F-4D97-AF65-F5344CB8AC3E}">
        <p14:creationId xmlns:p14="http://schemas.microsoft.com/office/powerpoint/2010/main" val="29185160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5  </a:t>
            </a:r>
            <a:r>
              <a:rPr lang="zh-CN" altLang="zh-CN" dirty="0" smtClean="0"/>
              <a:t>评价</a:t>
            </a:r>
            <a:r>
              <a:rPr lang="zh-CN" altLang="zh-CN" dirty="0"/>
              <a:t>体系</a:t>
            </a:r>
            <a:br>
              <a:rPr lang="zh-CN" altLang="zh-CN" dirty="0"/>
            </a:br>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val="1506821692"/>
              </p:ext>
            </p:extLst>
          </p:nvPr>
        </p:nvGraphicFramePr>
        <p:xfrm>
          <a:off x="827584" y="2492896"/>
          <a:ext cx="7416824" cy="3539054"/>
        </p:xfrm>
        <a:graphic>
          <a:graphicData uri="http://schemas.openxmlformats.org/drawingml/2006/table">
            <a:tbl>
              <a:tblPr>
                <a:tableStyleId>{3C2FFA5D-87B4-456A-9821-1D502468CF0F}</a:tableStyleId>
              </a:tblPr>
              <a:tblGrid>
                <a:gridCol w="902383"/>
                <a:gridCol w="1185849"/>
                <a:gridCol w="1224136"/>
                <a:gridCol w="1440160"/>
                <a:gridCol w="1502763"/>
                <a:gridCol w="1161533"/>
              </a:tblGrid>
              <a:tr h="585821">
                <a:tc rowSpan="2">
                  <a:txBody>
                    <a:bodyPr/>
                    <a:lstStyle/>
                    <a:p>
                      <a:pPr algn="ctr">
                        <a:lnSpc>
                          <a:spcPct val="150000"/>
                        </a:lnSpc>
                        <a:spcAft>
                          <a:spcPts val="0"/>
                        </a:spcAft>
                      </a:pPr>
                      <a:r>
                        <a:rPr lang="zh-CN" sz="1200" kern="0" dirty="0">
                          <a:effectLst/>
                        </a:rPr>
                        <a:t>序号</a:t>
                      </a:r>
                      <a:endParaRPr lang="zh-CN" sz="1200" kern="100" dirty="0">
                        <a:effectLst/>
                        <a:latin typeface="+mn-ea"/>
                        <a:ea typeface="+mn-ea"/>
                      </a:endParaRPr>
                    </a:p>
                  </a:txBody>
                  <a:tcPr marL="52705" marR="0" marT="0" marB="0" anchor="ctr"/>
                </a:tc>
                <a:tc rowSpan="2">
                  <a:txBody>
                    <a:bodyPr/>
                    <a:lstStyle/>
                    <a:p>
                      <a:pPr algn="ctr">
                        <a:lnSpc>
                          <a:spcPct val="150000"/>
                        </a:lnSpc>
                        <a:spcAft>
                          <a:spcPts val="0"/>
                        </a:spcAft>
                      </a:pPr>
                      <a:r>
                        <a:rPr lang="zh-CN" sz="1200" kern="0" dirty="0">
                          <a:effectLst/>
                        </a:rPr>
                        <a:t>评价范围</a:t>
                      </a:r>
                      <a:endParaRPr lang="zh-CN" sz="1200" kern="100" dirty="0">
                        <a:effectLst/>
                        <a:latin typeface="+mn-ea"/>
                        <a:ea typeface="+mn-ea"/>
                      </a:endParaRPr>
                    </a:p>
                  </a:txBody>
                  <a:tcPr marL="0" marR="0" marT="0" marB="0" anchor="ctr"/>
                </a:tc>
                <a:tc rowSpan="2">
                  <a:txBody>
                    <a:bodyPr/>
                    <a:lstStyle/>
                    <a:p>
                      <a:pPr algn="just">
                        <a:lnSpc>
                          <a:spcPct val="150000"/>
                        </a:lnSpc>
                        <a:spcAft>
                          <a:spcPts val="0"/>
                        </a:spcAft>
                      </a:pPr>
                      <a:r>
                        <a:rPr lang="en-US" sz="1200" kern="0" dirty="0">
                          <a:effectLst/>
                        </a:rPr>
                        <a:t>     </a:t>
                      </a:r>
                      <a:r>
                        <a:rPr lang="zh-CN" sz="1200" kern="0" dirty="0">
                          <a:effectLst/>
                        </a:rPr>
                        <a:t>评价部分</a:t>
                      </a:r>
                      <a:endParaRPr lang="zh-CN" sz="1200" kern="100" dirty="0">
                        <a:effectLst/>
                        <a:latin typeface="+mn-ea"/>
                        <a:ea typeface="+mn-ea"/>
                      </a:endParaRPr>
                    </a:p>
                  </a:txBody>
                  <a:tcPr marL="52705" marR="0" marT="0" marB="0" anchor="ctr"/>
                </a:tc>
                <a:tc>
                  <a:txBody>
                    <a:bodyPr/>
                    <a:lstStyle/>
                    <a:p>
                      <a:pPr algn="ctr">
                        <a:lnSpc>
                          <a:spcPct val="150000"/>
                        </a:lnSpc>
                        <a:spcAft>
                          <a:spcPts val="0"/>
                        </a:spcAft>
                      </a:pPr>
                      <a:r>
                        <a:rPr lang="zh-CN" sz="1200" kern="0">
                          <a:effectLst/>
                        </a:rPr>
                        <a:t>穹顶吊装后阶段</a:t>
                      </a:r>
                      <a:endParaRPr lang="zh-CN" sz="1200" kern="100">
                        <a:effectLst/>
                        <a:latin typeface="+mn-ea"/>
                        <a:ea typeface="+mn-ea"/>
                      </a:endParaRPr>
                    </a:p>
                  </a:txBody>
                  <a:tcPr marL="0" marR="0" marT="0" marB="0" anchor="ctr"/>
                </a:tc>
                <a:tc>
                  <a:txBody>
                    <a:bodyPr/>
                    <a:lstStyle/>
                    <a:p>
                      <a:pPr algn="ctr">
                        <a:lnSpc>
                          <a:spcPct val="150000"/>
                        </a:lnSpc>
                        <a:spcAft>
                          <a:spcPts val="0"/>
                        </a:spcAft>
                      </a:pPr>
                      <a:r>
                        <a:rPr lang="zh-CN" sz="1200" kern="0">
                          <a:effectLst/>
                        </a:rPr>
                        <a:t>冷态功能试验后阶段</a:t>
                      </a:r>
                      <a:endParaRPr lang="zh-CN" sz="1200" kern="100">
                        <a:effectLst/>
                        <a:latin typeface="+mn-ea"/>
                        <a:ea typeface="+mn-ea"/>
                      </a:endParaRPr>
                    </a:p>
                  </a:txBody>
                  <a:tcPr marL="52705" marR="0" marT="0" marB="0" anchor="ctr"/>
                </a:tc>
                <a:tc>
                  <a:txBody>
                    <a:bodyPr/>
                    <a:lstStyle/>
                    <a:p>
                      <a:pPr algn="ctr">
                        <a:lnSpc>
                          <a:spcPct val="150000"/>
                        </a:lnSpc>
                        <a:spcAft>
                          <a:spcPts val="0"/>
                        </a:spcAft>
                      </a:pPr>
                      <a:r>
                        <a:rPr lang="zh-CN" sz="1200" kern="0" dirty="0">
                          <a:effectLst/>
                        </a:rPr>
                        <a:t>商运一年后阶段</a:t>
                      </a:r>
                      <a:endParaRPr lang="zh-CN" sz="1200" kern="100" dirty="0">
                        <a:effectLst/>
                        <a:latin typeface="+mn-ea"/>
                        <a:ea typeface="+mn-ea"/>
                      </a:endParaRPr>
                    </a:p>
                  </a:txBody>
                  <a:tcPr marL="52705" marR="0" marT="0" marB="0" anchor="ctr"/>
                </a:tc>
              </a:tr>
              <a:tr h="328137">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a:lnSpc>
                          <a:spcPct val="150000"/>
                        </a:lnSpc>
                        <a:spcAft>
                          <a:spcPts val="0"/>
                        </a:spcAft>
                      </a:pPr>
                      <a:r>
                        <a:rPr lang="zh-CN" sz="1200" kern="0" dirty="0">
                          <a:effectLst/>
                        </a:rPr>
                        <a:t>权重</a:t>
                      </a:r>
                      <a:r>
                        <a:rPr lang="en-US" sz="1200" kern="0" dirty="0">
                          <a:effectLst/>
                        </a:rPr>
                        <a:t>/%</a:t>
                      </a:r>
                      <a:endParaRPr lang="zh-CN" sz="1200" kern="100" dirty="0">
                        <a:effectLst/>
                        <a:latin typeface="+mn-ea"/>
                        <a:ea typeface="+mn-ea"/>
                      </a:endParaRPr>
                    </a:p>
                  </a:txBody>
                  <a:tcPr marL="0" marR="0" marT="0" marB="0" anchor="ctr"/>
                </a:tc>
                <a:tc>
                  <a:txBody>
                    <a:bodyPr/>
                    <a:lstStyle/>
                    <a:p>
                      <a:pPr algn="ctr">
                        <a:lnSpc>
                          <a:spcPct val="150000"/>
                        </a:lnSpc>
                        <a:spcAft>
                          <a:spcPts val="0"/>
                        </a:spcAft>
                      </a:pPr>
                      <a:r>
                        <a:rPr lang="zh-CN" sz="1200" kern="0">
                          <a:effectLst/>
                        </a:rPr>
                        <a:t>权重</a:t>
                      </a:r>
                      <a:r>
                        <a:rPr lang="en-US" sz="1200" kern="0">
                          <a:effectLst/>
                        </a:rPr>
                        <a:t>/%</a:t>
                      </a:r>
                      <a:endParaRPr lang="zh-CN" sz="1200" kern="100">
                        <a:effectLst/>
                        <a:latin typeface="+mn-ea"/>
                        <a:ea typeface="+mn-ea"/>
                      </a:endParaRPr>
                    </a:p>
                  </a:txBody>
                  <a:tcPr marL="52705" marR="0" marT="0" marB="0" anchor="ctr"/>
                </a:tc>
                <a:tc>
                  <a:txBody>
                    <a:bodyPr/>
                    <a:lstStyle/>
                    <a:p>
                      <a:pPr algn="ctr">
                        <a:lnSpc>
                          <a:spcPct val="150000"/>
                        </a:lnSpc>
                        <a:spcAft>
                          <a:spcPts val="0"/>
                        </a:spcAft>
                      </a:pPr>
                      <a:r>
                        <a:rPr lang="zh-CN" sz="1200" kern="0">
                          <a:effectLst/>
                        </a:rPr>
                        <a:t>权重</a:t>
                      </a:r>
                      <a:r>
                        <a:rPr lang="en-US" sz="1200" kern="0">
                          <a:effectLst/>
                        </a:rPr>
                        <a:t>/%</a:t>
                      </a:r>
                      <a:endParaRPr lang="zh-CN" sz="1200" kern="100">
                        <a:effectLst/>
                        <a:latin typeface="+mn-ea"/>
                        <a:ea typeface="+mn-ea"/>
                      </a:endParaRPr>
                    </a:p>
                  </a:txBody>
                  <a:tcPr marL="52705" marR="0" marT="0" marB="0" anchor="ctr"/>
                </a:tc>
              </a:tr>
              <a:tr h="328137">
                <a:tc rowSpan="3">
                  <a:txBody>
                    <a:bodyPr/>
                    <a:lstStyle/>
                    <a:p>
                      <a:pPr algn="ctr">
                        <a:lnSpc>
                          <a:spcPct val="150000"/>
                        </a:lnSpc>
                        <a:spcAft>
                          <a:spcPts val="0"/>
                        </a:spcAft>
                      </a:pPr>
                      <a:r>
                        <a:rPr lang="en-US" sz="1200" kern="0">
                          <a:effectLst/>
                        </a:rPr>
                        <a:t>1</a:t>
                      </a:r>
                      <a:endParaRPr lang="zh-CN" sz="1200" kern="100">
                        <a:effectLst/>
                        <a:latin typeface="+mn-ea"/>
                        <a:ea typeface="+mn-ea"/>
                      </a:endParaRPr>
                    </a:p>
                  </a:txBody>
                  <a:tcPr marL="52705" marR="0" marT="0" marB="0" anchor="ctr"/>
                </a:tc>
                <a:tc rowSpan="3">
                  <a:txBody>
                    <a:bodyPr/>
                    <a:lstStyle/>
                    <a:p>
                      <a:pPr algn="ctr">
                        <a:lnSpc>
                          <a:spcPct val="150000"/>
                        </a:lnSpc>
                        <a:spcAft>
                          <a:spcPts val="0"/>
                        </a:spcAft>
                      </a:pPr>
                      <a:r>
                        <a:rPr lang="zh-CN" sz="1200" kern="0" dirty="0">
                          <a:effectLst/>
                        </a:rPr>
                        <a:t>单项工程</a:t>
                      </a:r>
                      <a:endParaRPr lang="zh-CN" sz="1200" kern="100" dirty="0">
                        <a:effectLst/>
                        <a:latin typeface="+mn-ea"/>
                        <a:ea typeface="+mn-ea"/>
                      </a:endParaRPr>
                    </a:p>
                  </a:txBody>
                  <a:tcPr marL="0" marR="0" marT="0" marB="0" anchor="ctr"/>
                </a:tc>
                <a:tc>
                  <a:txBody>
                    <a:bodyPr/>
                    <a:lstStyle/>
                    <a:p>
                      <a:pPr algn="ctr">
                        <a:lnSpc>
                          <a:spcPct val="150000"/>
                        </a:lnSpc>
                        <a:spcAft>
                          <a:spcPts val="0"/>
                        </a:spcAft>
                      </a:pPr>
                      <a:r>
                        <a:rPr lang="zh-CN" sz="1200" kern="0" dirty="0">
                          <a:effectLst/>
                        </a:rPr>
                        <a:t>土建工程</a:t>
                      </a:r>
                      <a:endParaRPr lang="zh-CN" sz="1200" kern="100" dirty="0">
                        <a:effectLst/>
                        <a:latin typeface="+mn-ea"/>
                        <a:ea typeface="+mn-ea"/>
                      </a:endParaRPr>
                    </a:p>
                  </a:txBody>
                  <a:tcPr marL="52705" marR="0" marT="0" marB="0" anchor="ctr"/>
                </a:tc>
                <a:tc>
                  <a:txBody>
                    <a:bodyPr/>
                    <a:lstStyle/>
                    <a:p>
                      <a:pPr algn="ctr">
                        <a:lnSpc>
                          <a:spcPct val="150000"/>
                        </a:lnSpc>
                        <a:spcAft>
                          <a:spcPts val="0"/>
                        </a:spcAft>
                      </a:pPr>
                      <a:r>
                        <a:rPr lang="en-US" sz="1200" kern="0" dirty="0">
                          <a:effectLst/>
                        </a:rPr>
                        <a:t>30</a:t>
                      </a:r>
                      <a:endParaRPr lang="zh-CN" sz="1200" kern="100" dirty="0">
                        <a:effectLst/>
                        <a:latin typeface="+mn-ea"/>
                        <a:ea typeface="+mn-ea"/>
                      </a:endParaRPr>
                    </a:p>
                  </a:txBody>
                  <a:tcPr marL="52705" marR="0" marT="0" marB="0" anchor="ctr"/>
                </a:tc>
                <a:tc>
                  <a:txBody>
                    <a:bodyPr/>
                    <a:lstStyle/>
                    <a:p>
                      <a:pPr algn="ctr">
                        <a:lnSpc>
                          <a:spcPct val="150000"/>
                        </a:lnSpc>
                        <a:spcAft>
                          <a:spcPts val="0"/>
                        </a:spcAft>
                      </a:pPr>
                      <a:r>
                        <a:rPr lang="en-US" sz="1200" kern="0" dirty="0">
                          <a:effectLst/>
                        </a:rPr>
                        <a:t>20</a:t>
                      </a:r>
                      <a:endParaRPr lang="zh-CN" sz="1200" kern="100" dirty="0">
                        <a:effectLst/>
                        <a:latin typeface="+mn-ea"/>
                        <a:ea typeface="+mn-ea"/>
                      </a:endParaRPr>
                    </a:p>
                  </a:txBody>
                  <a:tcPr marL="52705" marR="0" marT="0" marB="0" anchor="ctr"/>
                </a:tc>
                <a:tc>
                  <a:txBody>
                    <a:bodyPr/>
                    <a:lstStyle/>
                    <a:p>
                      <a:pPr algn="ctr">
                        <a:lnSpc>
                          <a:spcPct val="150000"/>
                        </a:lnSpc>
                        <a:spcAft>
                          <a:spcPts val="0"/>
                        </a:spcAft>
                      </a:pPr>
                      <a:r>
                        <a:rPr lang="en-US" sz="1200" kern="0">
                          <a:effectLst/>
                        </a:rPr>
                        <a:t>20</a:t>
                      </a:r>
                      <a:endParaRPr lang="zh-CN" sz="1200" kern="100">
                        <a:effectLst/>
                        <a:latin typeface="+mn-ea"/>
                        <a:ea typeface="+mn-ea"/>
                      </a:endParaRPr>
                    </a:p>
                  </a:txBody>
                  <a:tcPr marL="52705" marR="0" marT="0" marB="0" anchor="ctr"/>
                </a:tc>
              </a:tr>
              <a:tr h="328137">
                <a:tc vMerge="1">
                  <a:txBody>
                    <a:bodyPr/>
                    <a:lstStyle/>
                    <a:p>
                      <a:endParaRPr lang="zh-CN" altLang="en-US"/>
                    </a:p>
                  </a:txBody>
                  <a:tcPr/>
                </a:tc>
                <a:tc vMerge="1">
                  <a:txBody>
                    <a:bodyPr/>
                    <a:lstStyle/>
                    <a:p>
                      <a:endParaRPr lang="zh-CN" altLang="en-US"/>
                    </a:p>
                  </a:txBody>
                  <a:tcPr/>
                </a:tc>
                <a:tc>
                  <a:txBody>
                    <a:bodyPr/>
                    <a:lstStyle/>
                    <a:p>
                      <a:pPr algn="ctr">
                        <a:lnSpc>
                          <a:spcPct val="150000"/>
                        </a:lnSpc>
                        <a:spcAft>
                          <a:spcPts val="0"/>
                        </a:spcAft>
                      </a:pPr>
                      <a:r>
                        <a:rPr lang="zh-CN" sz="1200" kern="0">
                          <a:effectLst/>
                        </a:rPr>
                        <a:t>机械工程</a:t>
                      </a:r>
                      <a:endParaRPr lang="zh-CN" sz="1200" kern="100">
                        <a:effectLst/>
                        <a:latin typeface="+mn-ea"/>
                        <a:ea typeface="+mn-ea"/>
                      </a:endParaRPr>
                    </a:p>
                  </a:txBody>
                  <a:tcPr marL="52705" marR="0" marT="0" marB="0" anchor="ctr"/>
                </a:tc>
                <a:tc>
                  <a:txBody>
                    <a:bodyPr/>
                    <a:lstStyle/>
                    <a:p>
                      <a:pPr algn="ctr">
                        <a:lnSpc>
                          <a:spcPct val="150000"/>
                        </a:lnSpc>
                        <a:spcAft>
                          <a:spcPts val="0"/>
                        </a:spcAft>
                      </a:pPr>
                      <a:r>
                        <a:rPr lang="en-US" sz="1200" kern="0">
                          <a:effectLst/>
                        </a:rPr>
                        <a:t>20</a:t>
                      </a:r>
                      <a:endParaRPr lang="zh-CN" sz="1200" kern="100">
                        <a:effectLst/>
                        <a:latin typeface="+mn-ea"/>
                        <a:ea typeface="+mn-ea"/>
                      </a:endParaRPr>
                    </a:p>
                  </a:txBody>
                  <a:tcPr marL="52705" marR="0" marT="0" marB="0" anchor="ctr"/>
                </a:tc>
                <a:tc>
                  <a:txBody>
                    <a:bodyPr/>
                    <a:lstStyle/>
                    <a:p>
                      <a:pPr algn="ctr">
                        <a:lnSpc>
                          <a:spcPct val="150000"/>
                        </a:lnSpc>
                        <a:spcAft>
                          <a:spcPts val="0"/>
                        </a:spcAft>
                      </a:pPr>
                      <a:r>
                        <a:rPr lang="en-US" sz="1200" kern="0" dirty="0">
                          <a:effectLst/>
                        </a:rPr>
                        <a:t>20</a:t>
                      </a:r>
                      <a:endParaRPr lang="zh-CN" sz="1200" kern="100" dirty="0">
                        <a:effectLst/>
                        <a:latin typeface="+mn-ea"/>
                        <a:ea typeface="+mn-ea"/>
                      </a:endParaRPr>
                    </a:p>
                  </a:txBody>
                  <a:tcPr marL="52705" marR="0" marT="0" marB="0" anchor="ctr"/>
                </a:tc>
                <a:tc>
                  <a:txBody>
                    <a:bodyPr/>
                    <a:lstStyle/>
                    <a:p>
                      <a:pPr algn="ctr">
                        <a:lnSpc>
                          <a:spcPct val="150000"/>
                        </a:lnSpc>
                        <a:spcAft>
                          <a:spcPts val="0"/>
                        </a:spcAft>
                      </a:pPr>
                      <a:r>
                        <a:rPr lang="en-US" sz="1200" kern="0">
                          <a:effectLst/>
                        </a:rPr>
                        <a:t>15</a:t>
                      </a:r>
                      <a:endParaRPr lang="zh-CN" sz="1200" kern="100">
                        <a:effectLst/>
                        <a:latin typeface="+mn-ea"/>
                        <a:ea typeface="+mn-ea"/>
                      </a:endParaRPr>
                    </a:p>
                  </a:txBody>
                  <a:tcPr marL="52705" marR="0" marT="0" marB="0" anchor="ctr"/>
                </a:tc>
              </a:tr>
              <a:tr h="328137">
                <a:tc vMerge="1">
                  <a:txBody>
                    <a:bodyPr/>
                    <a:lstStyle/>
                    <a:p>
                      <a:endParaRPr lang="zh-CN" altLang="en-US"/>
                    </a:p>
                  </a:txBody>
                  <a:tcPr/>
                </a:tc>
                <a:tc vMerge="1">
                  <a:txBody>
                    <a:bodyPr/>
                    <a:lstStyle/>
                    <a:p>
                      <a:endParaRPr lang="zh-CN" altLang="en-US"/>
                    </a:p>
                  </a:txBody>
                  <a:tcPr/>
                </a:tc>
                <a:tc>
                  <a:txBody>
                    <a:bodyPr/>
                    <a:lstStyle/>
                    <a:p>
                      <a:pPr algn="ctr">
                        <a:lnSpc>
                          <a:spcPct val="150000"/>
                        </a:lnSpc>
                        <a:spcAft>
                          <a:spcPts val="0"/>
                        </a:spcAft>
                      </a:pPr>
                      <a:r>
                        <a:rPr lang="zh-CN" sz="1200" kern="0">
                          <a:effectLst/>
                        </a:rPr>
                        <a:t>电仪工程</a:t>
                      </a:r>
                      <a:endParaRPr lang="zh-CN" sz="1200" kern="100">
                        <a:effectLst/>
                        <a:latin typeface="+mn-ea"/>
                        <a:ea typeface="+mn-ea"/>
                      </a:endParaRPr>
                    </a:p>
                  </a:txBody>
                  <a:tcPr marL="52705" marR="0" marT="0" marB="0" anchor="ctr"/>
                </a:tc>
                <a:tc>
                  <a:txBody>
                    <a:bodyPr/>
                    <a:lstStyle/>
                    <a:p>
                      <a:pPr algn="ctr">
                        <a:lnSpc>
                          <a:spcPct val="150000"/>
                        </a:lnSpc>
                        <a:spcAft>
                          <a:spcPts val="0"/>
                        </a:spcAft>
                      </a:pPr>
                      <a:r>
                        <a:rPr lang="en-US" sz="1200" kern="0">
                          <a:effectLst/>
                        </a:rPr>
                        <a:t>20</a:t>
                      </a:r>
                      <a:endParaRPr lang="zh-CN" sz="1200" kern="100">
                        <a:effectLst/>
                        <a:latin typeface="+mn-ea"/>
                        <a:ea typeface="+mn-ea"/>
                      </a:endParaRPr>
                    </a:p>
                  </a:txBody>
                  <a:tcPr marL="52705" marR="0" marT="0" marB="0" anchor="ctr"/>
                </a:tc>
                <a:tc>
                  <a:txBody>
                    <a:bodyPr/>
                    <a:lstStyle/>
                    <a:p>
                      <a:pPr algn="ctr">
                        <a:lnSpc>
                          <a:spcPct val="150000"/>
                        </a:lnSpc>
                        <a:spcAft>
                          <a:spcPts val="0"/>
                        </a:spcAft>
                      </a:pPr>
                      <a:r>
                        <a:rPr lang="en-US" sz="1200" kern="0" dirty="0">
                          <a:effectLst/>
                        </a:rPr>
                        <a:t>20</a:t>
                      </a:r>
                      <a:endParaRPr lang="zh-CN" sz="1200" kern="100" dirty="0">
                        <a:effectLst/>
                        <a:latin typeface="+mn-ea"/>
                        <a:ea typeface="+mn-ea"/>
                      </a:endParaRPr>
                    </a:p>
                  </a:txBody>
                  <a:tcPr marL="52705" marR="0" marT="0" marB="0" anchor="ctr"/>
                </a:tc>
                <a:tc>
                  <a:txBody>
                    <a:bodyPr/>
                    <a:lstStyle/>
                    <a:p>
                      <a:pPr algn="ctr">
                        <a:lnSpc>
                          <a:spcPct val="150000"/>
                        </a:lnSpc>
                        <a:spcAft>
                          <a:spcPts val="0"/>
                        </a:spcAft>
                      </a:pPr>
                      <a:r>
                        <a:rPr lang="en-US" sz="1200" kern="0" dirty="0">
                          <a:effectLst/>
                        </a:rPr>
                        <a:t>15</a:t>
                      </a:r>
                      <a:endParaRPr lang="zh-CN" sz="1200" kern="100" dirty="0">
                        <a:effectLst/>
                        <a:latin typeface="+mn-ea"/>
                        <a:ea typeface="+mn-ea"/>
                      </a:endParaRPr>
                    </a:p>
                  </a:txBody>
                  <a:tcPr marL="52705" marR="0" marT="0" marB="0" anchor="ctr"/>
                </a:tc>
              </a:tr>
              <a:tr h="328137">
                <a:tc rowSpan="4">
                  <a:txBody>
                    <a:bodyPr/>
                    <a:lstStyle/>
                    <a:p>
                      <a:pPr algn="ctr">
                        <a:lnSpc>
                          <a:spcPct val="150000"/>
                        </a:lnSpc>
                        <a:spcAft>
                          <a:spcPts val="0"/>
                        </a:spcAft>
                      </a:pPr>
                      <a:r>
                        <a:rPr lang="en-US" sz="1200" kern="0">
                          <a:effectLst/>
                        </a:rPr>
                        <a:t>2</a:t>
                      </a:r>
                      <a:endParaRPr lang="zh-CN" sz="1200" kern="100">
                        <a:effectLst/>
                        <a:latin typeface="+mn-ea"/>
                        <a:ea typeface="+mn-ea"/>
                      </a:endParaRPr>
                    </a:p>
                  </a:txBody>
                  <a:tcPr marL="52705" marR="0" marT="0" marB="0" anchor="ctr"/>
                </a:tc>
                <a:tc rowSpan="4">
                  <a:txBody>
                    <a:bodyPr/>
                    <a:lstStyle/>
                    <a:p>
                      <a:pPr algn="ctr">
                        <a:lnSpc>
                          <a:spcPct val="150000"/>
                        </a:lnSpc>
                        <a:spcAft>
                          <a:spcPts val="0"/>
                        </a:spcAft>
                      </a:pPr>
                      <a:r>
                        <a:rPr lang="zh-CN" sz="1200" kern="0">
                          <a:effectLst/>
                        </a:rPr>
                        <a:t>专项工程</a:t>
                      </a:r>
                      <a:endParaRPr lang="zh-CN" sz="1200" kern="100">
                        <a:effectLst/>
                        <a:latin typeface="+mn-ea"/>
                        <a:ea typeface="+mn-ea"/>
                      </a:endParaRPr>
                    </a:p>
                  </a:txBody>
                  <a:tcPr marL="0" marR="0" marT="0" marB="0" anchor="ctr"/>
                </a:tc>
                <a:tc>
                  <a:txBody>
                    <a:bodyPr/>
                    <a:lstStyle/>
                    <a:p>
                      <a:pPr algn="ctr">
                        <a:lnSpc>
                          <a:spcPct val="150000"/>
                        </a:lnSpc>
                        <a:spcAft>
                          <a:spcPts val="0"/>
                        </a:spcAft>
                      </a:pPr>
                      <a:r>
                        <a:rPr lang="zh-CN" sz="1200" kern="0">
                          <a:effectLst/>
                        </a:rPr>
                        <a:t>焊接工程</a:t>
                      </a:r>
                      <a:endParaRPr lang="zh-CN" sz="1200" kern="100">
                        <a:effectLst/>
                        <a:latin typeface="+mn-ea"/>
                        <a:ea typeface="+mn-ea"/>
                      </a:endParaRPr>
                    </a:p>
                  </a:txBody>
                  <a:tcPr marL="52705" marR="0" marT="0" marB="0" anchor="ctr"/>
                </a:tc>
                <a:tc>
                  <a:txBody>
                    <a:bodyPr/>
                    <a:lstStyle/>
                    <a:p>
                      <a:pPr algn="ctr">
                        <a:lnSpc>
                          <a:spcPct val="150000"/>
                        </a:lnSpc>
                        <a:spcAft>
                          <a:spcPts val="0"/>
                        </a:spcAft>
                      </a:pPr>
                      <a:r>
                        <a:rPr lang="en-US" sz="1200" kern="0">
                          <a:effectLst/>
                        </a:rPr>
                        <a:t>15</a:t>
                      </a:r>
                      <a:endParaRPr lang="zh-CN" sz="1200" kern="100">
                        <a:effectLst/>
                        <a:latin typeface="+mn-ea"/>
                        <a:ea typeface="+mn-ea"/>
                      </a:endParaRPr>
                    </a:p>
                  </a:txBody>
                  <a:tcPr marL="52705" marR="0" marT="0" marB="0" anchor="ctr"/>
                </a:tc>
                <a:tc>
                  <a:txBody>
                    <a:bodyPr/>
                    <a:lstStyle/>
                    <a:p>
                      <a:pPr algn="ctr">
                        <a:lnSpc>
                          <a:spcPct val="150000"/>
                        </a:lnSpc>
                        <a:spcAft>
                          <a:spcPts val="0"/>
                        </a:spcAft>
                      </a:pPr>
                      <a:r>
                        <a:rPr lang="en-US" sz="1200" kern="0">
                          <a:effectLst/>
                        </a:rPr>
                        <a:t>15</a:t>
                      </a:r>
                      <a:endParaRPr lang="zh-CN" sz="1200" kern="100">
                        <a:effectLst/>
                        <a:latin typeface="+mn-ea"/>
                        <a:ea typeface="+mn-ea"/>
                      </a:endParaRPr>
                    </a:p>
                  </a:txBody>
                  <a:tcPr marL="52705" marR="0" marT="0" marB="0" anchor="ctr"/>
                </a:tc>
                <a:tc>
                  <a:txBody>
                    <a:bodyPr/>
                    <a:lstStyle/>
                    <a:p>
                      <a:pPr algn="ctr">
                        <a:lnSpc>
                          <a:spcPct val="150000"/>
                        </a:lnSpc>
                        <a:spcAft>
                          <a:spcPts val="0"/>
                        </a:spcAft>
                      </a:pPr>
                      <a:r>
                        <a:rPr lang="en-US" sz="1200" kern="0" dirty="0">
                          <a:effectLst/>
                        </a:rPr>
                        <a:t>15</a:t>
                      </a:r>
                      <a:endParaRPr lang="zh-CN" sz="1200" kern="100" dirty="0">
                        <a:effectLst/>
                        <a:latin typeface="+mn-ea"/>
                        <a:ea typeface="+mn-ea"/>
                      </a:endParaRPr>
                    </a:p>
                  </a:txBody>
                  <a:tcPr marL="52705" marR="0" marT="0" marB="0" anchor="ctr"/>
                </a:tc>
              </a:tr>
              <a:tr h="328137">
                <a:tc vMerge="1">
                  <a:txBody>
                    <a:bodyPr/>
                    <a:lstStyle/>
                    <a:p>
                      <a:endParaRPr lang="zh-CN" altLang="en-US"/>
                    </a:p>
                  </a:txBody>
                  <a:tcPr/>
                </a:tc>
                <a:tc vMerge="1">
                  <a:txBody>
                    <a:bodyPr/>
                    <a:lstStyle/>
                    <a:p>
                      <a:endParaRPr lang="zh-CN" altLang="en-US"/>
                    </a:p>
                  </a:txBody>
                  <a:tcPr/>
                </a:tc>
                <a:tc>
                  <a:txBody>
                    <a:bodyPr/>
                    <a:lstStyle/>
                    <a:p>
                      <a:pPr algn="ctr">
                        <a:lnSpc>
                          <a:spcPct val="150000"/>
                        </a:lnSpc>
                        <a:spcAft>
                          <a:spcPts val="0"/>
                        </a:spcAft>
                      </a:pPr>
                      <a:r>
                        <a:rPr lang="zh-CN" sz="1200" kern="0" dirty="0">
                          <a:solidFill>
                            <a:srgbClr val="FF0000"/>
                          </a:solidFill>
                          <a:effectLst/>
                        </a:rPr>
                        <a:t>调试工程</a:t>
                      </a:r>
                      <a:endParaRPr lang="zh-CN" sz="1200" kern="100" dirty="0">
                        <a:solidFill>
                          <a:srgbClr val="FF0000"/>
                        </a:solidFill>
                        <a:effectLst/>
                        <a:latin typeface="+mn-ea"/>
                        <a:ea typeface="+mn-ea"/>
                      </a:endParaRPr>
                    </a:p>
                  </a:txBody>
                  <a:tcPr marL="52705" marR="0" marT="0" marB="0" anchor="ctr"/>
                </a:tc>
                <a:tc>
                  <a:txBody>
                    <a:bodyPr/>
                    <a:lstStyle/>
                    <a:p>
                      <a:pPr algn="ctr">
                        <a:lnSpc>
                          <a:spcPct val="150000"/>
                        </a:lnSpc>
                        <a:spcAft>
                          <a:spcPts val="0"/>
                        </a:spcAft>
                      </a:pPr>
                      <a:r>
                        <a:rPr lang="en-US" sz="1200" kern="0" dirty="0">
                          <a:solidFill>
                            <a:srgbClr val="FF0000"/>
                          </a:solidFill>
                          <a:effectLst/>
                        </a:rPr>
                        <a:t>0</a:t>
                      </a:r>
                      <a:endParaRPr lang="zh-CN" sz="1200" kern="100" dirty="0">
                        <a:solidFill>
                          <a:srgbClr val="FF0000"/>
                        </a:solidFill>
                        <a:effectLst/>
                        <a:latin typeface="+mn-ea"/>
                        <a:ea typeface="+mn-ea"/>
                      </a:endParaRPr>
                    </a:p>
                  </a:txBody>
                  <a:tcPr marL="52705" marR="0" marT="0" marB="0" anchor="ctr"/>
                </a:tc>
                <a:tc>
                  <a:txBody>
                    <a:bodyPr/>
                    <a:lstStyle/>
                    <a:p>
                      <a:pPr algn="ctr">
                        <a:lnSpc>
                          <a:spcPct val="150000"/>
                        </a:lnSpc>
                        <a:spcAft>
                          <a:spcPts val="0"/>
                        </a:spcAft>
                      </a:pPr>
                      <a:r>
                        <a:rPr lang="en-US" sz="1200" kern="0" dirty="0">
                          <a:solidFill>
                            <a:srgbClr val="FF0000"/>
                          </a:solidFill>
                          <a:effectLst/>
                        </a:rPr>
                        <a:t>10</a:t>
                      </a:r>
                      <a:endParaRPr lang="zh-CN" sz="1200" kern="100" dirty="0">
                        <a:solidFill>
                          <a:srgbClr val="FF0000"/>
                        </a:solidFill>
                        <a:effectLst/>
                        <a:latin typeface="+mn-ea"/>
                        <a:ea typeface="+mn-ea"/>
                      </a:endParaRPr>
                    </a:p>
                  </a:txBody>
                  <a:tcPr marL="52705" marR="0" marT="0" marB="0" anchor="ctr"/>
                </a:tc>
                <a:tc>
                  <a:txBody>
                    <a:bodyPr/>
                    <a:lstStyle/>
                    <a:p>
                      <a:pPr algn="ctr">
                        <a:lnSpc>
                          <a:spcPct val="150000"/>
                        </a:lnSpc>
                        <a:spcAft>
                          <a:spcPts val="0"/>
                        </a:spcAft>
                      </a:pPr>
                      <a:r>
                        <a:rPr lang="en-US" sz="1200" b="1" kern="0" dirty="0">
                          <a:solidFill>
                            <a:srgbClr val="FF0000"/>
                          </a:solidFill>
                          <a:effectLst/>
                        </a:rPr>
                        <a:t>20</a:t>
                      </a:r>
                      <a:endParaRPr lang="zh-CN" sz="1200" b="1" kern="100" dirty="0">
                        <a:solidFill>
                          <a:srgbClr val="FF0000"/>
                        </a:solidFill>
                        <a:effectLst/>
                        <a:latin typeface="+mn-ea"/>
                        <a:ea typeface="+mn-ea"/>
                      </a:endParaRPr>
                    </a:p>
                  </a:txBody>
                  <a:tcPr marL="52705" marR="0" marT="0" marB="0" anchor="ctr"/>
                </a:tc>
              </a:tr>
              <a:tr h="328137">
                <a:tc vMerge="1">
                  <a:txBody>
                    <a:bodyPr/>
                    <a:lstStyle/>
                    <a:p>
                      <a:endParaRPr lang="zh-CN" altLang="en-US"/>
                    </a:p>
                  </a:txBody>
                  <a:tcPr/>
                </a:tc>
                <a:tc vMerge="1">
                  <a:txBody>
                    <a:bodyPr/>
                    <a:lstStyle/>
                    <a:p>
                      <a:endParaRPr lang="zh-CN" altLang="en-US"/>
                    </a:p>
                  </a:txBody>
                  <a:tcPr/>
                </a:tc>
                <a:tc>
                  <a:txBody>
                    <a:bodyPr/>
                    <a:lstStyle/>
                    <a:p>
                      <a:pPr algn="ctr">
                        <a:lnSpc>
                          <a:spcPct val="150000"/>
                        </a:lnSpc>
                        <a:spcAft>
                          <a:spcPts val="0"/>
                        </a:spcAft>
                      </a:pPr>
                      <a:r>
                        <a:rPr lang="zh-CN" sz="1200" kern="0">
                          <a:effectLst/>
                        </a:rPr>
                        <a:t>工程档案</a:t>
                      </a:r>
                      <a:endParaRPr lang="zh-CN" sz="1200" kern="100">
                        <a:effectLst/>
                        <a:latin typeface="+mn-ea"/>
                        <a:ea typeface="+mn-ea"/>
                      </a:endParaRPr>
                    </a:p>
                  </a:txBody>
                  <a:tcPr marL="52705" marR="0" marT="0" marB="0" anchor="ctr"/>
                </a:tc>
                <a:tc>
                  <a:txBody>
                    <a:bodyPr/>
                    <a:lstStyle/>
                    <a:p>
                      <a:pPr algn="ctr">
                        <a:lnSpc>
                          <a:spcPct val="150000"/>
                        </a:lnSpc>
                        <a:spcAft>
                          <a:spcPts val="0"/>
                        </a:spcAft>
                      </a:pPr>
                      <a:r>
                        <a:rPr lang="en-US" sz="1200" kern="0">
                          <a:effectLst/>
                        </a:rPr>
                        <a:t>5</a:t>
                      </a:r>
                      <a:endParaRPr lang="zh-CN" sz="1200" kern="100">
                        <a:effectLst/>
                        <a:latin typeface="+mn-ea"/>
                        <a:ea typeface="+mn-ea"/>
                      </a:endParaRPr>
                    </a:p>
                  </a:txBody>
                  <a:tcPr marL="52705" marR="0" marT="0" marB="0" anchor="ctr"/>
                </a:tc>
                <a:tc>
                  <a:txBody>
                    <a:bodyPr/>
                    <a:lstStyle/>
                    <a:p>
                      <a:pPr algn="ctr">
                        <a:lnSpc>
                          <a:spcPct val="150000"/>
                        </a:lnSpc>
                        <a:spcAft>
                          <a:spcPts val="0"/>
                        </a:spcAft>
                      </a:pPr>
                      <a:r>
                        <a:rPr lang="en-US" sz="1200" kern="0" dirty="0">
                          <a:effectLst/>
                        </a:rPr>
                        <a:t>5</a:t>
                      </a:r>
                      <a:endParaRPr lang="zh-CN" sz="1200" kern="100" dirty="0">
                        <a:effectLst/>
                        <a:latin typeface="+mn-ea"/>
                        <a:ea typeface="+mn-ea"/>
                      </a:endParaRPr>
                    </a:p>
                  </a:txBody>
                  <a:tcPr marL="52705" marR="0" marT="0" marB="0" anchor="ctr"/>
                </a:tc>
                <a:tc>
                  <a:txBody>
                    <a:bodyPr/>
                    <a:lstStyle/>
                    <a:p>
                      <a:pPr algn="ctr">
                        <a:lnSpc>
                          <a:spcPct val="150000"/>
                        </a:lnSpc>
                        <a:spcAft>
                          <a:spcPts val="0"/>
                        </a:spcAft>
                      </a:pPr>
                      <a:r>
                        <a:rPr lang="en-US" sz="1200" kern="0" dirty="0">
                          <a:effectLst/>
                        </a:rPr>
                        <a:t>5</a:t>
                      </a:r>
                      <a:endParaRPr lang="zh-CN" sz="1200" kern="100" dirty="0">
                        <a:effectLst/>
                        <a:latin typeface="+mn-ea"/>
                        <a:ea typeface="+mn-ea"/>
                      </a:endParaRPr>
                    </a:p>
                  </a:txBody>
                  <a:tcPr marL="52705" marR="0" marT="0" marB="0" anchor="ctr"/>
                </a:tc>
              </a:tr>
              <a:tr h="328137">
                <a:tc vMerge="1">
                  <a:txBody>
                    <a:bodyPr/>
                    <a:lstStyle/>
                    <a:p>
                      <a:endParaRPr lang="zh-CN" altLang="en-US"/>
                    </a:p>
                  </a:txBody>
                  <a:tcPr/>
                </a:tc>
                <a:tc vMerge="1">
                  <a:txBody>
                    <a:bodyPr/>
                    <a:lstStyle/>
                    <a:p>
                      <a:endParaRPr lang="zh-CN" altLang="en-US"/>
                    </a:p>
                  </a:txBody>
                  <a:tcPr/>
                </a:tc>
                <a:tc>
                  <a:txBody>
                    <a:bodyPr/>
                    <a:lstStyle/>
                    <a:p>
                      <a:pPr algn="ctr">
                        <a:lnSpc>
                          <a:spcPct val="150000"/>
                        </a:lnSpc>
                        <a:spcAft>
                          <a:spcPts val="0"/>
                        </a:spcAft>
                      </a:pPr>
                      <a:r>
                        <a:rPr lang="zh-CN" sz="1200" kern="0">
                          <a:effectLst/>
                        </a:rPr>
                        <a:t>质量保证</a:t>
                      </a:r>
                      <a:endParaRPr lang="zh-CN" sz="1200" kern="100">
                        <a:effectLst/>
                        <a:latin typeface="+mn-ea"/>
                        <a:ea typeface="+mn-ea"/>
                      </a:endParaRPr>
                    </a:p>
                  </a:txBody>
                  <a:tcPr marL="52705" marR="0" marT="0" marB="0" anchor="ctr"/>
                </a:tc>
                <a:tc>
                  <a:txBody>
                    <a:bodyPr/>
                    <a:lstStyle/>
                    <a:p>
                      <a:pPr algn="ctr">
                        <a:lnSpc>
                          <a:spcPct val="150000"/>
                        </a:lnSpc>
                        <a:spcAft>
                          <a:spcPts val="0"/>
                        </a:spcAft>
                      </a:pPr>
                      <a:r>
                        <a:rPr lang="en-US" sz="1200" kern="0">
                          <a:effectLst/>
                        </a:rPr>
                        <a:t>10</a:t>
                      </a:r>
                      <a:endParaRPr lang="zh-CN" sz="1200" kern="100">
                        <a:effectLst/>
                        <a:latin typeface="+mn-ea"/>
                        <a:ea typeface="+mn-ea"/>
                      </a:endParaRPr>
                    </a:p>
                  </a:txBody>
                  <a:tcPr marL="52705" marR="0" marT="0" marB="0" anchor="ctr"/>
                </a:tc>
                <a:tc>
                  <a:txBody>
                    <a:bodyPr/>
                    <a:lstStyle/>
                    <a:p>
                      <a:pPr algn="ctr">
                        <a:lnSpc>
                          <a:spcPct val="150000"/>
                        </a:lnSpc>
                        <a:spcAft>
                          <a:spcPts val="0"/>
                        </a:spcAft>
                      </a:pPr>
                      <a:r>
                        <a:rPr lang="en-US" sz="1200" kern="0">
                          <a:effectLst/>
                        </a:rPr>
                        <a:t>10</a:t>
                      </a:r>
                      <a:endParaRPr lang="zh-CN" sz="1200" kern="100">
                        <a:effectLst/>
                        <a:latin typeface="+mn-ea"/>
                        <a:ea typeface="+mn-ea"/>
                      </a:endParaRPr>
                    </a:p>
                  </a:txBody>
                  <a:tcPr marL="52705" marR="0" marT="0" marB="0" anchor="ctr"/>
                </a:tc>
                <a:tc>
                  <a:txBody>
                    <a:bodyPr/>
                    <a:lstStyle/>
                    <a:p>
                      <a:pPr algn="ctr">
                        <a:lnSpc>
                          <a:spcPct val="150000"/>
                        </a:lnSpc>
                        <a:spcAft>
                          <a:spcPts val="0"/>
                        </a:spcAft>
                      </a:pPr>
                      <a:r>
                        <a:rPr lang="en-US" sz="1200" kern="0" dirty="0">
                          <a:effectLst/>
                        </a:rPr>
                        <a:t>10</a:t>
                      </a:r>
                      <a:endParaRPr lang="zh-CN" sz="1200" kern="100" dirty="0">
                        <a:effectLst/>
                        <a:latin typeface="+mn-ea"/>
                        <a:ea typeface="+mn-ea"/>
                      </a:endParaRPr>
                    </a:p>
                  </a:txBody>
                  <a:tcPr marL="52705" marR="0" marT="0" marB="0" anchor="ctr"/>
                </a:tc>
              </a:tr>
              <a:tr h="328137">
                <a:tc gridSpan="3">
                  <a:txBody>
                    <a:bodyPr/>
                    <a:lstStyle/>
                    <a:p>
                      <a:pPr algn="ctr">
                        <a:lnSpc>
                          <a:spcPct val="150000"/>
                        </a:lnSpc>
                        <a:spcAft>
                          <a:spcPts val="0"/>
                        </a:spcAft>
                      </a:pPr>
                      <a:r>
                        <a:rPr lang="zh-CN" sz="1200" kern="0">
                          <a:effectLst/>
                        </a:rPr>
                        <a:t>合计</a:t>
                      </a:r>
                      <a:endParaRPr lang="zh-CN" sz="1200" kern="100">
                        <a:effectLst/>
                        <a:latin typeface="+mn-ea"/>
                        <a:ea typeface="+mn-ea"/>
                      </a:endParaRPr>
                    </a:p>
                  </a:txBody>
                  <a:tcPr marL="52705" marR="0"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200" kern="0">
                          <a:effectLst/>
                        </a:rPr>
                        <a:t>100</a:t>
                      </a:r>
                      <a:endParaRPr lang="zh-CN" sz="1200" kern="100">
                        <a:effectLst/>
                        <a:latin typeface="+mn-ea"/>
                        <a:ea typeface="+mn-ea"/>
                      </a:endParaRPr>
                    </a:p>
                  </a:txBody>
                  <a:tcPr marL="0" marR="0" marT="0" marB="0" anchor="ctr"/>
                </a:tc>
                <a:tc>
                  <a:txBody>
                    <a:bodyPr/>
                    <a:lstStyle/>
                    <a:p>
                      <a:pPr algn="ctr">
                        <a:lnSpc>
                          <a:spcPct val="150000"/>
                        </a:lnSpc>
                        <a:spcAft>
                          <a:spcPts val="0"/>
                        </a:spcAft>
                      </a:pPr>
                      <a:r>
                        <a:rPr lang="en-US" sz="1200" kern="0">
                          <a:effectLst/>
                        </a:rPr>
                        <a:t>100</a:t>
                      </a:r>
                      <a:endParaRPr lang="zh-CN" sz="1200" kern="100">
                        <a:effectLst/>
                        <a:latin typeface="+mn-ea"/>
                        <a:ea typeface="+mn-ea"/>
                      </a:endParaRPr>
                    </a:p>
                  </a:txBody>
                  <a:tcPr marL="52705" marR="0" marT="0" marB="0" anchor="ctr"/>
                </a:tc>
                <a:tc>
                  <a:txBody>
                    <a:bodyPr/>
                    <a:lstStyle/>
                    <a:p>
                      <a:pPr algn="ctr">
                        <a:lnSpc>
                          <a:spcPct val="150000"/>
                        </a:lnSpc>
                        <a:spcAft>
                          <a:spcPts val="0"/>
                        </a:spcAft>
                      </a:pPr>
                      <a:r>
                        <a:rPr lang="en-US" sz="1200" kern="0" dirty="0">
                          <a:effectLst/>
                        </a:rPr>
                        <a:t>100</a:t>
                      </a:r>
                      <a:endParaRPr lang="zh-CN" sz="1200" kern="100" dirty="0">
                        <a:effectLst/>
                        <a:latin typeface="+mn-ea"/>
                        <a:ea typeface="+mn-ea"/>
                      </a:endParaRPr>
                    </a:p>
                  </a:txBody>
                  <a:tcPr marL="52705" marR="0" marT="0" marB="0" anchor="ctr"/>
                </a:tc>
              </a:tr>
            </a:tbl>
          </a:graphicData>
        </a:graphic>
      </p:graphicFrame>
      <p:sp>
        <p:nvSpPr>
          <p:cNvPr id="5" name="矩形 4"/>
          <p:cNvSpPr/>
          <p:nvPr/>
        </p:nvSpPr>
        <p:spPr>
          <a:xfrm>
            <a:off x="2915816" y="1916832"/>
            <a:ext cx="2852063" cy="369332"/>
          </a:xfrm>
          <a:prstGeom prst="rect">
            <a:avLst/>
          </a:prstGeom>
        </p:spPr>
        <p:txBody>
          <a:bodyPr wrap="none">
            <a:spAutoFit/>
          </a:bodyPr>
          <a:lstStyle/>
          <a:p>
            <a:r>
              <a:rPr lang="zh-CN" altLang="zh-CN" dirty="0"/>
              <a:t>表</a:t>
            </a:r>
            <a:r>
              <a:rPr lang="en-US" altLang="zh-CN" dirty="0"/>
              <a:t>1</a:t>
            </a:r>
            <a:r>
              <a:rPr lang="zh-CN" altLang="zh-CN" dirty="0"/>
              <a:t>各阶段评价项目权重表</a:t>
            </a:r>
            <a:endParaRPr lang="zh-CN" altLang="en-US" dirty="0"/>
          </a:p>
        </p:txBody>
      </p:sp>
    </p:spTree>
    <p:extLst>
      <p:ext uri="{BB962C8B-B14F-4D97-AF65-F5344CB8AC3E}">
        <p14:creationId xmlns:p14="http://schemas.microsoft.com/office/powerpoint/2010/main" val="37980635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5  </a:t>
            </a:r>
            <a:r>
              <a:rPr lang="zh-CN" altLang="zh-CN" dirty="0" smtClean="0"/>
              <a:t>评价</a:t>
            </a:r>
            <a:r>
              <a:rPr lang="zh-CN" altLang="zh-CN" dirty="0"/>
              <a:t>体系</a:t>
            </a:r>
            <a:br>
              <a:rPr lang="zh-CN" altLang="zh-CN" dirty="0"/>
            </a:br>
            <a:endParaRPr lang="zh-CN" altLang="en-US" dirty="0"/>
          </a:p>
        </p:txBody>
      </p:sp>
      <p:sp>
        <p:nvSpPr>
          <p:cNvPr id="5" name="矩形 4"/>
          <p:cNvSpPr/>
          <p:nvPr/>
        </p:nvSpPr>
        <p:spPr>
          <a:xfrm>
            <a:off x="2915816" y="1916832"/>
            <a:ext cx="3799438" cy="369332"/>
          </a:xfrm>
          <a:prstGeom prst="rect">
            <a:avLst/>
          </a:prstGeom>
        </p:spPr>
        <p:txBody>
          <a:bodyPr wrap="none">
            <a:spAutoFit/>
          </a:bodyPr>
          <a:lstStyle/>
          <a:p>
            <a:r>
              <a:rPr lang="zh-CN" altLang="zh-CN" b="1" dirty="0"/>
              <a:t>表</a:t>
            </a:r>
            <a:r>
              <a:rPr lang="en-US" altLang="zh-CN" b="1" dirty="0"/>
              <a:t>3</a:t>
            </a:r>
            <a:r>
              <a:rPr lang="zh-CN" altLang="zh-CN" b="1" dirty="0"/>
              <a:t>各阶段质量评价结果权重系数表</a:t>
            </a:r>
            <a:endParaRPr lang="zh-CN" altLang="en-US" dirty="0"/>
          </a:p>
        </p:txBody>
      </p:sp>
      <p:graphicFrame>
        <p:nvGraphicFramePr>
          <p:cNvPr id="6" name="内容占位符 5"/>
          <p:cNvGraphicFramePr>
            <a:graphicFrameLocks noGrp="1"/>
          </p:cNvGraphicFramePr>
          <p:nvPr>
            <p:ph idx="1"/>
            <p:extLst>
              <p:ext uri="{D42A27DB-BD31-4B8C-83A1-F6EECF244321}">
                <p14:modId xmlns:p14="http://schemas.microsoft.com/office/powerpoint/2010/main" val="1554537328"/>
              </p:ext>
            </p:extLst>
          </p:nvPr>
        </p:nvGraphicFramePr>
        <p:xfrm>
          <a:off x="827583" y="2708920"/>
          <a:ext cx="7128793" cy="864096"/>
        </p:xfrm>
        <a:graphic>
          <a:graphicData uri="http://schemas.openxmlformats.org/drawingml/2006/table">
            <a:tbl>
              <a:tblPr>
                <a:tableStyleId>{3C2FFA5D-87B4-456A-9821-1D502468CF0F}</a:tableStyleId>
              </a:tblPr>
              <a:tblGrid>
                <a:gridCol w="1657469"/>
                <a:gridCol w="1397729"/>
                <a:gridCol w="1645106"/>
                <a:gridCol w="1341926"/>
                <a:gridCol w="1086563"/>
              </a:tblGrid>
              <a:tr h="432048">
                <a:tc>
                  <a:txBody>
                    <a:bodyPr/>
                    <a:lstStyle/>
                    <a:p>
                      <a:pPr algn="ctr">
                        <a:lnSpc>
                          <a:spcPct val="150000"/>
                        </a:lnSpc>
                        <a:spcAft>
                          <a:spcPts val="0"/>
                        </a:spcAft>
                      </a:pPr>
                      <a:r>
                        <a:rPr lang="zh-CN" sz="1200" kern="0" dirty="0">
                          <a:effectLst/>
                          <a:latin typeface="+mn-ea"/>
                          <a:ea typeface="+mn-ea"/>
                        </a:rPr>
                        <a:t>评价各阶段</a:t>
                      </a:r>
                      <a:endParaRPr lang="zh-CN" sz="1200" kern="100" dirty="0">
                        <a:effectLst/>
                        <a:latin typeface="+mn-ea"/>
                        <a:ea typeface="+mn-ea"/>
                      </a:endParaRPr>
                    </a:p>
                  </a:txBody>
                  <a:tcPr marL="65405" marR="68580" marT="0" marB="0" anchor="ctr"/>
                </a:tc>
                <a:tc>
                  <a:txBody>
                    <a:bodyPr/>
                    <a:lstStyle/>
                    <a:p>
                      <a:pPr algn="ctr">
                        <a:lnSpc>
                          <a:spcPct val="150000"/>
                        </a:lnSpc>
                        <a:spcAft>
                          <a:spcPts val="0"/>
                        </a:spcAft>
                      </a:pPr>
                      <a:r>
                        <a:rPr lang="zh-CN" sz="1200" kern="0" dirty="0">
                          <a:effectLst/>
                          <a:latin typeface="+mn-ea"/>
                          <a:ea typeface="+mn-ea"/>
                        </a:rPr>
                        <a:t>穹顶吊装后阶段</a:t>
                      </a:r>
                      <a:endParaRPr lang="zh-CN" sz="1200" kern="100" dirty="0">
                        <a:effectLst/>
                        <a:latin typeface="+mn-ea"/>
                        <a:ea typeface="+mn-ea"/>
                      </a:endParaRPr>
                    </a:p>
                  </a:txBody>
                  <a:tcPr marL="65405" marR="68580" marT="0" marB="0" anchor="ctr"/>
                </a:tc>
                <a:tc>
                  <a:txBody>
                    <a:bodyPr/>
                    <a:lstStyle/>
                    <a:p>
                      <a:pPr algn="ctr">
                        <a:lnSpc>
                          <a:spcPct val="150000"/>
                        </a:lnSpc>
                        <a:spcAft>
                          <a:spcPts val="0"/>
                        </a:spcAft>
                      </a:pPr>
                      <a:r>
                        <a:rPr lang="zh-CN" sz="1200" kern="0">
                          <a:effectLst/>
                          <a:latin typeface="+mn-ea"/>
                          <a:ea typeface="+mn-ea"/>
                        </a:rPr>
                        <a:t>冷态功能试验后阶段</a:t>
                      </a:r>
                      <a:endParaRPr lang="zh-CN" sz="1200" kern="100">
                        <a:effectLst/>
                        <a:latin typeface="+mn-ea"/>
                        <a:ea typeface="+mn-ea"/>
                      </a:endParaRPr>
                    </a:p>
                  </a:txBody>
                  <a:tcPr marL="65405" marR="68580" marT="0" marB="0" anchor="ctr"/>
                </a:tc>
                <a:tc>
                  <a:txBody>
                    <a:bodyPr/>
                    <a:lstStyle/>
                    <a:p>
                      <a:pPr algn="ctr">
                        <a:lnSpc>
                          <a:spcPct val="150000"/>
                        </a:lnSpc>
                        <a:spcAft>
                          <a:spcPts val="0"/>
                        </a:spcAft>
                      </a:pPr>
                      <a:r>
                        <a:rPr lang="zh-CN" sz="1200" kern="0" dirty="0">
                          <a:effectLst/>
                          <a:latin typeface="+mn-ea"/>
                          <a:ea typeface="+mn-ea"/>
                        </a:rPr>
                        <a:t>商运一年后阶段</a:t>
                      </a:r>
                      <a:endParaRPr lang="zh-CN" sz="1200" kern="100" dirty="0">
                        <a:effectLst/>
                        <a:latin typeface="+mn-ea"/>
                        <a:ea typeface="+mn-ea"/>
                      </a:endParaRPr>
                    </a:p>
                  </a:txBody>
                  <a:tcPr marL="65405" marR="68580" marT="0" marB="0" anchor="ctr"/>
                </a:tc>
                <a:tc>
                  <a:txBody>
                    <a:bodyPr/>
                    <a:lstStyle/>
                    <a:p>
                      <a:pPr algn="ctr">
                        <a:lnSpc>
                          <a:spcPct val="150000"/>
                        </a:lnSpc>
                        <a:spcAft>
                          <a:spcPts val="0"/>
                        </a:spcAft>
                      </a:pPr>
                      <a:r>
                        <a:rPr lang="zh-CN" sz="1200" kern="0">
                          <a:effectLst/>
                          <a:latin typeface="+mn-ea"/>
                          <a:ea typeface="+mn-ea"/>
                        </a:rPr>
                        <a:t>合计</a:t>
                      </a:r>
                      <a:endParaRPr lang="zh-CN" sz="1200" kern="100">
                        <a:effectLst/>
                        <a:latin typeface="+mn-ea"/>
                        <a:ea typeface="+mn-ea"/>
                      </a:endParaRPr>
                    </a:p>
                  </a:txBody>
                  <a:tcPr marL="65405" marR="68580" marT="0" marB="0" anchor="ctr"/>
                </a:tc>
              </a:tr>
              <a:tr h="432048">
                <a:tc>
                  <a:txBody>
                    <a:bodyPr/>
                    <a:lstStyle/>
                    <a:p>
                      <a:pPr algn="ctr">
                        <a:lnSpc>
                          <a:spcPct val="150000"/>
                        </a:lnSpc>
                        <a:spcAft>
                          <a:spcPts val="0"/>
                        </a:spcAft>
                      </a:pPr>
                      <a:r>
                        <a:rPr lang="zh-CN" sz="1200" kern="0">
                          <a:effectLst/>
                          <a:latin typeface="+mn-ea"/>
                          <a:ea typeface="+mn-ea"/>
                        </a:rPr>
                        <a:t>权重比例</a:t>
                      </a:r>
                      <a:endParaRPr lang="zh-CN" sz="1200" kern="100">
                        <a:effectLst/>
                        <a:latin typeface="+mn-ea"/>
                        <a:ea typeface="+mn-ea"/>
                      </a:endParaRPr>
                    </a:p>
                  </a:txBody>
                  <a:tcPr marL="65405" marR="68580" marT="0" marB="0" anchor="ctr"/>
                </a:tc>
                <a:tc>
                  <a:txBody>
                    <a:bodyPr/>
                    <a:lstStyle/>
                    <a:p>
                      <a:pPr algn="ctr">
                        <a:lnSpc>
                          <a:spcPct val="150000"/>
                        </a:lnSpc>
                        <a:spcAft>
                          <a:spcPts val="0"/>
                        </a:spcAft>
                      </a:pPr>
                      <a:r>
                        <a:rPr lang="en-US" sz="1200" kern="0" dirty="0">
                          <a:effectLst/>
                          <a:latin typeface="+mn-ea"/>
                          <a:ea typeface="+mn-ea"/>
                        </a:rPr>
                        <a:t>30%</a:t>
                      </a:r>
                      <a:endParaRPr lang="zh-CN" sz="1200" kern="100" dirty="0">
                        <a:effectLst/>
                        <a:latin typeface="+mn-ea"/>
                        <a:ea typeface="+mn-ea"/>
                      </a:endParaRPr>
                    </a:p>
                  </a:txBody>
                  <a:tcPr marL="65405" marR="68580" marT="0" marB="0" anchor="ctr"/>
                </a:tc>
                <a:tc>
                  <a:txBody>
                    <a:bodyPr/>
                    <a:lstStyle/>
                    <a:p>
                      <a:pPr algn="ctr">
                        <a:lnSpc>
                          <a:spcPct val="150000"/>
                        </a:lnSpc>
                        <a:spcAft>
                          <a:spcPts val="0"/>
                        </a:spcAft>
                      </a:pPr>
                      <a:r>
                        <a:rPr lang="en-US" sz="1200" kern="0" dirty="0">
                          <a:effectLst/>
                          <a:latin typeface="+mn-ea"/>
                          <a:ea typeface="+mn-ea"/>
                        </a:rPr>
                        <a:t>30%</a:t>
                      </a:r>
                      <a:endParaRPr lang="zh-CN" sz="1200" kern="100" dirty="0">
                        <a:effectLst/>
                        <a:latin typeface="+mn-ea"/>
                        <a:ea typeface="+mn-ea"/>
                      </a:endParaRPr>
                    </a:p>
                  </a:txBody>
                  <a:tcPr marL="65405" marR="68580" marT="0" marB="0" anchor="ctr"/>
                </a:tc>
                <a:tc>
                  <a:txBody>
                    <a:bodyPr/>
                    <a:lstStyle/>
                    <a:p>
                      <a:pPr algn="ctr">
                        <a:lnSpc>
                          <a:spcPct val="150000"/>
                        </a:lnSpc>
                        <a:spcAft>
                          <a:spcPts val="0"/>
                        </a:spcAft>
                      </a:pPr>
                      <a:r>
                        <a:rPr lang="en-US" sz="1200" kern="0" dirty="0">
                          <a:effectLst/>
                          <a:latin typeface="+mn-ea"/>
                          <a:ea typeface="+mn-ea"/>
                        </a:rPr>
                        <a:t>40%</a:t>
                      </a:r>
                      <a:endParaRPr lang="zh-CN" sz="1200" kern="100" dirty="0">
                        <a:effectLst/>
                        <a:latin typeface="+mn-ea"/>
                        <a:ea typeface="+mn-ea"/>
                      </a:endParaRPr>
                    </a:p>
                  </a:txBody>
                  <a:tcPr marL="65405" marR="68580" marT="0" marB="0" anchor="ctr"/>
                </a:tc>
                <a:tc>
                  <a:txBody>
                    <a:bodyPr/>
                    <a:lstStyle/>
                    <a:p>
                      <a:pPr algn="ctr">
                        <a:lnSpc>
                          <a:spcPct val="150000"/>
                        </a:lnSpc>
                        <a:spcAft>
                          <a:spcPts val="0"/>
                        </a:spcAft>
                      </a:pPr>
                      <a:r>
                        <a:rPr lang="en-US" sz="1200" kern="0" dirty="0">
                          <a:effectLst/>
                          <a:latin typeface="+mn-ea"/>
                          <a:ea typeface="+mn-ea"/>
                        </a:rPr>
                        <a:t>100%</a:t>
                      </a:r>
                      <a:endParaRPr lang="zh-CN" sz="1200" kern="100" dirty="0">
                        <a:effectLst/>
                        <a:latin typeface="+mn-ea"/>
                        <a:ea typeface="+mn-ea"/>
                      </a:endParaRPr>
                    </a:p>
                  </a:txBody>
                  <a:tcPr marL="65405" marR="68580" marT="0" marB="0" anchor="ctr"/>
                </a:tc>
              </a:tr>
            </a:tbl>
          </a:graphicData>
        </a:graphic>
      </p:graphicFrame>
    </p:spTree>
    <p:extLst>
      <p:ext uri="{BB962C8B-B14F-4D97-AF65-F5344CB8AC3E}">
        <p14:creationId xmlns:p14="http://schemas.microsoft.com/office/powerpoint/2010/main" val="34557352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6  </a:t>
            </a:r>
            <a:r>
              <a:rPr lang="zh-CN" altLang="zh-CN" dirty="0" smtClean="0"/>
              <a:t>评价</a:t>
            </a:r>
            <a:r>
              <a:rPr lang="zh-CN" altLang="zh-CN" dirty="0"/>
              <a:t>方法</a:t>
            </a:r>
            <a:endParaRPr lang="zh-CN" altLang="en-US" dirty="0"/>
          </a:p>
        </p:txBody>
      </p:sp>
      <p:sp>
        <p:nvSpPr>
          <p:cNvPr id="3" name="内容占位符 2"/>
          <p:cNvSpPr>
            <a:spLocks noGrp="1"/>
          </p:cNvSpPr>
          <p:nvPr>
            <p:ph idx="1"/>
          </p:nvPr>
        </p:nvSpPr>
        <p:spPr/>
        <p:txBody>
          <a:bodyPr/>
          <a:lstStyle/>
          <a:p>
            <a:pPr marL="0" indent="0">
              <a:buNone/>
            </a:pPr>
            <a:r>
              <a:rPr lang="en-US" altLang="zh-CN" dirty="0"/>
              <a:t>6.2  </a:t>
            </a:r>
            <a:r>
              <a:rPr lang="zh-CN" altLang="zh-CN" dirty="0"/>
              <a:t>专项工程质量评价</a:t>
            </a:r>
          </a:p>
          <a:p>
            <a:pPr marL="0" indent="0">
              <a:buNone/>
            </a:pPr>
            <a:r>
              <a:rPr lang="en-US" altLang="zh-CN" dirty="0"/>
              <a:t>6.2.1 </a:t>
            </a:r>
            <a:r>
              <a:rPr lang="zh-CN" altLang="zh-CN" dirty="0">
                <a:solidFill>
                  <a:srgbClr val="FF0000"/>
                </a:solidFill>
              </a:rPr>
              <a:t>专项工程质量评价涵盖</a:t>
            </a:r>
            <a:r>
              <a:rPr lang="zh-CN" altLang="zh-CN" b="1" dirty="0">
                <a:solidFill>
                  <a:srgbClr val="FF0000"/>
                </a:solidFill>
              </a:rPr>
              <a:t>焊接专项工程、调试专项工程、工程档案管理及质量保证</a:t>
            </a:r>
            <a:r>
              <a:rPr lang="zh-CN" altLang="zh-CN" dirty="0" smtClean="0">
                <a:solidFill>
                  <a:srgbClr val="FF0000"/>
                </a:solidFill>
              </a:rPr>
              <a:t>。</a:t>
            </a:r>
            <a:endParaRPr lang="en-US" altLang="zh-CN" dirty="0" smtClean="0">
              <a:solidFill>
                <a:srgbClr val="FF0000"/>
              </a:solidFill>
            </a:endParaRPr>
          </a:p>
          <a:p>
            <a:pPr marL="0" indent="0">
              <a:buNone/>
            </a:pPr>
            <a:r>
              <a:rPr lang="en-US" altLang="zh-CN" dirty="0" smtClean="0"/>
              <a:t>6.2.4 </a:t>
            </a:r>
            <a:r>
              <a:rPr lang="zh-CN" altLang="zh-CN" dirty="0">
                <a:solidFill>
                  <a:srgbClr val="FF0000"/>
                </a:solidFill>
              </a:rPr>
              <a:t>调试专项工程评价在申请单位</a:t>
            </a:r>
            <a:r>
              <a:rPr lang="zh-CN" altLang="zh-CN" b="1" dirty="0">
                <a:solidFill>
                  <a:srgbClr val="FF0000"/>
                </a:solidFill>
              </a:rPr>
              <a:t>自检</a:t>
            </a:r>
            <a:r>
              <a:rPr lang="zh-CN" altLang="zh-CN" dirty="0">
                <a:solidFill>
                  <a:srgbClr val="FF0000"/>
                </a:solidFill>
              </a:rPr>
              <a:t>合格的基础上进行评价，按照调试特点分阶段识别、抽取调试的评价项目。</a:t>
            </a:r>
          </a:p>
          <a:p>
            <a:pPr marL="0" indent="0">
              <a:buNone/>
            </a:pPr>
            <a:r>
              <a:rPr lang="en-US" altLang="zh-CN" dirty="0"/>
              <a:t>a</a:t>
            </a:r>
            <a:r>
              <a:rPr lang="zh-CN" altLang="zh-CN" dirty="0"/>
              <a:t>） </a:t>
            </a:r>
            <a:r>
              <a:rPr lang="zh-CN" altLang="zh-CN" dirty="0">
                <a:solidFill>
                  <a:srgbClr val="FF0000"/>
                </a:solidFill>
              </a:rPr>
              <a:t>冷态功能试验后阶段应选取至少三个厂房（</a:t>
            </a:r>
            <a:r>
              <a:rPr lang="zh-CN" altLang="zh-CN" b="1" dirty="0">
                <a:solidFill>
                  <a:srgbClr val="FF0000"/>
                </a:solidFill>
              </a:rPr>
              <a:t>核岛、常规岛、</a:t>
            </a:r>
            <a:r>
              <a:rPr lang="en-US" altLang="zh-CN" b="1" dirty="0">
                <a:solidFill>
                  <a:srgbClr val="FF0000"/>
                </a:solidFill>
              </a:rPr>
              <a:t>BOP</a:t>
            </a:r>
            <a:r>
              <a:rPr lang="zh-CN" altLang="zh-CN" dirty="0">
                <a:solidFill>
                  <a:srgbClr val="FF0000"/>
                </a:solidFill>
              </a:rPr>
              <a:t>各选一个厂房），</a:t>
            </a:r>
            <a:r>
              <a:rPr lang="zh-CN" altLang="zh-CN" dirty="0"/>
              <a:t>按照系统重要性或核安全等级抽取系统、设备，抽查其调试试验条件、调试试验的性能指标、调试报告和质量记录资料等，按照相应调试规程及技术指标分别打分，综合评价分档。各项指标达到考核值及相关规定，试验条件符合规定，试验报告及签证齐全、规范的为一档，取</a:t>
            </a:r>
            <a:r>
              <a:rPr lang="en-US" altLang="zh-CN" dirty="0"/>
              <a:t>100%</a:t>
            </a:r>
            <a:r>
              <a:rPr lang="zh-CN" altLang="zh-CN" dirty="0"/>
              <a:t>标准分值。</a:t>
            </a:r>
            <a:r>
              <a:rPr lang="zh-CN" altLang="zh-CN" dirty="0">
                <a:solidFill>
                  <a:srgbClr val="FF0000"/>
                </a:solidFill>
              </a:rPr>
              <a:t>各项指标</a:t>
            </a:r>
            <a:r>
              <a:rPr lang="en-US" altLang="zh-CN" b="1" dirty="0">
                <a:solidFill>
                  <a:srgbClr val="FF0000"/>
                </a:solidFill>
              </a:rPr>
              <a:t>70%</a:t>
            </a:r>
            <a:r>
              <a:rPr lang="zh-CN" altLang="zh-CN" dirty="0">
                <a:solidFill>
                  <a:srgbClr val="FF0000"/>
                </a:solidFill>
              </a:rPr>
              <a:t>及以上达到考核值及相关规定，试验报告及签证基本齐全、规范的为二档，取</a:t>
            </a:r>
            <a:r>
              <a:rPr lang="en-US" altLang="zh-CN" dirty="0">
                <a:solidFill>
                  <a:srgbClr val="FF0000"/>
                </a:solidFill>
              </a:rPr>
              <a:t>70%</a:t>
            </a:r>
            <a:r>
              <a:rPr lang="zh-CN" altLang="zh-CN" dirty="0">
                <a:solidFill>
                  <a:srgbClr val="FF0000"/>
                </a:solidFill>
              </a:rPr>
              <a:t>的标准分值；</a:t>
            </a:r>
          </a:p>
          <a:p>
            <a:pPr marL="0" indent="0">
              <a:buNone/>
            </a:pPr>
            <a:endParaRPr lang="zh-CN" altLang="zh-CN" dirty="0"/>
          </a:p>
          <a:p>
            <a:endParaRPr lang="zh-CN" altLang="en-US" dirty="0"/>
          </a:p>
        </p:txBody>
      </p:sp>
    </p:spTree>
    <p:extLst>
      <p:ext uri="{BB962C8B-B14F-4D97-AF65-F5344CB8AC3E}">
        <p14:creationId xmlns:p14="http://schemas.microsoft.com/office/powerpoint/2010/main" val="25697876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6  </a:t>
            </a:r>
            <a:r>
              <a:rPr lang="zh-CN" altLang="zh-CN" dirty="0" smtClean="0"/>
              <a:t>评价</a:t>
            </a:r>
            <a:r>
              <a:rPr lang="zh-CN" altLang="zh-CN" dirty="0"/>
              <a:t>方法</a:t>
            </a:r>
            <a:endParaRPr lang="zh-CN" altLang="en-US" dirty="0"/>
          </a:p>
        </p:txBody>
      </p:sp>
      <p:sp>
        <p:nvSpPr>
          <p:cNvPr id="3" name="内容占位符 2"/>
          <p:cNvSpPr>
            <a:spLocks noGrp="1"/>
          </p:cNvSpPr>
          <p:nvPr>
            <p:ph idx="1"/>
          </p:nvPr>
        </p:nvSpPr>
        <p:spPr/>
        <p:txBody>
          <a:bodyPr/>
          <a:lstStyle/>
          <a:p>
            <a:pPr marL="0" indent="0">
              <a:buNone/>
            </a:pPr>
            <a:r>
              <a:rPr lang="en-US" altLang="zh-CN" dirty="0"/>
              <a:t>6.2  </a:t>
            </a:r>
            <a:r>
              <a:rPr lang="zh-CN" altLang="zh-CN" dirty="0"/>
              <a:t>专项工程质量评价</a:t>
            </a:r>
          </a:p>
          <a:p>
            <a:pPr marL="0" indent="0">
              <a:buNone/>
            </a:pPr>
            <a:r>
              <a:rPr lang="en-US" altLang="zh-CN" dirty="0"/>
              <a:t>b</a:t>
            </a:r>
            <a:r>
              <a:rPr lang="zh-CN" altLang="zh-CN" dirty="0"/>
              <a:t>）商运一年后阶段评价时，调试专项按照参评工程全部单台机组的</a:t>
            </a:r>
            <a:r>
              <a:rPr lang="en-US" altLang="zh-CN" b="1" dirty="0">
                <a:solidFill>
                  <a:srgbClr val="FF0000"/>
                </a:solidFill>
              </a:rPr>
              <a:t>168/100h</a:t>
            </a:r>
            <a:r>
              <a:rPr lang="zh-CN" altLang="zh-CN" b="1" dirty="0">
                <a:solidFill>
                  <a:srgbClr val="FF0000"/>
                </a:solidFill>
              </a:rPr>
              <a:t>满负荷试运转技术指标</a:t>
            </a:r>
            <a:r>
              <a:rPr lang="zh-CN" altLang="zh-CN" dirty="0"/>
              <a:t>及</a:t>
            </a:r>
            <a:r>
              <a:rPr lang="zh-CN" altLang="zh-CN" b="1" dirty="0">
                <a:solidFill>
                  <a:srgbClr val="FF0000"/>
                </a:solidFill>
              </a:rPr>
              <a:t>机组性能试验技术指标</a:t>
            </a:r>
            <a:r>
              <a:rPr lang="zh-CN" altLang="zh-CN" dirty="0"/>
              <a:t>进行分别打分、综合评价。评价方法应符合下列</a:t>
            </a:r>
            <a:r>
              <a:rPr lang="zh-CN" altLang="zh-CN" dirty="0" smtClean="0"/>
              <a:t>规定</a:t>
            </a:r>
            <a:r>
              <a:rPr lang="zh-CN" altLang="en-US" dirty="0"/>
              <a:t>：</a:t>
            </a:r>
            <a:endParaRPr lang="zh-CN" altLang="zh-CN" dirty="0"/>
          </a:p>
          <a:p>
            <a:pPr marL="0" indent="0">
              <a:buNone/>
            </a:pPr>
            <a:r>
              <a:rPr lang="en-US" altLang="zh-CN" dirty="0"/>
              <a:t>1</a:t>
            </a:r>
            <a:r>
              <a:rPr lang="zh-CN" altLang="zh-CN" dirty="0"/>
              <a:t>）综合查验各台机组各项指标达到</a:t>
            </a:r>
            <a:r>
              <a:rPr lang="zh-CN" altLang="zh-CN" b="1" dirty="0">
                <a:solidFill>
                  <a:srgbClr val="FF0000"/>
                </a:solidFill>
              </a:rPr>
              <a:t>考核值及相关规定</a:t>
            </a:r>
            <a:r>
              <a:rPr lang="zh-CN" altLang="zh-CN" dirty="0"/>
              <a:t>，</a:t>
            </a:r>
            <a:r>
              <a:rPr lang="zh-CN" altLang="zh-CN" b="1" dirty="0">
                <a:solidFill>
                  <a:srgbClr val="FF0000"/>
                </a:solidFill>
              </a:rPr>
              <a:t>试验条件符合规定</a:t>
            </a:r>
            <a:r>
              <a:rPr lang="zh-CN" altLang="zh-CN" dirty="0"/>
              <a:t>，</a:t>
            </a:r>
            <a:r>
              <a:rPr lang="zh-CN" altLang="zh-CN" b="1" dirty="0">
                <a:solidFill>
                  <a:srgbClr val="FF0000"/>
                </a:solidFill>
              </a:rPr>
              <a:t>试验过程、试验报告及签证齐全</a:t>
            </a:r>
            <a:r>
              <a:rPr lang="zh-CN" altLang="zh-CN" dirty="0"/>
              <a:t>、规范的为一档，取</a:t>
            </a:r>
            <a:r>
              <a:rPr lang="en-US" altLang="zh-CN" dirty="0"/>
              <a:t>100%</a:t>
            </a:r>
            <a:r>
              <a:rPr lang="zh-CN" altLang="zh-CN" dirty="0"/>
              <a:t>的标准分值；</a:t>
            </a:r>
          </a:p>
          <a:p>
            <a:pPr marL="0" indent="0">
              <a:buNone/>
            </a:pPr>
            <a:r>
              <a:rPr lang="en-US" altLang="zh-CN" dirty="0"/>
              <a:t>2</a:t>
            </a:r>
            <a:r>
              <a:rPr lang="zh-CN" altLang="zh-CN" dirty="0"/>
              <a:t>）综合查验各台机组各项指标，其中主控指标达到考核值及相关规定，试验条件符合规定，试验报告及签证齐全、规范；一般指标</a:t>
            </a:r>
            <a:r>
              <a:rPr lang="en-US" altLang="zh-CN" dirty="0"/>
              <a:t>70%</a:t>
            </a:r>
            <a:r>
              <a:rPr lang="zh-CN" altLang="zh-CN" dirty="0"/>
              <a:t>及以上达到考核值及相关规定，试验报告及签证基本齐全、规范的为二档，取</a:t>
            </a:r>
            <a:r>
              <a:rPr lang="en-US" altLang="zh-CN" dirty="0"/>
              <a:t>70%</a:t>
            </a:r>
            <a:r>
              <a:rPr lang="zh-CN" altLang="zh-CN" dirty="0"/>
              <a:t>的标准分值。</a:t>
            </a:r>
          </a:p>
          <a:p>
            <a:endParaRPr lang="zh-CN" altLang="en-US" dirty="0"/>
          </a:p>
        </p:txBody>
      </p:sp>
    </p:spTree>
    <p:extLst>
      <p:ext uri="{BB962C8B-B14F-4D97-AF65-F5344CB8AC3E}">
        <p14:creationId xmlns:p14="http://schemas.microsoft.com/office/powerpoint/2010/main" val="16550960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lvl="0"/>
            <a:r>
              <a:rPr lang="en-US" altLang="zh-CN" sz="3200" dirty="0" smtClean="0"/>
              <a:t>8  </a:t>
            </a:r>
            <a:r>
              <a:rPr lang="zh-CN" altLang="zh-CN" sz="3200" dirty="0" smtClean="0"/>
              <a:t>专项</a:t>
            </a:r>
            <a:r>
              <a:rPr lang="zh-CN" altLang="zh-CN" sz="3200" dirty="0"/>
              <a:t>工程质量评价</a:t>
            </a:r>
          </a:p>
        </p:txBody>
      </p:sp>
      <p:sp>
        <p:nvSpPr>
          <p:cNvPr id="3" name="内容占位符 2"/>
          <p:cNvSpPr>
            <a:spLocks noGrp="1"/>
          </p:cNvSpPr>
          <p:nvPr>
            <p:ph idx="1"/>
          </p:nvPr>
        </p:nvSpPr>
        <p:spPr>
          <a:xfrm>
            <a:off x="755576" y="2060848"/>
            <a:ext cx="7704856" cy="4104456"/>
          </a:xfrm>
        </p:spPr>
        <p:txBody>
          <a:bodyPr>
            <a:normAutofit/>
          </a:bodyPr>
          <a:lstStyle/>
          <a:p>
            <a:pPr marL="0" indent="0">
              <a:buNone/>
            </a:pPr>
            <a:r>
              <a:rPr lang="en-US" altLang="zh-CN" sz="2400" dirty="0" smtClean="0"/>
              <a:t>8.2</a:t>
            </a:r>
            <a:r>
              <a:rPr lang="zh-CN" altLang="zh-CN" sz="2400" dirty="0" smtClean="0"/>
              <a:t>机组</a:t>
            </a:r>
            <a:r>
              <a:rPr lang="zh-CN" altLang="zh-CN" sz="2400" dirty="0"/>
              <a:t>调试专项工程</a:t>
            </a:r>
            <a:r>
              <a:rPr lang="zh-CN" altLang="zh-CN" sz="2400" dirty="0" smtClean="0"/>
              <a:t>质量评价</a:t>
            </a:r>
            <a:endParaRPr lang="en-US" altLang="zh-CN" sz="2400" dirty="0" smtClean="0"/>
          </a:p>
          <a:p>
            <a:pPr marL="0" indent="0">
              <a:buNone/>
            </a:pPr>
            <a:r>
              <a:rPr lang="en-US" altLang="zh-CN" sz="2400" dirty="0" smtClean="0"/>
              <a:t>8.2.1</a:t>
            </a:r>
            <a:r>
              <a:rPr lang="zh-CN" altLang="en-US" sz="2400" dirty="0" smtClean="0"/>
              <a:t>冷态功能试验后阶段调试专项工程评价应按表</a:t>
            </a:r>
            <a:r>
              <a:rPr lang="en-US" altLang="zh-CN" sz="2400" dirty="0" smtClean="0"/>
              <a:t>21</a:t>
            </a:r>
            <a:r>
              <a:rPr lang="zh-CN" altLang="en-US" sz="2400" dirty="0" smtClean="0"/>
              <a:t>执行。 </a:t>
            </a:r>
            <a:endParaRPr lang="zh-CN" altLang="en-US" sz="2400" dirty="0"/>
          </a:p>
        </p:txBody>
      </p:sp>
      <p:cxnSp>
        <p:nvCxnSpPr>
          <p:cNvPr id="6" name="直接连接符 5"/>
          <p:cNvCxnSpPr/>
          <p:nvPr/>
        </p:nvCxnSpPr>
        <p:spPr>
          <a:xfrm>
            <a:off x="2699792" y="2852936"/>
            <a:ext cx="2088232" cy="7920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05142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z="3200" dirty="0"/>
              <a:t>8  </a:t>
            </a:r>
            <a:r>
              <a:rPr lang="zh-CN" altLang="zh-CN" sz="3200" dirty="0"/>
              <a:t>专项工程质量评价</a:t>
            </a:r>
            <a:endParaRPr lang="zh-CN" altLang="en-US" sz="3200" dirty="0"/>
          </a:p>
        </p:txBody>
      </p:sp>
      <p:sp>
        <p:nvSpPr>
          <p:cNvPr id="3" name="内容占位符 2"/>
          <p:cNvSpPr>
            <a:spLocks noGrp="1"/>
          </p:cNvSpPr>
          <p:nvPr>
            <p:ph idx="1"/>
          </p:nvPr>
        </p:nvSpPr>
        <p:spPr>
          <a:xfrm>
            <a:off x="467544" y="2060848"/>
            <a:ext cx="8229600" cy="4389120"/>
          </a:xfrm>
        </p:spPr>
        <p:txBody>
          <a:bodyPr>
            <a:normAutofit/>
          </a:bodyPr>
          <a:lstStyle/>
          <a:p>
            <a:pPr marL="0" indent="0">
              <a:buNone/>
            </a:pPr>
            <a:r>
              <a:rPr lang="en-US" altLang="zh-CN" sz="1800" b="1" dirty="0" smtClean="0">
                <a:latin typeface="宋体" pitchFamily="2" charset="-122"/>
                <a:ea typeface="宋体" pitchFamily="2" charset="-122"/>
                <a:cs typeface="Times New Roman" pitchFamily="18" charset="0"/>
              </a:rPr>
              <a:t>             </a:t>
            </a:r>
            <a:r>
              <a:rPr lang="zh-CN" altLang="zh-CN" sz="1800" b="1" dirty="0" smtClean="0">
                <a:latin typeface="宋体" pitchFamily="2" charset="-122"/>
                <a:ea typeface="宋体" pitchFamily="2" charset="-122"/>
                <a:cs typeface="Times New Roman" pitchFamily="18" charset="0"/>
              </a:rPr>
              <a:t>表</a:t>
            </a:r>
            <a:r>
              <a:rPr lang="en-US" altLang="zh-CN" sz="1800" b="1" dirty="0">
                <a:latin typeface="宋体" pitchFamily="2" charset="-122"/>
                <a:ea typeface="宋体" pitchFamily="2" charset="-122"/>
                <a:cs typeface="Times New Roman" pitchFamily="18" charset="0"/>
              </a:rPr>
              <a:t>21  </a:t>
            </a:r>
            <a:r>
              <a:rPr lang="zh-CN" altLang="en-US" sz="1800" b="1" dirty="0">
                <a:latin typeface="宋体" pitchFamily="2" charset="-122"/>
                <a:ea typeface="宋体" pitchFamily="2" charset="-122"/>
                <a:cs typeface="Times New Roman" pitchFamily="18" charset="0"/>
              </a:rPr>
              <a:t>冷态功能试验后阶段调试专项工程评价表</a:t>
            </a:r>
            <a:endParaRPr lang="zh-CN" altLang="en-US" sz="1800" dirty="0">
              <a:latin typeface="Arial" pitchFamily="34" charset="0"/>
              <a:ea typeface="宋体" pitchFamily="2" charset="-122"/>
              <a:cs typeface="宋体" pitchFamily="2" charset="-122"/>
            </a:endParaRPr>
          </a:p>
          <a:p>
            <a:pPr marL="0" lvl="0" indent="0">
              <a:buNone/>
            </a:pPr>
            <a:endParaRPr lang="zh-CN" altLang="en-US" sz="1800" dirty="0">
              <a:latin typeface="Arial" pitchFamily="34" charset="0"/>
              <a:ea typeface="宋体" pitchFamily="2" charset="-122"/>
              <a:cs typeface="宋体" pitchFamily="2" charset="-122"/>
            </a:endParaRPr>
          </a:p>
          <a:p>
            <a:pPr marL="0" indent="0">
              <a:buNone/>
            </a:pPr>
            <a:endParaRPr lang="zh-CN" altLang="en-US" sz="2400" dirty="0"/>
          </a:p>
        </p:txBody>
      </p:sp>
      <p:cxnSp>
        <p:nvCxnSpPr>
          <p:cNvPr id="6" name="直接连接符 5"/>
          <p:cNvCxnSpPr/>
          <p:nvPr/>
        </p:nvCxnSpPr>
        <p:spPr>
          <a:xfrm>
            <a:off x="2699792" y="2852936"/>
            <a:ext cx="2088232" cy="7920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4" name="表格 3"/>
          <p:cNvGraphicFramePr>
            <a:graphicFrameLocks noGrp="1"/>
          </p:cNvGraphicFramePr>
          <p:nvPr>
            <p:extLst>
              <p:ext uri="{D42A27DB-BD31-4B8C-83A1-F6EECF244321}">
                <p14:modId xmlns:p14="http://schemas.microsoft.com/office/powerpoint/2010/main" val="789180172"/>
              </p:ext>
            </p:extLst>
          </p:nvPr>
        </p:nvGraphicFramePr>
        <p:xfrm>
          <a:off x="755576" y="2582863"/>
          <a:ext cx="7632847" cy="3230036"/>
        </p:xfrm>
        <a:graphic>
          <a:graphicData uri="http://schemas.openxmlformats.org/drawingml/2006/table">
            <a:tbl>
              <a:tblPr firstRow="1" firstCol="1" bandRow="1">
                <a:tableStyleId>{5940675A-B579-460E-94D1-54222C63F5DA}</a:tableStyleId>
              </a:tblPr>
              <a:tblGrid>
                <a:gridCol w="753074"/>
                <a:gridCol w="399054"/>
                <a:gridCol w="2622813"/>
                <a:gridCol w="157422"/>
                <a:gridCol w="753074"/>
                <a:gridCol w="157422"/>
                <a:gridCol w="875394"/>
                <a:gridCol w="957297"/>
                <a:gridCol w="957297"/>
              </a:tblGrid>
              <a:tr h="412829">
                <a:tc gridSpan="2">
                  <a:txBody>
                    <a:bodyPr/>
                    <a:lstStyle/>
                    <a:p>
                      <a:pPr algn="ctr">
                        <a:spcAft>
                          <a:spcPts val="0"/>
                        </a:spcAft>
                      </a:pPr>
                      <a:r>
                        <a:rPr lang="zh-CN" sz="1100" kern="0" dirty="0">
                          <a:effectLst/>
                        </a:rPr>
                        <a:t>工程项目名称</a:t>
                      </a:r>
                      <a:endParaRPr lang="zh-CN" sz="1050" kern="100" dirty="0">
                        <a:effectLst/>
                        <a:latin typeface="等线"/>
                        <a:ea typeface="等线"/>
                        <a:cs typeface="Times New Roman"/>
                      </a:endParaRPr>
                    </a:p>
                  </a:txBody>
                  <a:tcPr marL="59055" marR="68580" marT="0" marB="0" anchor="ctr"/>
                </a:tc>
                <a:tc hMerge="1">
                  <a:txBody>
                    <a:bodyPr/>
                    <a:lstStyle/>
                    <a:p>
                      <a:endParaRPr lang="zh-CN" altLang="en-US"/>
                    </a:p>
                  </a:txBody>
                  <a:tcPr/>
                </a:tc>
                <a:tc>
                  <a:txBody>
                    <a:bodyPr/>
                    <a:lstStyle/>
                    <a:p>
                      <a:pPr algn="ctr">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c gridSpan="2">
                  <a:txBody>
                    <a:bodyPr/>
                    <a:lstStyle/>
                    <a:p>
                      <a:pPr algn="ctr">
                        <a:spcAft>
                          <a:spcPts val="0"/>
                        </a:spcAft>
                      </a:pPr>
                      <a:r>
                        <a:rPr lang="zh-CN" sz="1100" kern="0">
                          <a:effectLst/>
                        </a:rPr>
                        <a:t>建设单位</a:t>
                      </a:r>
                      <a:endParaRPr lang="zh-CN" sz="1050" kern="100">
                        <a:effectLst/>
                        <a:latin typeface="等线"/>
                        <a:ea typeface="等线"/>
                        <a:cs typeface="Times New Roman"/>
                      </a:endParaRPr>
                    </a:p>
                  </a:txBody>
                  <a:tcPr marL="59055" marR="68580" marT="0" marB="0" anchor="ctr"/>
                </a:tc>
                <a:tc hMerge="1">
                  <a:txBody>
                    <a:bodyPr/>
                    <a:lstStyle/>
                    <a:p>
                      <a:endParaRPr lang="zh-CN" altLang="en-US"/>
                    </a:p>
                  </a:txBody>
                  <a:tcPr/>
                </a:tc>
                <a:tc gridSpan="4">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57175">
                <a:tc gridSpan="2">
                  <a:txBody>
                    <a:bodyPr/>
                    <a:lstStyle/>
                    <a:p>
                      <a:pPr algn="ctr">
                        <a:spcAft>
                          <a:spcPts val="0"/>
                        </a:spcAft>
                      </a:pPr>
                      <a:r>
                        <a:rPr lang="zh-CN" sz="1100" kern="0" dirty="0">
                          <a:effectLst/>
                        </a:rPr>
                        <a:t>施工单位</a:t>
                      </a:r>
                      <a:endParaRPr lang="zh-CN" sz="1050" kern="100" dirty="0">
                        <a:effectLst/>
                        <a:latin typeface="等线"/>
                        <a:ea typeface="等线"/>
                        <a:cs typeface="Times New Roman"/>
                      </a:endParaRPr>
                    </a:p>
                  </a:txBody>
                  <a:tcPr marL="59055" marR="68580" marT="0" marB="0" anchor="ctr"/>
                </a:tc>
                <a:tc hMerge="1">
                  <a:txBody>
                    <a:bodyPr/>
                    <a:lstStyle/>
                    <a:p>
                      <a:endParaRPr lang="zh-CN" altLang="en-US"/>
                    </a:p>
                  </a:txBody>
                  <a:tcPr/>
                </a:tc>
                <a:tc>
                  <a:txBody>
                    <a:bodyPr/>
                    <a:lstStyle/>
                    <a:p>
                      <a:pPr algn="ctr">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c gridSpan="2">
                  <a:txBody>
                    <a:bodyPr/>
                    <a:lstStyle/>
                    <a:p>
                      <a:pPr algn="ctr">
                        <a:spcAft>
                          <a:spcPts val="0"/>
                        </a:spcAft>
                      </a:pPr>
                      <a:r>
                        <a:rPr lang="zh-CN" sz="1100" kern="0">
                          <a:effectLst/>
                        </a:rPr>
                        <a:t>评价单位</a:t>
                      </a:r>
                      <a:endParaRPr lang="zh-CN" sz="1050" kern="100">
                        <a:effectLst/>
                        <a:latin typeface="等线"/>
                        <a:ea typeface="等线"/>
                        <a:cs typeface="Times New Roman"/>
                      </a:endParaRPr>
                    </a:p>
                  </a:txBody>
                  <a:tcPr marL="59055" marR="68580" marT="0" marB="0" anchor="ctr"/>
                </a:tc>
                <a:tc hMerge="1">
                  <a:txBody>
                    <a:bodyPr/>
                    <a:lstStyle/>
                    <a:p>
                      <a:endParaRPr lang="zh-CN" altLang="en-US"/>
                    </a:p>
                  </a:txBody>
                  <a:tcPr/>
                </a:tc>
                <a:tc gridSpan="4">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43510">
                <a:tc rowSpan="2" gridSpan="4">
                  <a:txBody>
                    <a:bodyPr/>
                    <a:lstStyle/>
                    <a:p>
                      <a:pPr algn="ctr">
                        <a:spcAft>
                          <a:spcPts val="0"/>
                        </a:spcAft>
                      </a:pPr>
                      <a:r>
                        <a:rPr lang="zh-CN" sz="1100" kern="0" dirty="0">
                          <a:effectLst/>
                        </a:rPr>
                        <a:t>评价内容</a:t>
                      </a:r>
                      <a:endParaRPr lang="zh-CN" sz="1050" kern="100" dirty="0">
                        <a:effectLst/>
                        <a:latin typeface="等线"/>
                        <a:ea typeface="等线"/>
                        <a:cs typeface="Times New Roman"/>
                      </a:endParaRPr>
                    </a:p>
                  </a:txBody>
                  <a:tcPr marL="59055" marR="68580" marT="0" marB="0" anchor="ctr"/>
                </a:tc>
                <a:tc rowSpan="2" hMerge="1">
                  <a:txBody>
                    <a:bodyPr/>
                    <a:lstStyle/>
                    <a:p>
                      <a:endParaRPr lang="zh-CN" altLang="en-US"/>
                    </a:p>
                  </a:txBody>
                  <a:tcPr/>
                </a:tc>
                <a:tc rowSpan="2" hMerge="1">
                  <a:txBody>
                    <a:bodyPr/>
                    <a:lstStyle/>
                    <a:p>
                      <a:endParaRPr lang="zh-CN" altLang="en-US"/>
                    </a:p>
                  </a:txBody>
                  <a:tcPr/>
                </a:tc>
                <a:tc rowSpan="2" hMerge="1">
                  <a:txBody>
                    <a:bodyPr/>
                    <a:lstStyle/>
                    <a:p>
                      <a:endParaRPr lang="zh-CN" altLang="en-US"/>
                    </a:p>
                  </a:txBody>
                  <a:tcPr/>
                </a:tc>
                <a:tc rowSpan="2" gridSpan="2">
                  <a:txBody>
                    <a:bodyPr/>
                    <a:lstStyle/>
                    <a:p>
                      <a:pPr algn="ctr">
                        <a:spcAft>
                          <a:spcPts val="0"/>
                        </a:spcAft>
                      </a:pPr>
                      <a:r>
                        <a:rPr lang="zh-CN" sz="1100" kern="0" smtClean="0">
                          <a:effectLst/>
                        </a:rPr>
                        <a:t>应得分</a:t>
                      </a:r>
                      <a:endParaRPr lang="zh-CN" sz="1050" kern="100" dirty="0">
                        <a:effectLst/>
                        <a:latin typeface="等线"/>
                        <a:ea typeface="等线"/>
                        <a:cs typeface="Times New Roman"/>
                      </a:endParaRPr>
                    </a:p>
                  </a:txBody>
                  <a:tcPr marL="59055" marR="68580" marT="0" marB="0" anchor="ctr"/>
                </a:tc>
                <a:tc rowSpan="2" hMerge="1">
                  <a:txBody>
                    <a:bodyPr/>
                    <a:lstStyle/>
                    <a:p>
                      <a:endParaRPr lang="zh-CN" altLang="en-US"/>
                    </a:p>
                  </a:txBody>
                  <a:tcPr/>
                </a:tc>
                <a:tc gridSpan="2">
                  <a:txBody>
                    <a:bodyPr/>
                    <a:lstStyle/>
                    <a:p>
                      <a:pPr algn="ctr">
                        <a:spcAft>
                          <a:spcPts val="0"/>
                        </a:spcAft>
                      </a:pPr>
                      <a:r>
                        <a:rPr lang="zh-CN" sz="1100" kern="0">
                          <a:effectLst/>
                        </a:rPr>
                        <a:t>分档判定</a:t>
                      </a:r>
                      <a:endParaRPr lang="zh-CN" sz="1050" kern="100">
                        <a:effectLst/>
                        <a:latin typeface="等线"/>
                        <a:ea typeface="等线"/>
                        <a:cs typeface="Times New Roman"/>
                      </a:endParaRPr>
                    </a:p>
                  </a:txBody>
                  <a:tcPr marL="59055" marR="68580" marT="0" marB="0" anchor="ctr"/>
                </a:tc>
                <a:tc hMerge="1">
                  <a:txBody>
                    <a:bodyPr/>
                    <a:lstStyle/>
                    <a:p>
                      <a:endParaRPr lang="zh-CN" altLang="en-US"/>
                    </a:p>
                  </a:txBody>
                  <a:tcPr/>
                </a:tc>
                <a:tc rowSpan="2">
                  <a:txBody>
                    <a:bodyPr/>
                    <a:lstStyle/>
                    <a:p>
                      <a:pPr algn="ctr">
                        <a:spcAft>
                          <a:spcPts val="0"/>
                        </a:spcAft>
                      </a:pPr>
                      <a:r>
                        <a:rPr lang="zh-CN" sz="1100" kern="0" dirty="0" smtClean="0">
                          <a:effectLst/>
                        </a:rPr>
                        <a:t>实得分</a:t>
                      </a:r>
                      <a:endParaRPr lang="zh-CN" sz="1050" kern="100" dirty="0">
                        <a:effectLst/>
                        <a:latin typeface="等线"/>
                        <a:ea typeface="等线"/>
                        <a:cs typeface="Times New Roman"/>
                      </a:endParaRPr>
                    </a:p>
                  </a:txBody>
                  <a:tcPr marL="59055" marR="68580" marT="0" marB="0" anchor="ctr"/>
                </a:tc>
              </a:tr>
              <a:tr h="142875">
                <a:tc gridSpan="4"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gridSpan="2" vMerge="1">
                  <a:txBody>
                    <a:bodyPr/>
                    <a:lstStyle/>
                    <a:p>
                      <a:endParaRPr lang="zh-CN" altLang="en-US"/>
                    </a:p>
                  </a:txBody>
                  <a:tcPr/>
                </a:tc>
                <a:tc hMerge="1" vMerge="1">
                  <a:txBody>
                    <a:bodyPr/>
                    <a:lstStyle/>
                    <a:p>
                      <a:endParaRPr lang="zh-CN" altLang="en-US"/>
                    </a:p>
                  </a:txBody>
                  <a:tcPr/>
                </a:tc>
                <a:tc>
                  <a:txBody>
                    <a:bodyPr/>
                    <a:lstStyle/>
                    <a:p>
                      <a:pPr algn="ctr">
                        <a:spcAft>
                          <a:spcPts val="0"/>
                        </a:spcAft>
                      </a:pPr>
                      <a:r>
                        <a:rPr lang="en-GB" sz="1100" kern="0" dirty="0">
                          <a:effectLst/>
                        </a:rPr>
                        <a:t>100%</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70%</a:t>
                      </a:r>
                      <a:endParaRPr lang="zh-CN" sz="1050" kern="100" dirty="0">
                        <a:effectLst/>
                        <a:latin typeface="等线"/>
                        <a:ea typeface="等线"/>
                        <a:cs typeface="Times New Roman"/>
                      </a:endParaRPr>
                    </a:p>
                  </a:txBody>
                  <a:tcPr marL="59055" marR="68580" marT="0" marB="0" anchor="ctr"/>
                </a:tc>
                <a:tc vMerge="1">
                  <a:txBody>
                    <a:bodyPr/>
                    <a:lstStyle/>
                    <a:p>
                      <a:endParaRPr lang="zh-CN" altLang="en-US"/>
                    </a:p>
                  </a:txBody>
                  <a:tcPr/>
                </a:tc>
              </a:tr>
              <a:tr h="0">
                <a:tc rowSpan="6">
                  <a:txBody>
                    <a:bodyPr/>
                    <a:lstStyle/>
                    <a:p>
                      <a:pPr algn="ctr">
                        <a:spcAft>
                          <a:spcPts val="0"/>
                        </a:spcAft>
                      </a:pPr>
                      <a:r>
                        <a:rPr lang="zh-CN" sz="1100" kern="0" dirty="0">
                          <a:effectLst/>
                        </a:rPr>
                        <a:t>调</a:t>
                      </a:r>
                      <a:endParaRPr lang="zh-CN" sz="1050" kern="100" dirty="0">
                        <a:effectLst/>
                      </a:endParaRPr>
                    </a:p>
                    <a:p>
                      <a:pPr algn="ctr">
                        <a:spcAft>
                          <a:spcPts val="0"/>
                        </a:spcAft>
                      </a:pPr>
                      <a:r>
                        <a:rPr lang="zh-CN" sz="1100" kern="0" dirty="0">
                          <a:effectLst/>
                        </a:rPr>
                        <a:t>试</a:t>
                      </a:r>
                      <a:endParaRPr lang="zh-CN" sz="1050" kern="100" dirty="0">
                        <a:effectLst/>
                      </a:endParaRPr>
                    </a:p>
                    <a:p>
                      <a:pPr algn="ctr">
                        <a:spcAft>
                          <a:spcPts val="0"/>
                        </a:spcAft>
                      </a:pPr>
                      <a:r>
                        <a:rPr lang="zh-CN" sz="1100" kern="0" dirty="0">
                          <a:effectLst/>
                        </a:rPr>
                        <a:t>试</a:t>
                      </a:r>
                      <a:endParaRPr lang="zh-CN" sz="1050" kern="100" dirty="0">
                        <a:effectLst/>
                      </a:endParaRPr>
                    </a:p>
                    <a:p>
                      <a:pPr algn="ctr">
                        <a:spcAft>
                          <a:spcPts val="0"/>
                        </a:spcAft>
                      </a:pPr>
                      <a:r>
                        <a:rPr lang="zh-CN" sz="1100" kern="0" dirty="0">
                          <a:effectLst/>
                        </a:rPr>
                        <a:t>验</a:t>
                      </a:r>
                      <a:endParaRPr lang="zh-CN" sz="1050" kern="100" dirty="0">
                        <a:effectLst/>
                      </a:endParaRPr>
                    </a:p>
                    <a:p>
                      <a:pPr algn="ctr">
                        <a:spcAft>
                          <a:spcPts val="0"/>
                        </a:spcAft>
                      </a:pPr>
                      <a:r>
                        <a:rPr lang="zh-CN" sz="1100" kern="0" dirty="0">
                          <a:effectLst/>
                        </a:rPr>
                        <a:t>条</a:t>
                      </a:r>
                      <a:endParaRPr lang="zh-CN" sz="1050" kern="100" dirty="0">
                        <a:effectLst/>
                      </a:endParaRPr>
                    </a:p>
                    <a:p>
                      <a:pPr algn="ctr">
                        <a:spcAft>
                          <a:spcPts val="0"/>
                        </a:spcAft>
                      </a:pPr>
                      <a:r>
                        <a:rPr lang="zh-CN" sz="1100" kern="0" dirty="0">
                          <a:effectLst/>
                        </a:rPr>
                        <a:t>件</a:t>
                      </a:r>
                      <a:endParaRPr lang="zh-CN" sz="1050" kern="100" dirty="0">
                        <a:effectLst/>
                        <a:latin typeface="等线"/>
                        <a:ea typeface="等线"/>
                        <a:cs typeface="Times New Roman"/>
                      </a:endParaRPr>
                    </a:p>
                  </a:txBody>
                  <a:tcPr marL="59055" marR="68580" marT="0" marB="0" anchor="ctr"/>
                </a:tc>
                <a:tc gridSpan="3">
                  <a:txBody>
                    <a:bodyPr/>
                    <a:lstStyle/>
                    <a:p>
                      <a:pPr algn="just">
                        <a:spcAft>
                          <a:spcPts val="0"/>
                        </a:spcAft>
                      </a:pPr>
                      <a:r>
                        <a:rPr lang="zh-CN" sz="1100" kern="0" dirty="0">
                          <a:effectLst/>
                        </a:rPr>
                        <a:t>编制项目调试质量保证分大纲，建立健全组织机构、质量责任制、调试管理体系、管理程序和工作</a:t>
                      </a:r>
                      <a:r>
                        <a:rPr lang="zh-CN" sz="1100" kern="0" dirty="0" smtClean="0">
                          <a:effectLst/>
                        </a:rPr>
                        <a:t>程序</a:t>
                      </a:r>
                      <a:endParaRPr lang="zh-CN" sz="1100" kern="100" dirty="0">
                        <a:effectLst/>
                        <a:latin typeface="等线"/>
                        <a:ea typeface="等线"/>
                        <a:cs typeface="Times New Roman"/>
                      </a:endParaRPr>
                    </a:p>
                  </a:txBody>
                  <a:tcPr marL="59055" marR="68580" marT="0" marB="0"/>
                </a:tc>
                <a:tc hMerge="1">
                  <a:txBody>
                    <a:bodyPr/>
                    <a:lstStyle/>
                    <a:p>
                      <a:endParaRPr lang="zh-CN" altLang="en-US"/>
                    </a:p>
                  </a:txBody>
                  <a:tcPr/>
                </a:tc>
                <a:tc hMerge="1">
                  <a:txBody>
                    <a:bodyPr/>
                    <a:lstStyle/>
                    <a:p>
                      <a:endParaRPr lang="zh-CN" altLang="en-US"/>
                    </a:p>
                  </a:txBody>
                  <a:tcPr/>
                </a:tc>
                <a:tc gridSpan="2">
                  <a:txBody>
                    <a:bodyPr/>
                    <a:lstStyle/>
                    <a:p>
                      <a:pPr algn="ctr">
                        <a:spcAft>
                          <a:spcPts val="0"/>
                        </a:spcAft>
                      </a:pPr>
                      <a:r>
                        <a:rPr lang="en-GB" sz="1100" kern="0" dirty="0">
                          <a:effectLst/>
                        </a:rPr>
                        <a:t>5</a:t>
                      </a:r>
                      <a:endParaRPr lang="zh-CN" sz="1050" kern="100" dirty="0">
                        <a:effectLst/>
                        <a:latin typeface="等线"/>
                        <a:ea typeface="等线"/>
                        <a:cs typeface="Times New Roman"/>
                      </a:endParaRPr>
                    </a:p>
                  </a:txBody>
                  <a:tcPr marL="59055" marR="68580" marT="0" marB="0" anchor="ctr"/>
                </a:tc>
                <a:tc hMerge="1">
                  <a:txBody>
                    <a:bodyPr/>
                    <a:lstStyle/>
                    <a:p>
                      <a:endParaRPr lang="zh-CN" altLang="en-US"/>
                    </a:p>
                  </a:txBody>
                  <a:tcP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r>
              <a:tr h="0">
                <a:tc vMerge="1">
                  <a:txBody>
                    <a:bodyPr/>
                    <a:lstStyle/>
                    <a:p>
                      <a:endParaRPr lang="zh-CN" altLang="en-US"/>
                    </a:p>
                  </a:txBody>
                  <a:tcPr/>
                </a:tc>
                <a:tc gridSpan="3">
                  <a:txBody>
                    <a:bodyPr/>
                    <a:lstStyle/>
                    <a:p>
                      <a:pPr algn="just">
                        <a:spcAft>
                          <a:spcPts val="0"/>
                        </a:spcAft>
                      </a:pPr>
                      <a:r>
                        <a:rPr lang="zh-CN" sz="1100" kern="0" dirty="0">
                          <a:effectLst/>
                        </a:rPr>
                        <a:t>具有经批准发布的调试大纲、调试</a:t>
                      </a:r>
                      <a:r>
                        <a:rPr lang="zh-CN" sz="1100" kern="0" dirty="0" smtClean="0">
                          <a:effectLst/>
                        </a:rPr>
                        <a:t>规程</a:t>
                      </a:r>
                      <a:r>
                        <a:rPr lang="zh-CN" altLang="en-US" sz="1100" kern="0" dirty="0" smtClean="0">
                          <a:effectLst/>
                        </a:rPr>
                        <a:t>、方案或措施</a:t>
                      </a:r>
                      <a:r>
                        <a:rPr lang="zh-CN" sz="1100" kern="0" dirty="0" smtClean="0">
                          <a:effectLst/>
                        </a:rPr>
                        <a:t>等</a:t>
                      </a:r>
                      <a:r>
                        <a:rPr lang="zh-CN" sz="1100" kern="0" dirty="0">
                          <a:effectLst/>
                        </a:rPr>
                        <a:t>技术文件</a:t>
                      </a:r>
                      <a:endParaRPr lang="zh-CN" sz="1100" kern="100" dirty="0">
                        <a:effectLst/>
                        <a:latin typeface="等线"/>
                        <a:ea typeface="等线"/>
                        <a:cs typeface="Times New Roman"/>
                      </a:endParaRPr>
                    </a:p>
                  </a:txBody>
                  <a:tcPr marL="59055" marR="68580" marT="0" marB="0"/>
                </a:tc>
                <a:tc hMerge="1">
                  <a:txBody>
                    <a:bodyPr/>
                    <a:lstStyle/>
                    <a:p>
                      <a:endParaRPr lang="zh-CN" altLang="en-US"/>
                    </a:p>
                  </a:txBody>
                  <a:tcPr/>
                </a:tc>
                <a:tc hMerge="1">
                  <a:txBody>
                    <a:bodyPr/>
                    <a:lstStyle/>
                    <a:p>
                      <a:endParaRPr lang="zh-CN" altLang="en-US"/>
                    </a:p>
                  </a:txBody>
                  <a:tcPr/>
                </a:tc>
                <a:tc gridSpan="2">
                  <a:txBody>
                    <a:bodyPr/>
                    <a:lstStyle/>
                    <a:p>
                      <a:pPr algn="ctr">
                        <a:spcAft>
                          <a:spcPts val="0"/>
                        </a:spcAft>
                      </a:pPr>
                      <a:r>
                        <a:rPr lang="en-GB" sz="1100" kern="0">
                          <a:effectLst/>
                        </a:rPr>
                        <a:t>5</a:t>
                      </a:r>
                      <a:endParaRPr lang="zh-CN" sz="1050" kern="100">
                        <a:effectLst/>
                        <a:latin typeface="等线"/>
                        <a:ea typeface="等线"/>
                        <a:cs typeface="Times New Roman"/>
                      </a:endParaRPr>
                    </a:p>
                  </a:txBody>
                  <a:tcPr marL="59055" marR="68580" marT="0" marB="0" anchor="ctr"/>
                </a:tc>
                <a:tc hMerge="1">
                  <a:txBody>
                    <a:bodyPr/>
                    <a:lstStyle/>
                    <a:p>
                      <a:endParaRPr lang="zh-CN" altLang="en-US"/>
                    </a:p>
                  </a:txBody>
                  <a:tcP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298797">
                <a:tc vMerge="1">
                  <a:txBody>
                    <a:bodyPr/>
                    <a:lstStyle/>
                    <a:p>
                      <a:endParaRPr lang="zh-CN" altLang="en-US"/>
                    </a:p>
                  </a:txBody>
                  <a:tcPr/>
                </a:tc>
                <a:tc gridSpan="3">
                  <a:txBody>
                    <a:bodyPr/>
                    <a:lstStyle/>
                    <a:p>
                      <a:pPr marL="0" algn="just" defTabSz="914400" rtl="0" eaLnBrk="1" latinLnBrk="0" hangingPunct="1">
                        <a:spcAft>
                          <a:spcPts val="0"/>
                        </a:spcAft>
                      </a:pPr>
                      <a:r>
                        <a:rPr lang="zh-CN" altLang="zh-CN" sz="1100" kern="0" dirty="0" smtClean="0">
                          <a:effectLst/>
                        </a:rPr>
                        <a:t>建筑、安装工作已按照设计要求和技术条件完成</a:t>
                      </a:r>
                      <a:endParaRPr lang="zh-CN" sz="1100" kern="0" dirty="0">
                        <a:solidFill>
                          <a:schemeClr val="tx1"/>
                        </a:solidFill>
                        <a:effectLst/>
                        <a:latin typeface="+mn-lt"/>
                        <a:ea typeface="+mn-ea"/>
                        <a:cs typeface="+mn-cs"/>
                      </a:endParaRPr>
                    </a:p>
                  </a:txBody>
                  <a:tcPr marL="59055" marR="68580" marT="0" marB="0"/>
                </a:tc>
                <a:tc hMerge="1">
                  <a:txBody>
                    <a:bodyPr/>
                    <a:lstStyle/>
                    <a:p>
                      <a:endParaRPr lang="zh-CN" altLang="en-US"/>
                    </a:p>
                  </a:txBody>
                  <a:tcPr/>
                </a:tc>
                <a:tc hMerge="1">
                  <a:txBody>
                    <a:bodyPr/>
                    <a:lstStyle/>
                    <a:p>
                      <a:endParaRPr lang="zh-CN" altLang="en-US"/>
                    </a:p>
                  </a:txBody>
                  <a:tcPr/>
                </a:tc>
                <a:tc gridSpan="2">
                  <a:txBody>
                    <a:bodyPr/>
                    <a:lstStyle/>
                    <a:p>
                      <a:pPr algn="ctr">
                        <a:spcAft>
                          <a:spcPts val="0"/>
                        </a:spcAft>
                      </a:pPr>
                      <a:r>
                        <a:rPr lang="en-GB" sz="1100" kern="0">
                          <a:effectLst/>
                        </a:rPr>
                        <a:t>5</a:t>
                      </a:r>
                      <a:endParaRPr lang="zh-CN" sz="1050" kern="100">
                        <a:effectLst/>
                        <a:latin typeface="等线"/>
                        <a:ea typeface="等线"/>
                        <a:cs typeface="Times New Roman"/>
                      </a:endParaRPr>
                    </a:p>
                  </a:txBody>
                  <a:tcPr marL="59055" marR="68580" marT="0" marB="0" anchor="ctr"/>
                </a:tc>
                <a:tc hMerge="1">
                  <a:txBody>
                    <a:bodyPr/>
                    <a:lstStyle/>
                    <a:p>
                      <a:endParaRPr lang="zh-CN" altLang="en-US"/>
                    </a:p>
                  </a:txBody>
                  <a:tcP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0">
                <a:tc vMerge="1">
                  <a:txBody>
                    <a:bodyPr/>
                    <a:lstStyle/>
                    <a:p>
                      <a:endParaRPr lang="zh-CN" altLang="en-US"/>
                    </a:p>
                  </a:txBody>
                  <a:tcPr/>
                </a:tc>
                <a:tc gridSpan="3">
                  <a:txBody>
                    <a:bodyPr/>
                    <a:lstStyle/>
                    <a:p>
                      <a:pPr algn="just">
                        <a:spcAft>
                          <a:spcPts val="0"/>
                        </a:spcAft>
                      </a:pPr>
                      <a:r>
                        <a:rPr lang="zh-CN" sz="1100" kern="0" dirty="0" smtClean="0">
                          <a:effectLst/>
                        </a:rPr>
                        <a:t>有关</a:t>
                      </a:r>
                      <a:r>
                        <a:rPr lang="zh-CN" altLang="en-US" sz="1100" kern="0" dirty="0" smtClean="0">
                          <a:effectLst/>
                        </a:rPr>
                        <a:t>建筑物、</a:t>
                      </a:r>
                      <a:r>
                        <a:rPr lang="zh-CN" sz="1100" kern="0" dirty="0" smtClean="0">
                          <a:effectLst/>
                        </a:rPr>
                        <a:t>构筑物</a:t>
                      </a:r>
                      <a:r>
                        <a:rPr lang="zh-CN" sz="1100" kern="0" dirty="0">
                          <a:effectLst/>
                        </a:rPr>
                        <a:t>、系统或部件的安装完工报告齐全，并经过检查验收认可，证明安装质量符合要求</a:t>
                      </a:r>
                      <a:endParaRPr lang="zh-CN" sz="1100" kern="100" dirty="0">
                        <a:effectLst/>
                        <a:latin typeface="等线"/>
                        <a:ea typeface="等线"/>
                        <a:cs typeface="Times New Roman"/>
                      </a:endParaRPr>
                    </a:p>
                  </a:txBody>
                  <a:tcPr marL="59055" marR="68580" marT="0" marB="0"/>
                </a:tc>
                <a:tc hMerge="1">
                  <a:txBody>
                    <a:bodyPr/>
                    <a:lstStyle/>
                    <a:p>
                      <a:endParaRPr lang="zh-CN" altLang="en-US"/>
                    </a:p>
                  </a:txBody>
                  <a:tcPr/>
                </a:tc>
                <a:tc hMerge="1">
                  <a:txBody>
                    <a:bodyPr/>
                    <a:lstStyle/>
                    <a:p>
                      <a:endParaRPr lang="zh-CN" altLang="en-US"/>
                    </a:p>
                  </a:txBody>
                  <a:tcPr/>
                </a:tc>
                <a:tc gridSpan="2">
                  <a:txBody>
                    <a:bodyPr/>
                    <a:lstStyle/>
                    <a:p>
                      <a:pPr algn="ctr">
                        <a:spcAft>
                          <a:spcPts val="0"/>
                        </a:spcAft>
                      </a:pPr>
                      <a:r>
                        <a:rPr lang="en-GB" sz="1100" kern="0">
                          <a:effectLst/>
                        </a:rPr>
                        <a:t>5</a:t>
                      </a:r>
                      <a:endParaRPr lang="zh-CN" sz="1050" kern="100">
                        <a:effectLst/>
                        <a:latin typeface="等线"/>
                        <a:ea typeface="等线"/>
                        <a:cs typeface="Times New Roman"/>
                      </a:endParaRPr>
                    </a:p>
                  </a:txBody>
                  <a:tcPr marL="59055" marR="68580" marT="0" marB="0" anchor="ctr"/>
                </a:tc>
                <a:tc hMerge="1">
                  <a:txBody>
                    <a:bodyPr/>
                    <a:lstStyle/>
                    <a:p>
                      <a:endParaRPr lang="zh-CN" altLang="en-US"/>
                    </a:p>
                  </a:txBody>
                  <a:tcPr/>
                </a:tc>
                <a:tc>
                  <a:txBody>
                    <a:bodyPr/>
                    <a:lstStyle/>
                    <a:p>
                      <a:pPr algn="ctr">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0">
                <a:tc vMerge="1">
                  <a:txBody>
                    <a:bodyPr/>
                    <a:lstStyle/>
                    <a:p>
                      <a:endParaRPr lang="zh-CN" altLang="en-US"/>
                    </a:p>
                  </a:txBody>
                  <a:tcPr/>
                </a:tc>
                <a:tc gridSpan="3">
                  <a:txBody>
                    <a:bodyPr/>
                    <a:lstStyle/>
                    <a:p>
                      <a:pPr algn="just">
                        <a:spcAft>
                          <a:spcPts val="0"/>
                        </a:spcAft>
                      </a:pPr>
                      <a:r>
                        <a:rPr lang="zh-CN" sz="1100" kern="0" dirty="0">
                          <a:effectLst/>
                        </a:rPr>
                        <a:t>调试所需的备品、备件、工器具、原材料及临时设施准备齐全</a:t>
                      </a:r>
                      <a:endParaRPr lang="zh-CN" sz="1100" kern="100" dirty="0">
                        <a:effectLst/>
                        <a:latin typeface="等线"/>
                        <a:ea typeface="等线"/>
                        <a:cs typeface="Times New Roman"/>
                      </a:endParaRPr>
                    </a:p>
                  </a:txBody>
                  <a:tcPr marL="59055" marR="68580" marT="0" marB="0"/>
                </a:tc>
                <a:tc hMerge="1">
                  <a:txBody>
                    <a:bodyPr/>
                    <a:lstStyle/>
                    <a:p>
                      <a:endParaRPr lang="zh-CN" altLang="en-US"/>
                    </a:p>
                  </a:txBody>
                  <a:tcPr/>
                </a:tc>
                <a:tc hMerge="1">
                  <a:txBody>
                    <a:bodyPr/>
                    <a:lstStyle/>
                    <a:p>
                      <a:endParaRPr lang="zh-CN" altLang="en-US"/>
                    </a:p>
                  </a:txBody>
                  <a:tcPr/>
                </a:tc>
                <a:tc gridSpan="2">
                  <a:txBody>
                    <a:bodyPr/>
                    <a:lstStyle/>
                    <a:p>
                      <a:pPr algn="ctr">
                        <a:spcAft>
                          <a:spcPts val="0"/>
                        </a:spcAft>
                      </a:pPr>
                      <a:r>
                        <a:rPr lang="en-GB" sz="1100" kern="0">
                          <a:effectLst/>
                        </a:rPr>
                        <a:t>5</a:t>
                      </a:r>
                      <a:endParaRPr lang="zh-CN" sz="1050" kern="100">
                        <a:effectLst/>
                        <a:latin typeface="等线"/>
                        <a:ea typeface="等线"/>
                        <a:cs typeface="Times New Roman"/>
                      </a:endParaRPr>
                    </a:p>
                  </a:txBody>
                  <a:tcPr marL="59055" marR="68580" marT="0" marB="0" anchor="ctr"/>
                </a:tc>
                <a:tc hMerge="1">
                  <a:txBody>
                    <a:bodyPr/>
                    <a:lstStyle/>
                    <a:p>
                      <a:endParaRPr lang="zh-CN" altLang="en-US"/>
                    </a:p>
                  </a:txBody>
                  <a:tcP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249555">
                <a:tc vMerge="1">
                  <a:txBody>
                    <a:bodyPr/>
                    <a:lstStyle/>
                    <a:p>
                      <a:endParaRPr lang="zh-CN" altLang="en-US"/>
                    </a:p>
                  </a:txBody>
                  <a:tcPr/>
                </a:tc>
                <a:tc gridSpan="3">
                  <a:txBody>
                    <a:bodyPr/>
                    <a:lstStyle/>
                    <a:p>
                      <a:pPr algn="just">
                        <a:spcAft>
                          <a:spcPts val="0"/>
                        </a:spcAft>
                      </a:pPr>
                      <a:r>
                        <a:rPr lang="zh-CN" sz="1100" kern="0" dirty="0">
                          <a:solidFill>
                            <a:srgbClr val="FF0000"/>
                          </a:solidFill>
                          <a:effectLst/>
                        </a:rPr>
                        <a:t>调试人员经过培训并符合有关的资格要求</a:t>
                      </a:r>
                      <a:endParaRPr lang="zh-CN" sz="1100" kern="100" dirty="0">
                        <a:solidFill>
                          <a:srgbClr val="FF0000"/>
                        </a:solidFill>
                        <a:effectLst/>
                        <a:latin typeface="等线"/>
                        <a:ea typeface="等线"/>
                        <a:cs typeface="Times New Roman"/>
                      </a:endParaRPr>
                    </a:p>
                  </a:txBody>
                  <a:tcPr marL="59055" marR="68580" marT="0" marB="0" anchor="ctr"/>
                </a:tc>
                <a:tc hMerge="1">
                  <a:txBody>
                    <a:bodyPr/>
                    <a:lstStyle/>
                    <a:p>
                      <a:endParaRPr lang="zh-CN" altLang="en-US"/>
                    </a:p>
                  </a:txBody>
                  <a:tcPr/>
                </a:tc>
                <a:tc hMerge="1">
                  <a:txBody>
                    <a:bodyPr/>
                    <a:lstStyle/>
                    <a:p>
                      <a:endParaRPr lang="zh-CN" altLang="en-US"/>
                    </a:p>
                  </a:txBody>
                  <a:tcPr/>
                </a:tc>
                <a:tc gridSpan="2">
                  <a:txBody>
                    <a:bodyPr/>
                    <a:lstStyle/>
                    <a:p>
                      <a:pPr algn="ctr">
                        <a:spcAft>
                          <a:spcPts val="0"/>
                        </a:spcAft>
                      </a:pPr>
                      <a:r>
                        <a:rPr lang="en-GB" sz="1100" kern="0">
                          <a:effectLst/>
                        </a:rPr>
                        <a:t>5</a:t>
                      </a:r>
                      <a:endParaRPr lang="zh-CN" sz="1050" kern="100">
                        <a:effectLst/>
                        <a:latin typeface="等线"/>
                        <a:ea typeface="等线"/>
                        <a:cs typeface="Times New Roman"/>
                      </a:endParaRPr>
                    </a:p>
                  </a:txBody>
                  <a:tcPr marL="59055" marR="68580" marT="0" marB="0" anchor="ctr"/>
                </a:tc>
                <a:tc hMerge="1">
                  <a:txBody>
                    <a:bodyPr/>
                    <a:lstStyle/>
                    <a:p>
                      <a:endParaRPr lang="zh-CN" altLang="en-US"/>
                    </a:p>
                  </a:txBody>
                  <a:tcP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r>
            </a:tbl>
          </a:graphicData>
        </a:graphic>
      </p:graphicFrame>
    </p:spTree>
    <p:extLst>
      <p:ext uri="{BB962C8B-B14F-4D97-AF65-F5344CB8AC3E}">
        <p14:creationId xmlns:p14="http://schemas.microsoft.com/office/powerpoint/2010/main" val="24190132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pPr algn="l"/>
            <a:r>
              <a:rPr lang="zh-CN" altLang="en-US" dirty="0" smtClean="0"/>
              <a:t>引言</a:t>
            </a:r>
            <a:endParaRPr lang="zh-CN" altLang="en-US" dirty="0"/>
          </a:p>
        </p:txBody>
      </p:sp>
      <p:sp>
        <p:nvSpPr>
          <p:cNvPr id="3" name="内容占位符 2"/>
          <p:cNvSpPr>
            <a:spLocks noGrp="1"/>
          </p:cNvSpPr>
          <p:nvPr>
            <p:ph idx="1"/>
          </p:nvPr>
        </p:nvSpPr>
        <p:spPr/>
        <p:txBody>
          <a:bodyPr>
            <a:noAutofit/>
          </a:bodyPr>
          <a:lstStyle/>
          <a:p>
            <a:pPr>
              <a:buFont typeface="Wingdings" panose="05000000000000000000" pitchFamily="2" charset="2"/>
              <a:buChar char="Ø"/>
            </a:pPr>
            <a:r>
              <a:rPr lang="zh-CN" altLang="zh-CN" dirty="0"/>
              <a:t>为了加强核电工程质量评价管理，促进核电工程施工质量管理和质量水平的提升，统一核电工程施工质量评价的内容和方法，制定本文件。</a:t>
            </a:r>
          </a:p>
          <a:p>
            <a:pPr>
              <a:buFont typeface="Wingdings" panose="05000000000000000000" pitchFamily="2" charset="2"/>
              <a:buChar char="Ø"/>
            </a:pPr>
            <a:r>
              <a:rPr lang="zh-CN" altLang="zh-CN" sz="2000" dirty="0" smtClean="0">
                <a:latin typeface="+mn-ea"/>
                <a:ea typeface="+mn-ea"/>
              </a:rPr>
              <a:t>本</a:t>
            </a:r>
            <a:r>
              <a:rPr lang="zh-CN" altLang="zh-CN" sz="2000" dirty="0">
                <a:latin typeface="+mn-ea"/>
                <a:ea typeface="+mn-ea"/>
              </a:rPr>
              <a:t>文件的评价方法采用分阶段评价、综合打分的办法</a:t>
            </a:r>
            <a:r>
              <a:rPr lang="en-US" altLang="zh-CN" sz="2000" dirty="0">
                <a:latin typeface="+mn-ea"/>
                <a:ea typeface="+mn-ea"/>
              </a:rPr>
              <a:t>,</a:t>
            </a:r>
            <a:r>
              <a:rPr lang="zh-CN" altLang="zh-CN" sz="2000" dirty="0">
                <a:latin typeface="+mn-ea"/>
                <a:ea typeface="+mn-ea"/>
              </a:rPr>
              <a:t>即：参评机组的质量评价按照</a:t>
            </a:r>
            <a:r>
              <a:rPr lang="en-US" altLang="zh-CN" sz="2000" dirty="0">
                <a:latin typeface="+mn-ea"/>
                <a:ea typeface="+mn-ea"/>
              </a:rPr>
              <a:t>“</a:t>
            </a:r>
            <a:r>
              <a:rPr lang="zh-CN" altLang="zh-CN" sz="2000" b="1" dirty="0">
                <a:solidFill>
                  <a:srgbClr val="FF0000"/>
                </a:solidFill>
                <a:latin typeface="+mn-ea"/>
                <a:ea typeface="+mn-ea"/>
              </a:rPr>
              <a:t>穹顶吊装后</a:t>
            </a:r>
            <a:r>
              <a:rPr lang="en-US" altLang="zh-CN" sz="2000" b="1" dirty="0">
                <a:solidFill>
                  <a:srgbClr val="FF0000"/>
                </a:solidFill>
                <a:latin typeface="+mn-ea"/>
                <a:ea typeface="+mn-ea"/>
              </a:rPr>
              <a:t>”</a:t>
            </a:r>
            <a:r>
              <a:rPr lang="zh-CN" altLang="zh-CN" sz="2000" b="1" dirty="0">
                <a:solidFill>
                  <a:srgbClr val="FF0000"/>
                </a:solidFill>
                <a:latin typeface="+mn-ea"/>
                <a:ea typeface="+mn-ea"/>
              </a:rPr>
              <a:t>、</a:t>
            </a:r>
            <a:r>
              <a:rPr lang="en-US" altLang="zh-CN" sz="2000" b="1" dirty="0">
                <a:solidFill>
                  <a:srgbClr val="FF0000"/>
                </a:solidFill>
                <a:latin typeface="+mn-ea"/>
                <a:ea typeface="+mn-ea"/>
              </a:rPr>
              <a:t>“</a:t>
            </a:r>
            <a:r>
              <a:rPr lang="zh-CN" altLang="zh-CN" sz="2000" b="1" dirty="0">
                <a:solidFill>
                  <a:srgbClr val="FF0000"/>
                </a:solidFill>
                <a:latin typeface="+mn-ea"/>
                <a:ea typeface="+mn-ea"/>
              </a:rPr>
              <a:t>冷态功能试验后</a:t>
            </a:r>
            <a:r>
              <a:rPr lang="en-US" altLang="zh-CN" sz="2000" b="1" dirty="0">
                <a:solidFill>
                  <a:srgbClr val="FF0000"/>
                </a:solidFill>
                <a:latin typeface="+mn-ea"/>
                <a:ea typeface="+mn-ea"/>
              </a:rPr>
              <a:t>”</a:t>
            </a:r>
            <a:r>
              <a:rPr lang="zh-CN" altLang="zh-CN" sz="2000" b="1" dirty="0">
                <a:solidFill>
                  <a:srgbClr val="FF0000"/>
                </a:solidFill>
                <a:latin typeface="+mn-ea"/>
                <a:ea typeface="+mn-ea"/>
              </a:rPr>
              <a:t>及</a:t>
            </a:r>
            <a:r>
              <a:rPr lang="en-US" altLang="zh-CN" sz="2000" b="1" dirty="0">
                <a:solidFill>
                  <a:srgbClr val="FF0000"/>
                </a:solidFill>
                <a:latin typeface="+mn-ea"/>
                <a:ea typeface="+mn-ea"/>
              </a:rPr>
              <a:t>“</a:t>
            </a:r>
            <a:r>
              <a:rPr lang="zh-CN" altLang="zh-CN" sz="2000" b="1" dirty="0">
                <a:solidFill>
                  <a:srgbClr val="FF0000"/>
                </a:solidFill>
                <a:latin typeface="+mn-ea"/>
                <a:ea typeface="+mn-ea"/>
              </a:rPr>
              <a:t>商运一年后</a:t>
            </a:r>
            <a:r>
              <a:rPr lang="en-US" altLang="zh-CN" sz="2000" b="1" dirty="0">
                <a:solidFill>
                  <a:srgbClr val="FF0000"/>
                </a:solidFill>
                <a:latin typeface="+mn-ea"/>
                <a:ea typeface="+mn-ea"/>
              </a:rPr>
              <a:t>”</a:t>
            </a:r>
            <a:r>
              <a:rPr lang="zh-CN" altLang="zh-CN" sz="2000" dirty="0">
                <a:latin typeface="+mn-ea"/>
                <a:ea typeface="+mn-ea"/>
              </a:rPr>
              <a:t>三个阶段进行，质量评价的最终结果根据三个阶段的质量评价结果进行综合评价确定</a:t>
            </a:r>
            <a:r>
              <a:rPr lang="zh-CN" altLang="zh-CN" sz="2000" dirty="0" smtClean="0">
                <a:latin typeface="+mn-ea"/>
                <a:ea typeface="+mn-ea"/>
              </a:rPr>
              <a:t>。</a:t>
            </a:r>
            <a:endParaRPr lang="en-US" altLang="zh-CN" sz="2000" dirty="0" smtClean="0">
              <a:latin typeface="+mn-ea"/>
              <a:ea typeface="+mn-ea"/>
            </a:endParaRPr>
          </a:p>
          <a:p>
            <a:pPr marL="0" indent="0">
              <a:spcBef>
                <a:spcPts val="600"/>
              </a:spcBef>
              <a:spcAft>
                <a:spcPts val="600"/>
              </a:spcAft>
              <a:buNone/>
            </a:pPr>
            <a:endParaRPr lang="zh-CN" altLang="en-US" sz="2000" dirty="0">
              <a:latin typeface="+mn-ea"/>
              <a:ea typeface="+mn-ea"/>
            </a:endParaRPr>
          </a:p>
        </p:txBody>
      </p:sp>
    </p:spTree>
    <p:extLst>
      <p:ext uri="{BB962C8B-B14F-4D97-AF65-F5344CB8AC3E}">
        <p14:creationId xmlns:p14="http://schemas.microsoft.com/office/powerpoint/2010/main" val="18816721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z="3200" dirty="0"/>
              <a:t>8  </a:t>
            </a:r>
            <a:r>
              <a:rPr lang="zh-CN" altLang="zh-CN" sz="3200" dirty="0"/>
              <a:t>专项工程质量评价</a:t>
            </a:r>
            <a:endParaRPr lang="zh-CN" altLang="en-US" sz="3200" dirty="0"/>
          </a:p>
        </p:txBody>
      </p:sp>
      <p:sp>
        <p:nvSpPr>
          <p:cNvPr id="3" name="内容占位符 2"/>
          <p:cNvSpPr>
            <a:spLocks noGrp="1"/>
          </p:cNvSpPr>
          <p:nvPr>
            <p:ph idx="1"/>
          </p:nvPr>
        </p:nvSpPr>
        <p:spPr>
          <a:xfrm>
            <a:off x="467544" y="2060848"/>
            <a:ext cx="8229600" cy="4389120"/>
          </a:xfrm>
        </p:spPr>
        <p:txBody>
          <a:bodyPr>
            <a:normAutofit/>
          </a:bodyPr>
          <a:lstStyle/>
          <a:p>
            <a:pPr marL="0" lvl="0" indent="0">
              <a:buNone/>
            </a:pPr>
            <a:r>
              <a:rPr lang="en-US" altLang="zh-CN" sz="1800" b="1" dirty="0" smtClean="0">
                <a:latin typeface="宋体" pitchFamily="2" charset="-122"/>
                <a:ea typeface="宋体" pitchFamily="2" charset="-122"/>
                <a:cs typeface="Times New Roman" pitchFamily="18" charset="0"/>
              </a:rPr>
              <a:t>            </a:t>
            </a:r>
            <a:r>
              <a:rPr lang="zh-CN" altLang="zh-CN" sz="1800" b="1" dirty="0" smtClean="0">
                <a:latin typeface="宋体" pitchFamily="2" charset="-122"/>
                <a:ea typeface="宋体" pitchFamily="2" charset="-122"/>
                <a:cs typeface="Times New Roman" pitchFamily="18" charset="0"/>
              </a:rPr>
              <a:t>表</a:t>
            </a:r>
            <a:r>
              <a:rPr lang="en-US" altLang="zh-CN" sz="1800" b="1" dirty="0" smtClean="0">
                <a:latin typeface="宋体" pitchFamily="2" charset="-122"/>
                <a:ea typeface="宋体" pitchFamily="2" charset="-122"/>
                <a:cs typeface="Times New Roman" pitchFamily="18" charset="0"/>
              </a:rPr>
              <a:t>21  </a:t>
            </a:r>
            <a:r>
              <a:rPr lang="zh-CN" altLang="en-US" sz="1800" b="1" dirty="0">
                <a:latin typeface="宋体" pitchFamily="2" charset="-122"/>
                <a:ea typeface="宋体" pitchFamily="2" charset="-122"/>
                <a:cs typeface="Times New Roman" pitchFamily="18" charset="0"/>
              </a:rPr>
              <a:t>冷态</a:t>
            </a:r>
            <a:r>
              <a:rPr lang="zh-CN" altLang="en-US" sz="1800" b="1" dirty="0" smtClean="0">
                <a:latin typeface="宋体" pitchFamily="2" charset="-122"/>
                <a:ea typeface="宋体" pitchFamily="2" charset="-122"/>
                <a:cs typeface="Times New Roman" pitchFamily="18" charset="0"/>
              </a:rPr>
              <a:t>功能试验后阶段</a:t>
            </a:r>
            <a:r>
              <a:rPr lang="zh-CN" altLang="en-US" sz="1800" b="1" dirty="0">
                <a:latin typeface="宋体" pitchFamily="2" charset="-122"/>
                <a:ea typeface="宋体" pitchFamily="2" charset="-122"/>
                <a:cs typeface="Times New Roman" pitchFamily="18" charset="0"/>
              </a:rPr>
              <a:t>调试专项工程评价表</a:t>
            </a:r>
            <a:endParaRPr lang="zh-CN" altLang="en-US" sz="1800" dirty="0">
              <a:latin typeface="Arial" pitchFamily="34" charset="0"/>
              <a:ea typeface="宋体" pitchFamily="2" charset="-122"/>
              <a:cs typeface="宋体" pitchFamily="2" charset="-122"/>
            </a:endParaRPr>
          </a:p>
          <a:p>
            <a:pPr marL="0" indent="0">
              <a:buNone/>
            </a:pPr>
            <a:endParaRPr lang="zh-CN" altLang="en-US" sz="2400" dirty="0"/>
          </a:p>
        </p:txBody>
      </p:sp>
      <p:cxnSp>
        <p:nvCxnSpPr>
          <p:cNvPr id="6" name="直接连接符 5"/>
          <p:cNvCxnSpPr/>
          <p:nvPr/>
        </p:nvCxnSpPr>
        <p:spPr>
          <a:xfrm>
            <a:off x="2699792" y="2852936"/>
            <a:ext cx="2088232" cy="7920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5" name="表格 4"/>
          <p:cNvGraphicFramePr>
            <a:graphicFrameLocks noGrp="1"/>
          </p:cNvGraphicFramePr>
          <p:nvPr>
            <p:extLst>
              <p:ext uri="{D42A27DB-BD31-4B8C-83A1-F6EECF244321}">
                <p14:modId xmlns:p14="http://schemas.microsoft.com/office/powerpoint/2010/main" val="1822339733"/>
              </p:ext>
            </p:extLst>
          </p:nvPr>
        </p:nvGraphicFramePr>
        <p:xfrm>
          <a:off x="827584" y="2564904"/>
          <a:ext cx="7596851" cy="3095625"/>
        </p:xfrm>
        <a:graphic>
          <a:graphicData uri="http://schemas.openxmlformats.org/drawingml/2006/table">
            <a:tbl>
              <a:tblPr firstRow="1" firstCol="1" bandRow="1">
                <a:tableStyleId>{5940675A-B579-460E-94D1-54222C63F5DA}</a:tableStyleId>
              </a:tblPr>
              <a:tblGrid>
                <a:gridCol w="492388"/>
                <a:gridCol w="3682117"/>
                <a:gridCol w="969189"/>
                <a:gridCol w="760784"/>
                <a:gridCol w="977811"/>
                <a:gridCol w="714562"/>
              </a:tblGrid>
              <a:tr h="401320">
                <a:tc rowSpan="2">
                  <a:txBody>
                    <a:bodyPr/>
                    <a:lstStyle/>
                    <a:p>
                      <a:pPr algn="ctr">
                        <a:spcAft>
                          <a:spcPts val="0"/>
                        </a:spcAft>
                      </a:pPr>
                      <a:r>
                        <a:rPr lang="zh-CN" sz="1100" kern="0" dirty="0">
                          <a:effectLst/>
                        </a:rPr>
                        <a:t>性</a:t>
                      </a:r>
                      <a:endParaRPr lang="zh-CN" sz="1050" kern="100" dirty="0">
                        <a:effectLst/>
                      </a:endParaRPr>
                    </a:p>
                    <a:p>
                      <a:pPr algn="ctr">
                        <a:spcAft>
                          <a:spcPts val="0"/>
                        </a:spcAft>
                      </a:pPr>
                      <a:r>
                        <a:rPr lang="zh-CN" sz="1100" kern="0" dirty="0">
                          <a:effectLst/>
                        </a:rPr>
                        <a:t>能</a:t>
                      </a:r>
                      <a:endParaRPr lang="zh-CN" sz="1050" kern="100" dirty="0">
                        <a:effectLst/>
                      </a:endParaRPr>
                    </a:p>
                    <a:p>
                      <a:pPr algn="ctr">
                        <a:spcAft>
                          <a:spcPts val="0"/>
                        </a:spcAft>
                      </a:pPr>
                      <a:r>
                        <a:rPr lang="zh-CN" sz="1100" kern="0" dirty="0">
                          <a:effectLst/>
                        </a:rPr>
                        <a:t>指</a:t>
                      </a:r>
                      <a:endParaRPr lang="zh-CN" sz="1050" kern="100" dirty="0">
                        <a:effectLst/>
                      </a:endParaRPr>
                    </a:p>
                    <a:p>
                      <a:pPr algn="ctr">
                        <a:spcAft>
                          <a:spcPts val="0"/>
                        </a:spcAft>
                      </a:pPr>
                      <a:r>
                        <a:rPr lang="zh-CN" sz="1100" kern="0" dirty="0">
                          <a:effectLst/>
                        </a:rPr>
                        <a:t>标</a:t>
                      </a:r>
                      <a:endParaRPr lang="zh-CN" sz="1050" kern="100" dirty="0">
                        <a:effectLst/>
                        <a:latin typeface="等线"/>
                        <a:ea typeface="等线"/>
                        <a:cs typeface="Times New Roman"/>
                      </a:endParaRPr>
                    </a:p>
                  </a:txBody>
                  <a:tcPr marL="59055" marR="68580" marT="0" marB="0" anchor="ctr"/>
                </a:tc>
                <a:tc>
                  <a:txBody>
                    <a:bodyPr/>
                    <a:lstStyle/>
                    <a:p>
                      <a:pPr algn="just">
                        <a:spcAft>
                          <a:spcPts val="0"/>
                        </a:spcAft>
                      </a:pPr>
                      <a:r>
                        <a:rPr lang="zh-CN" sz="1100" kern="0" dirty="0">
                          <a:effectLst/>
                        </a:rPr>
                        <a:t>单体初步试验、功能试验结果符合验收准则</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25</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401320">
                <a:tc vMerge="1">
                  <a:txBody>
                    <a:bodyPr/>
                    <a:lstStyle/>
                    <a:p>
                      <a:endParaRPr lang="zh-CN" altLang="en-US"/>
                    </a:p>
                  </a:txBody>
                  <a:tcPr/>
                </a:tc>
                <a:tc>
                  <a:txBody>
                    <a:bodyPr/>
                    <a:lstStyle/>
                    <a:p>
                      <a:pPr algn="just">
                        <a:spcAft>
                          <a:spcPts val="0"/>
                        </a:spcAft>
                      </a:pPr>
                      <a:r>
                        <a:rPr lang="zh-CN" sz="1100" kern="0" dirty="0">
                          <a:effectLst/>
                        </a:rPr>
                        <a:t>电气参数、机械参数和水力参数等的试验</a:t>
                      </a:r>
                      <a:r>
                        <a:rPr lang="zh-CN" sz="1100" kern="0" dirty="0" smtClean="0">
                          <a:effectLst/>
                        </a:rPr>
                        <a:t>值符合</a:t>
                      </a:r>
                      <a:r>
                        <a:rPr lang="zh-CN" altLang="en-US" sz="1100" kern="0" dirty="0" smtClean="0">
                          <a:effectLst/>
                        </a:rPr>
                        <a:t>设计要求</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25</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297815">
                <a:tc rowSpan="3">
                  <a:txBody>
                    <a:bodyPr/>
                    <a:lstStyle/>
                    <a:p>
                      <a:pPr algn="ctr">
                        <a:spcAft>
                          <a:spcPts val="0"/>
                        </a:spcAft>
                      </a:pPr>
                      <a:r>
                        <a:rPr lang="zh-CN" sz="1100" kern="0" dirty="0">
                          <a:effectLst/>
                        </a:rPr>
                        <a:t>调试报告和质量记录</a:t>
                      </a:r>
                      <a:endParaRPr lang="zh-CN" sz="1050" kern="100" dirty="0">
                        <a:effectLst/>
                        <a:latin typeface="等线"/>
                        <a:ea typeface="等线"/>
                        <a:cs typeface="Times New Roman"/>
                      </a:endParaRPr>
                    </a:p>
                  </a:txBody>
                  <a:tcPr marL="59055" marR="68580" marT="0" marB="0" anchor="ctr"/>
                </a:tc>
                <a:tc>
                  <a:txBody>
                    <a:bodyPr/>
                    <a:lstStyle/>
                    <a:p>
                      <a:pPr algn="just">
                        <a:spcAft>
                          <a:spcPts val="0"/>
                        </a:spcAft>
                      </a:pPr>
                      <a:r>
                        <a:rPr lang="zh-CN" sz="1100" kern="0" dirty="0">
                          <a:effectLst/>
                        </a:rPr>
                        <a:t>调试报告及签证</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10</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350520">
                <a:tc vMerge="1">
                  <a:txBody>
                    <a:bodyPr/>
                    <a:lstStyle/>
                    <a:p>
                      <a:endParaRPr lang="zh-CN" altLang="en-US"/>
                    </a:p>
                  </a:txBody>
                  <a:tcPr/>
                </a:tc>
                <a:tc>
                  <a:txBody>
                    <a:bodyPr/>
                    <a:lstStyle/>
                    <a:p>
                      <a:pPr algn="just">
                        <a:spcAft>
                          <a:spcPts val="0"/>
                        </a:spcAft>
                      </a:pPr>
                      <a:r>
                        <a:rPr lang="zh-CN" sz="1100" kern="0" dirty="0">
                          <a:effectLst/>
                        </a:rPr>
                        <a:t>质量保证活动记录资料</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5</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323215">
                <a:tc vMerge="1">
                  <a:txBody>
                    <a:bodyPr/>
                    <a:lstStyle/>
                    <a:p>
                      <a:endParaRPr lang="zh-CN" altLang="en-US"/>
                    </a:p>
                  </a:txBody>
                  <a:tcPr/>
                </a:tc>
                <a:tc>
                  <a:txBody>
                    <a:bodyPr/>
                    <a:lstStyle/>
                    <a:p>
                      <a:pPr algn="just">
                        <a:spcAft>
                          <a:spcPts val="0"/>
                        </a:spcAft>
                      </a:pPr>
                      <a:r>
                        <a:rPr lang="zh-CN" altLang="zh-CN" sz="1100" kern="0" dirty="0" smtClean="0">
                          <a:solidFill>
                            <a:schemeClr val="tx1"/>
                          </a:solidFill>
                          <a:effectLst/>
                          <a:latin typeface="+mn-lt"/>
                          <a:ea typeface="+mn-ea"/>
                          <a:cs typeface="+mn-cs"/>
                        </a:rPr>
                        <a:t>调试所需的物资供应生产必备的检测、试验工器具、备品备件等的质量证明文件和验收记录</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5</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1309370">
                <a:tc>
                  <a:txBody>
                    <a:bodyPr/>
                    <a:lstStyle/>
                    <a:p>
                      <a:pPr algn="ctr">
                        <a:spcAft>
                          <a:spcPts val="0"/>
                        </a:spcAft>
                      </a:pPr>
                      <a:r>
                        <a:rPr lang="zh-CN" sz="1100" kern="0">
                          <a:effectLst/>
                        </a:rPr>
                        <a:t>评</a:t>
                      </a:r>
                      <a:endParaRPr lang="zh-CN" sz="1050" kern="100">
                        <a:effectLst/>
                      </a:endParaRPr>
                    </a:p>
                    <a:p>
                      <a:pPr algn="ctr">
                        <a:spcAft>
                          <a:spcPts val="0"/>
                        </a:spcAft>
                      </a:pPr>
                      <a:r>
                        <a:rPr lang="zh-CN" sz="1100" kern="0">
                          <a:effectLst/>
                        </a:rPr>
                        <a:t>价</a:t>
                      </a:r>
                      <a:endParaRPr lang="zh-CN" sz="1050" kern="100">
                        <a:effectLst/>
                      </a:endParaRPr>
                    </a:p>
                    <a:p>
                      <a:pPr algn="ctr">
                        <a:spcAft>
                          <a:spcPts val="0"/>
                        </a:spcAft>
                      </a:pPr>
                      <a:r>
                        <a:rPr lang="zh-CN" sz="1100" kern="0">
                          <a:effectLst/>
                        </a:rPr>
                        <a:t>结</a:t>
                      </a:r>
                      <a:endParaRPr lang="zh-CN" sz="1050" kern="100">
                        <a:effectLst/>
                      </a:endParaRPr>
                    </a:p>
                    <a:p>
                      <a:pPr algn="ctr">
                        <a:spcAft>
                          <a:spcPts val="0"/>
                        </a:spcAft>
                      </a:pPr>
                      <a:r>
                        <a:rPr lang="zh-CN" sz="1100" kern="0">
                          <a:effectLst/>
                        </a:rPr>
                        <a:t>果</a:t>
                      </a:r>
                      <a:endParaRPr lang="zh-CN" sz="1050" kern="100">
                        <a:effectLst/>
                        <a:latin typeface="等线"/>
                        <a:ea typeface="等线"/>
                        <a:cs typeface="Times New Roman"/>
                      </a:endParaRPr>
                    </a:p>
                  </a:txBody>
                  <a:tcPr marL="59055" marR="68580" marT="0" marB="0" anchor="ctr"/>
                </a:tc>
                <a:tc gridSpan="5">
                  <a:txBody>
                    <a:bodyPr/>
                    <a:lstStyle/>
                    <a:p>
                      <a:pPr indent="69850" algn="l">
                        <a:spcAft>
                          <a:spcPts val="0"/>
                        </a:spcAft>
                      </a:pPr>
                      <a:r>
                        <a:rPr lang="zh-CN" sz="1100" kern="0" dirty="0">
                          <a:effectLst/>
                        </a:rPr>
                        <a:t>冷态</a:t>
                      </a:r>
                      <a:r>
                        <a:rPr lang="zh-CN" sz="1100" kern="0" dirty="0" smtClean="0">
                          <a:effectLst/>
                        </a:rPr>
                        <a:t>功能试验</a:t>
                      </a:r>
                      <a:r>
                        <a:rPr lang="zh-CN" altLang="en-US" sz="1100" kern="0" dirty="0" smtClean="0">
                          <a:effectLst/>
                        </a:rPr>
                        <a:t>后</a:t>
                      </a:r>
                      <a:r>
                        <a:rPr lang="zh-CN" sz="1100" kern="0" dirty="0" smtClean="0">
                          <a:effectLst/>
                        </a:rPr>
                        <a:t>阶段</a:t>
                      </a:r>
                      <a:r>
                        <a:rPr lang="zh-CN" sz="1100" kern="0" dirty="0">
                          <a:effectLst/>
                        </a:rPr>
                        <a:t>调试专项工程评价得分：</a:t>
                      </a:r>
                      <a:endParaRPr lang="zh-CN" sz="1050" kern="100" dirty="0">
                        <a:effectLst/>
                      </a:endParaRPr>
                    </a:p>
                    <a:p>
                      <a:pPr algn="l">
                        <a:spcAft>
                          <a:spcPts val="0"/>
                        </a:spcAft>
                      </a:pPr>
                      <a:r>
                        <a:rPr lang="en-GB" sz="1100" kern="0" dirty="0">
                          <a:effectLst/>
                        </a:rPr>
                        <a:t> </a:t>
                      </a:r>
                      <a:endParaRPr lang="zh-CN" sz="1050" kern="100" dirty="0">
                        <a:effectLst/>
                      </a:endParaRPr>
                    </a:p>
                    <a:p>
                      <a:pPr indent="69850" algn="just">
                        <a:spcAft>
                          <a:spcPts val="0"/>
                        </a:spcAft>
                      </a:pPr>
                      <a:r>
                        <a:rPr lang="zh-CN" sz="1100" kern="0" dirty="0">
                          <a:effectLst/>
                        </a:rPr>
                        <a:t>评价说明：</a:t>
                      </a:r>
                      <a:endParaRPr lang="zh-CN" sz="1050" kern="100" dirty="0">
                        <a:effectLst/>
                      </a:endParaRPr>
                    </a:p>
                    <a:p>
                      <a:pPr algn="l">
                        <a:spcAft>
                          <a:spcPts val="0"/>
                        </a:spcAft>
                      </a:pPr>
                      <a:r>
                        <a:rPr lang="en-GB" sz="1100" kern="0" dirty="0">
                          <a:effectLst/>
                        </a:rPr>
                        <a:t> </a:t>
                      </a:r>
                      <a:endParaRPr lang="zh-CN" sz="1050" kern="100" dirty="0">
                        <a:effectLst/>
                      </a:endParaRPr>
                    </a:p>
                    <a:p>
                      <a:pPr algn="l">
                        <a:spcAft>
                          <a:spcPts val="0"/>
                        </a:spcAft>
                      </a:pPr>
                      <a:r>
                        <a:rPr lang="en-GB" sz="1100" kern="0" dirty="0">
                          <a:effectLst/>
                        </a:rPr>
                        <a:t> </a:t>
                      </a:r>
                      <a:endParaRPr lang="zh-CN" sz="1050" kern="100" dirty="0">
                        <a:effectLst/>
                      </a:endParaRPr>
                    </a:p>
                    <a:p>
                      <a:pPr indent="69850" algn="l">
                        <a:spcAft>
                          <a:spcPts val="0"/>
                        </a:spcAft>
                      </a:pPr>
                      <a:r>
                        <a:rPr lang="zh-CN" sz="1100" kern="0" dirty="0" smtClean="0">
                          <a:effectLst/>
                        </a:rPr>
                        <a:t>评价</a:t>
                      </a:r>
                      <a:r>
                        <a:rPr lang="zh-CN" sz="1100" kern="0" dirty="0">
                          <a:effectLst/>
                        </a:rPr>
                        <a:t>人员（签字）：</a:t>
                      </a:r>
                      <a:r>
                        <a:rPr lang="en-GB" sz="1100" kern="0" dirty="0">
                          <a:effectLst/>
                        </a:rPr>
                        <a:t>                          </a:t>
                      </a:r>
                      <a:r>
                        <a:rPr lang="en-GB" sz="1100" kern="0" dirty="0" smtClean="0">
                          <a:effectLst/>
                        </a:rPr>
                        <a:t>                                                             </a:t>
                      </a:r>
                      <a:r>
                        <a:rPr lang="zh-CN" sz="1100" kern="0" dirty="0">
                          <a:effectLst/>
                        </a:rPr>
                        <a:t>年  </a:t>
                      </a:r>
                      <a:r>
                        <a:rPr lang="en-GB" sz="1100" kern="0" dirty="0">
                          <a:effectLst/>
                        </a:rPr>
                        <a:t>  </a:t>
                      </a:r>
                      <a:r>
                        <a:rPr lang="zh-CN" sz="1100" kern="0" dirty="0">
                          <a:effectLst/>
                        </a:rPr>
                        <a:t>月 </a:t>
                      </a:r>
                      <a:r>
                        <a:rPr lang="en-GB" sz="1100" kern="0" dirty="0">
                          <a:effectLst/>
                        </a:rPr>
                        <a:t>   </a:t>
                      </a:r>
                      <a:r>
                        <a:rPr lang="zh-CN" sz="1100" kern="0" dirty="0">
                          <a:effectLst/>
                        </a:rPr>
                        <a:t>日</a:t>
                      </a:r>
                      <a:endParaRPr lang="zh-CN" sz="1050" kern="100" dirty="0">
                        <a:effectLst/>
                        <a:latin typeface="等线"/>
                        <a:ea typeface="等线"/>
                        <a:cs typeface="Times New Roman"/>
                      </a:endParaRPr>
                    </a:p>
                  </a:txBody>
                  <a:tcPr marL="59055"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bl>
          </a:graphicData>
        </a:graphic>
      </p:graphicFrame>
    </p:spTree>
    <p:extLst>
      <p:ext uri="{BB962C8B-B14F-4D97-AF65-F5344CB8AC3E}">
        <p14:creationId xmlns:p14="http://schemas.microsoft.com/office/powerpoint/2010/main" val="38635376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z="3200" dirty="0"/>
              <a:t>8  </a:t>
            </a:r>
            <a:r>
              <a:rPr lang="zh-CN" altLang="zh-CN" sz="3200" dirty="0"/>
              <a:t>专项工程质量评价</a:t>
            </a:r>
            <a:endParaRPr lang="zh-CN" altLang="en-US" sz="3200" dirty="0"/>
          </a:p>
        </p:txBody>
      </p:sp>
      <p:sp>
        <p:nvSpPr>
          <p:cNvPr id="3" name="内容占位符 2"/>
          <p:cNvSpPr>
            <a:spLocks noGrp="1"/>
          </p:cNvSpPr>
          <p:nvPr>
            <p:ph idx="1"/>
          </p:nvPr>
        </p:nvSpPr>
        <p:spPr>
          <a:xfrm>
            <a:off x="755576" y="2060848"/>
            <a:ext cx="7776864" cy="3888432"/>
          </a:xfrm>
        </p:spPr>
        <p:txBody>
          <a:bodyPr>
            <a:normAutofit/>
          </a:bodyPr>
          <a:lstStyle/>
          <a:p>
            <a:pPr marL="0" indent="0">
              <a:buNone/>
            </a:pPr>
            <a:r>
              <a:rPr lang="en-US" altLang="zh-CN" sz="2400" dirty="0"/>
              <a:t>8.2.2  </a:t>
            </a:r>
            <a:r>
              <a:rPr lang="zh-CN" altLang="zh-CN" sz="2400" dirty="0"/>
              <a:t>商运一年后单台机组</a:t>
            </a:r>
            <a:r>
              <a:rPr lang="en-US" altLang="zh-CN" sz="2400" dirty="0"/>
              <a:t>168/100h</a:t>
            </a:r>
            <a:r>
              <a:rPr lang="zh-CN" altLang="zh-CN" sz="2400" dirty="0"/>
              <a:t>满负荷试运行试验指标评价应符合表</a:t>
            </a:r>
            <a:r>
              <a:rPr lang="en-US" altLang="zh-CN" sz="2400" dirty="0"/>
              <a:t>22</a:t>
            </a:r>
            <a:r>
              <a:rPr lang="zh-CN" altLang="zh-CN" sz="2400" dirty="0"/>
              <a:t>的规定</a:t>
            </a:r>
            <a:r>
              <a:rPr lang="zh-CN" altLang="zh-CN" sz="2400" dirty="0" smtClean="0"/>
              <a:t>。</a:t>
            </a:r>
            <a:endParaRPr lang="zh-CN" altLang="zh-CN" sz="2400" dirty="0"/>
          </a:p>
          <a:p>
            <a:pPr marL="0" indent="0">
              <a:buNone/>
            </a:pPr>
            <a:endParaRPr lang="zh-CN" altLang="en-US" sz="2400" dirty="0"/>
          </a:p>
        </p:txBody>
      </p:sp>
      <p:cxnSp>
        <p:nvCxnSpPr>
          <p:cNvPr id="6" name="直接连接符 5"/>
          <p:cNvCxnSpPr/>
          <p:nvPr/>
        </p:nvCxnSpPr>
        <p:spPr>
          <a:xfrm>
            <a:off x="2699792" y="2852936"/>
            <a:ext cx="2088232" cy="7920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37981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z="3200" dirty="0"/>
              <a:t>8  </a:t>
            </a:r>
            <a:r>
              <a:rPr lang="zh-CN" altLang="zh-CN" sz="3200" dirty="0"/>
              <a:t>专项工程质量评价</a:t>
            </a:r>
            <a:endParaRPr lang="zh-CN" altLang="en-US" sz="3200" dirty="0"/>
          </a:p>
        </p:txBody>
      </p:sp>
      <p:sp>
        <p:nvSpPr>
          <p:cNvPr id="3" name="内容占位符 2"/>
          <p:cNvSpPr>
            <a:spLocks noGrp="1"/>
          </p:cNvSpPr>
          <p:nvPr>
            <p:ph idx="1"/>
          </p:nvPr>
        </p:nvSpPr>
        <p:spPr>
          <a:xfrm>
            <a:off x="467544" y="2060848"/>
            <a:ext cx="8229600" cy="4389120"/>
          </a:xfrm>
        </p:spPr>
        <p:txBody>
          <a:bodyPr>
            <a:normAutofit/>
          </a:bodyPr>
          <a:lstStyle/>
          <a:p>
            <a:pPr marL="0" indent="0">
              <a:buNone/>
            </a:pPr>
            <a:r>
              <a:rPr lang="en-US" altLang="zh-CN" sz="1800" b="1" dirty="0" smtClean="0"/>
              <a:t>                         </a:t>
            </a:r>
            <a:r>
              <a:rPr lang="zh-CN" altLang="zh-CN" sz="1800" b="1" dirty="0" smtClean="0"/>
              <a:t>表</a:t>
            </a:r>
            <a:r>
              <a:rPr lang="en-US" altLang="zh-CN" sz="1800" b="1" dirty="0" smtClean="0"/>
              <a:t>22  </a:t>
            </a:r>
            <a:r>
              <a:rPr lang="zh-CN" altLang="zh-CN" sz="1800" b="1" dirty="0"/>
              <a:t>机组</a:t>
            </a:r>
            <a:r>
              <a:rPr lang="en-US" altLang="zh-CN" sz="1800" b="1" dirty="0"/>
              <a:t>168/100h</a:t>
            </a:r>
            <a:r>
              <a:rPr lang="zh-CN" altLang="zh-CN" sz="1800" b="1" dirty="0"/>
              <a:t>满负荷试运行试验指标评价表</a:t>
            </a:r>
            <a:endParaRPr lang="zh-CN" altLang="zh-CN" sz="1800" dirty="0"/>
          </a:p>
          <a:p>
            <a:pPr marL="0" indent="0">
              <a:buNone/>
            </a:pPr>
            <a:endParaRPr lang="zh-CN" altLang="en-US" sz="2400" dirty="0"/>
          </a:p>
        </p:txBody>
      </p:sp>
      <p:cxnSp>
        <p:nvCxnSpPr>
          <p:cNvPr id="6" name="直接连接符 5"/>
          <p:cNvCxnSpPr/>
          <p:nvPr/>
        </p:nvCxnSpPr>
        <p:spPr>
          <a:xfrm>
            <a:off x="2699792" y="2852936"/>
            <a:ext cx="2088232" cy="7920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8" name="表格 7"/>
          <p:cNvGraphicFramePr>
            <a:graphicFrameLocks noGrp="1"/>
          </p:cNvGraphicFramePr>
          <p:nvPr>
            <p:extLst>
              <p:ext uri="{D42A27DB-BD31-4B8C-83A1-F6EECF244321}">
                <p14:modId xmlns:p14="http://schemas.microsoft.com/office/powerpoint/2010/main" val="3016433876"/>
              </p:ext>
            </p:extLst>
          </p:nvPr>
        </p:nvGraphicFramePr>
        <p:xfrm>
          <a:off x="971600" y="2564904"/>
          <a:ext cx="7416822" cy="3384377"/>
        </p:xfrm>
        <a:graphic>
          <a:graphicData uri="http://schemas.openxmlformats.org/drawingml/2006/table">
            <a:tbl>
              <a:tblPr firstRow="1" firstCol="1" bandRow="1"/>
              <a:tblGrid>
                <a:gridCol w="504056"/>
                <a:gridCol w="576064"/>
                <a:gridCol w="936104"/>
                <a:gridCol w="576064"/>
                <a:gridCol w="1238274"/>
                <a:gridCol w="201886"/>
                <a:gridCol w="1008112"/>
                <a:gridCol w="729001"/>
                <a:gridCol w="783167"/>
                <a:gridCol w="864094"/>
              </a:tblGrid>
              <a:tr h="368137">
                <a:tc gridSpan="2">
                  <a:txBody>
                    <a:bodyPr/>
                    <a:lstStyle/>
                    <a:p>
                      <a:pPr algn="ctr">
                        <a:spcAft>
                          <a:spcPts val="0"/>
                        </a:spcAft>
                      </a:pPr>
                      <a:r>
                        <a:rPr lang="zh-CN" sz="1100" kern="0" dirty="0">
                          <a:effectLst/>
                        </a:rPr>
                        <a:t>工程项目名称</a:t>
                      </a:r>
                      <a:endParaRPr lang="zh-CN" sz="1100" kern="100" dirty="0">
                        <a:effectLst/>
                        <a:latin typeface="等线"/>
                        <a:ea typeface="等线"/>
                        <a:cs typeface="Times New Roman"/>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gridSpan="2">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zh-CN" sz="1100" kern="0">
                          <a:effectLst/>
                        </a:rPr>
                        <a:t>建设单位</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06028">
                <a:tc gridSpan="2">
                  <a:txBody>
                    <a:bodyPr/>
                    <a:lstStyle/>
                    <a:p>
                      <a:pPr algn="ctr">
                        <a:spcAft>
                          <a:spcPts val="0"/>
                        </a:spcAft>
                      </a:pPr>
                      <a:r>
                        <a:rPr lang="zh-CN" sz="1100" kern="0">
                          <a:effectLst/>
                        </a:rPr>
                        <a:t>试验单位</a:t>
                      </a:r>
                      <a:endParaRPr lang="zh-CN" sz="1100" kern="100">
                        <a:effectLst/>
                        <a:latin typeface="等线"/>
                        <a:ea typeface="等线"/>
                        <a:cs typeface="Times New Roman"/>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gridSpan="2">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zh-CN" sz="1100" kern="0">
                          <a:effectLst/>
                        </a:rPr>
                        <a:t>评价单位</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71021">
                <a:tc>
                  <a:txBody>
                    <a:bodyPr/>
                    <a:lstStyle/>
                    <a:p>
                      <a:pPr algn="ctr">
                        <a:spcAft>
                          <a:spcPts val="0"/>
                        </a:spcAft>
                      </a:pPr>
                      <a:r>
                        <a:rPr lang="zh-CN" sz="1100" kern="0">
                          <a:effectLst/>
                        </a:rPr>
                        <a:t>序号</a:t>
                      </a:r>
                      <a:endParaRPr lang="zh-CN" sz="1100" kern="100">
                        <a:effectLst/>
                        <a:latin typeface="等线"/>
                        <a:ea typeface="等线"/>
                        <a:cs typeface="Times New Roman"/>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zh-CN" sz="1100" kern="0">
                          <a:effectLst/>
                        </a:rPr>
                        <a:t>评价内容</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zh-CN" sz="1100" kern="0" dirty="0">
                          <a:effectLst/>
                        </a:rPr>
                        <a:t>性质</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zh-CN" sz="1100" kern="0" dirty="0">
                          <a:effectLst/>
                        </a:rPr>
                        <a:t>考核标准</a:t>
                      </a:r>
                      <a:r>
                        <a:rPr lang="en-GB" sz="1100" kern="0" dirty="0">
                          <a:effectLst/>
                        </a:rPr>
                        <a:t>/</a:t>
                      </a:r>
                      <a:r>
                        <a:rPr lang="zh-CN" sz="1100" kern="0" dirty="0">
                          <a:effectLst/>
                        </a:rPr>
                        <a:t>考核值</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zh-CN" sz="1100" kern="0">
                          <a:effectLst/>
                        </a:rPr>
                        <a:t>结果</a:t>
                      </a:r>
                      <a:r>
                        <a:rPr lang="en-GB" sz="1100" kern="0">
                          <a:effectLst/>
                        </a:rPr>
                        <a:t>/</a:t>
                      </a:r>
                      <a:r>
                        <a:rPr lang="zh-CN" sz="1100" kern="0">
                          <a:effectLst/>
                        </a:rPr>
                        <a:t>实测值</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191135" algn="l"/>
                        </a:tabLst>
                      </a:pPr>
                      <a:r>
                        <a:rPr lang="zh-CN" sz="1100" kern="0">
                          <a:effectLst/>
                        </a:rPr>
                        <a:t>分值</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100" kern="0">
                          <a:effectLst/>
                        </a:rPr>
                        <a:t>得分</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100" kern="0">
                          <a:effectLst/>
                        </a:rPr>
                        <a:t>备注</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021">
                <a:tc>
                  <a:txBody>
                    <a:bodyPr/>
                    <a:lstStyle/>
                    <a:p>
                      <a:pPr algn="ctr">
                        <a:spcAft>
                          <a:spcPts val="0"/>
                        </a:spcAft>
                      </a:pPr>
                      <a:r>
                        <a:rPr lang="en-GB" sz="1100" kern="0">
                          <a:effectLst/>
                        </a:rPr>
                        <a:t>1</a:t>
                      </a:r>
                      <a:endParaRPr lang="zh-CN" sz="1100" kern="100">
                        <a:effectLst/>
                        <a:latin typeface="等线"/>
                        <a:ea typeface="等线"/>
                        <a:cs typeface="Times New Roman"/>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spcAft>
                          <a:spcPts val="0"/>
                        </a:spcAft>
                      </a:pPr>
                      <a:r>
                        <a:rPr lang="zh-CN" sz="1100" kern="0" dirty="0" smtClean="0">
                          <a:effectLst/>
                        </a:rPr>
                        <a:t>进入</a:t>
                      </a:r>
                      <a:r>
                        <a:rPr lang="zh-CN" altLang="en-US" sz="1100" kern="0" dirty="0" smtClean="0">
                          <a:effectLst/>
                        </a:rPr>
                        <a:t>满负荷</a:t>
                      </a:r>
                      <a:r>
                        <a:rPr lang="zh-CN" sz="1100" kern="0" dirty="0" smtClean="0">
                          <a:effectLst/>
                        </a:rPr>
                        <a:t>试</a:t>
                      </a:r>
                      <a:r>
                        <a:rPr lang="zh-CN" sz="1100" kern="0" dirty="0">
                          <a:effectLst/>
                        </a:rPr>
                        <a:t>运条件</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zh-CN" sz="1100" kern="0">
                          <a:effectLst/>
                        </a:rPr>
                        <a:t>主控</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zh-CN" sz="1100" kern="0" dirty="0">
                          <a:effectLst/>
                        </a:rPr>
                        <a:t>符合规定</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a:effectLst/>
                        </a:rPr>
                        <a:t>4</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021">
                <a:tc>
                  <a:txBody>
                    <a:bodyPr/>
                    <a:lstStyle/>
                    <a:p>
                      <a:pPr algn="ctr">
                        <a:spcAft>
                          <a:spcPts val="0"/>
                        </a:spcAft>
                      </a:pPr>
                      <a:r>
                        <a:rPr lang="en-GB" sz="1100" kern="0">
                          <a:effectLst/>
                        </a:rPr>
                        <a:t>2</a:t>
                      </a:r>
                      <a:endParaRPr lang="zh-CN" sz="1100" kern="100">
                        <a:effectLst/>
                        <a:latin typeface="等线"/>
                        <a:ea typeface="等线"/>
                        <a:cs typeface="Times New Roman"/>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spcAft>
                          <a:spcPts val="0"/>
                        </a:spcAft>
                      </a:pPr>
                      <a:r>
                        <a:rPr lang="zh-CN" sz="1100" kern="0" dirty="0">
                          <a:effectLst/>
                        </a:rPr>
                        <a:t>连续运行时间</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zh-CN" sz="1100" kern="0">
                          <a:effectLst/>
                        </a:rPr>
                        <a:t>主控</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100" kern="0" dirty="0">
                          <a:effectLst/>
                        </a:rPr>
                        <a:t>≥168/100h</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a:effectLst/>
                        </a:rPr>
                        <a:t>4</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021">
                <a:tc>
                  <a:txBody>
                    <a:bodyPr/>
                    <a:lstStyle/>
                    <a:p>
                      <a:pPr algn="ctr">
                        <a:spcAft>
                          <a:spcPts val="0"/>
                        </a:spcAft>
                      </a:pPr>
                      <a:r>
                        <a:rPr lang="en-GB" sz="1100" kern="0">
                          <a:effectLst/>
                        </a:rPr>
                        <a:t>3</a:t>
                      </a:r>
                      <a:endParaRPr lang="zh-CN" sz="1100" kern="100">
                        <a:effectLst/>
                        <a:latin typeface="等线"/>
                        <a:ea typeface="等线"/>
                        <a:cs typeface="Times New Roman"/>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spcAft>
                          <a:spcPts val="0"/>
                        </a:spcAft>
                      </a:pPr>
                      <a:r>
                        <a:rPr lang="zh-CN" sz="1100" kern="0" dirty="0">
                          <a:effectLst/>
                        </a:rPr>
                        <a:t>连续稳定负荷</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zh-CN" sz="1100" kern="0" dirty="0">
                          <a:effectLst/>
                        </a:rPr>
                        <a:t>符合预定负荷曲线</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a:effectLst/>
                        </a:rPr>
                        <a:t>3</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532">
                <a:tc>
                  <a:txBody>
                    <a:bodyPr/>
                    <a:lstStyle/>
                    <a:p>
                      <a:pPr algn="ctr">
                        <a:spcAft>
                          <a:spcPts val="0"/>
                        </a:spcAft>
                      </a:pPr>
                      <a:r>
                        <a:rPr lang="en-GB" sz="1100" kern="0">
                          <a:effectLst/>
                        </a:rPr>
                        <a:t>4</a:t>
                      </a:r>
                      <a:endParaRPr lang="zh-CN" sz="1100" kern="100">
                        <a:effectLst/>
                        <a:latin typeface="等线"/>
                        <a:ea typeface="等线"/>
                        <a:cs typeface="Times New Roman"/>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spcAft>
                          <a:spcPts val="0"/>
                        </a:spcAft>
                      </a:pPr>
                      <a:r>
                        <a:rPr lang="zh-CN" sz="1100" kern="0" dirty="0">
                          <a:effectLst/>
                        </a:rPr>
                        <a:t>连续平均负荷率</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100" kern="0">
                          <a:effectLst/>
                        </a:rPr>
                        <a:t>≥90%</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dirty="0">
                          <a:effectLst/>
                        </a:rPr>
                        <a:t>3</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532">
                <a:tc>
                  <a:txBody>
                    <a:bodyPr/>
                    <a:lstStyle/>
                    <a:p>
                      <a:pPr algn="ctr">
                        <a:spcAft>
                          <a:spcPts val="0"/>
                        </a:spcAft>
                      </a:pPr>
                      <a:r>
                        <a:rPr lang="en-GB" sz="1100" kern="0">
                          <a:effectLst/>
                        </a:rPr>
                        <a:t>5</a:t>
                      </a:r>
                      <a:endParaRPr lang="zh-CN" sz="1100" kern="100">
                        <a:effectLst/>
                        <a:latin typeface="等线"/>
                        <a:ea typeface="等线"/>
                        <a:cs typeface="Times New Roman"/>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spcAft>
                          <a:spcPts val="0"/>
                        </a:spcAft>
                      </a:pPr>
                      <a:r>
                        <a:rPr lang="zh-CN" sz="1100" kern="0" dirty="0">
                          <a:effectLst/>
                        </a:rPr>
                        <a:t>连续满负荷时间</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100" kern="0">
                          <a:effectLst/>
                        </a:rPr>
                        <a:t>≥96h</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dirty="0">
                          <a:effectLst/>
                        </a:rPr>
                        <a:t>3</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532">
                <a:tc>
                  <a:txBody>
                    <a:bodyPr/>
                    <a:lstStyle/>
                    <a:p>
                      <a:pPr algn="ctr">
                        <a:spcAft>
                          <a:spcPts val="0"/>
                        </a:spcAft>
                      </a:pPr>
                      <a:r>
                        <a:rPr lang="en-GB" sz="1100" kern="0">
                          <a:effectLst/>
                        </a:rPr>
                        <a:t>6</a:t>
                      </a:r>
                      <a:endParaRPr lang="zh-CN" sz="1100" kern="100">
                        <a:effectLst/>
                        <a:latin typeface="等线"/>
                        <a:ea typeface="等线"/>
                        <a:cs typeface="Times New Roman"/>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spcAft>
                          <a:spcPts val="0"/>
                        </a:spcAft>
                      </a:pPr>
                      <a:r>
                        <a:rPr lang="zh-CN" sz="1100" kern="0" dirty="0">
                          <a:effectLst/>
                        </a:rPr>
                        <a:t>机组性能担保值满足</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zh-CN" sz="1100" kern="0">
                          <a:effectLst/>
                        </a:rPr>
                        <a:t>主控</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en-GB" sz="1100" kern="0" dirty="0">
                          <a:effectLst/>
                          <a:highlight>
                            <a:srgbClr val="FFFF00"/>
                          </a:highlight>
                        </a:rPr>
                        <a:t> </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a:effectLst/>
                        </a:rPr>
                        <a:t>5</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532">
                <a:tc>
                  <a:txBody>
                    <a:bodyPr/>
                    <a:lstStyle/>
                    <a:p>
                      <a:pPr algn="ctr">
                        <a:spcAft>
                          <a:spcPts val="0"/>
                        </a:spcAft>
                      </a:pPr>
                      <a:r>
                        <a:rPr lang="en-GB" sz="1100" kern="0">
                          <a:effectLst/>
                        </a:rPr>
                        <a:t>7</a:t>
                      </a:r>
                      <a:endParaRPr lang="zh-CN" sz="1100" kern="100">
                        <a:effectLst/>
                        <a:latin typeface="等线"/>
                        <a:ea typeface="等线"/>
                        <a:cs typeface="Times New Roman"/>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spcAft>
                          <a:spcPts val="0"/>
                        </a:spcAft>
                      </a:pPr>
                      <a:r>
                        <a:rPr lang="zh-CN" sz="1100" kern="0" dirty="0">
                          <a:effectLst/>
                        </a:rPr>
                        <a:t>核岛额定输出热功率</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zh-CN" sz="1100" kern="0">
                          <a:effectLst/>
                        </a:rPr>
                        <a:t>主控</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en-GB" sz="1100" kern="0">
                          <a:effectLst/>
                          <a:highlight>
                            <a:srgbClr val="FFFF00"/>
                          </a:highligh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a:effectLst/>
                        </a:rPr>
                        <a:t>5</a:t>
                      </a:r>
                      <a:endParaRPr lang="zh-CN" sz="1100" kern="10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59055" marR="68580" marT="0" marB="0" anchor="ctr">
                    <a:lnL w="12700" cap="flat" cmpd="sng" algn="ctr">
                      <a:solidFill>
                        <a:srgbClr val="000000"/>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996010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z="3200" dirty="0"/>
              <a:t>8  </a:t>
            </a:r>
            <a:r>
              <a:rPr lang="zh-CN" altLang="zh-CN" sz="3200" dirty="0"/>
              <a:t>专项工程质量评价</a:t>
            </a:r>
            <a:endParaRPr lang="zh-CN" altLang="en-US" sz="3200" dirty="0"/>
          </a:p>
        </p:txBody>
      </p:sp>
      <p:sp>
        <p:nvSpPr>
          <p:cNvPr id="3" name="内容占位符 2"/>
          <p:cNvSpPr>
            <a:spLocks noGrp="1"/>
          </p:cNvSpPr>
          <p:nvPr>
            <p:ph idx="1"/>
          </p:nvPr>
        </p:nvSpPr>
        <p:spPr>
          <a:xfrm>
            <a:off x="467544" y="2060848"/>
            <a:ext cx="8229600" cy="4389120"/>
          </a:xfrm>
        </p:spPr>
        <p:txBody>
          <a:bodyPr>
            <a:normAutofit/>
          </a:bodyPr>
          <a:lstStyle/>
          <a:p>
            <a:pPr marL="0" indent="0">
              <a:buNone/>
            </a:pPr>
            <a:r>
              <a:rPr lang="en-US" altLang="zh-CN" sz="1800" b="1" dirty="0" smtClean="0"/>
              <a:t>                         </a:t>
            </a:r>
            <a:r>
              <a:rPr lang="zh-CN" altLang="zh-CN" sz="1800" b="1" dirty="0" smtClean="0"/>
              <a:t>表</a:t>
            </a:r>
            <a:r>
              <a:rPr lang="en-US" altLang="zh-CN" sz="1800" b="1" dirty="0" smtClean="0"/>
              <a:t>22  </a:t>
            </a:r>
            <a:r>
              <a:rPr lang="zh-CN" altLang="zh-CN" sz="1800" b="1" dirty="0"/>
              <a:t>机组</a:t>
            </a:r>
            <a:r>
              <a:rPr lang="en-US" altLang="zh-CN" sz="1800" b="1" dirty="0"/>
              <a:t>168/100h</a:t>
            </a:r>
            <a:r>
              <a:rPr lang="zh-CN" altLang="zh-CN" sz="1800" b="1" dirty="0"/>
              <a:t>满负荷试运行试验指标评价表</a:t>
            </a:r>
            <a:endParaRPr lang="zh-CN" altLang="zh-CN" sz="1800" dirty="0"/>
          </a:p>
          <a:p>
            <a:pPr marL="0" indent="0">
              <a:buNone/>
            </a:pPr>
            <a:endParaRPr lang="zh-CN" altLang="en-US" sz="2400" dirty="0"/>
          </a:p>
        </p:txBody>
      </p:sp>
      <p:cxnSp>
        <p:nvCxnSpPr>
          <p:cNvPr id="6" name="直接连接符 5"/>
          <p:cNvCxnSpPr/>
          <p:nvPr/>
        </p:nvCxnSpPr>
        <p:spPr>
          <a:xfrm>
            <a:off x="2699792" y="2852936"/>
            <a:ext cx="2088232" cy="7920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7" name="表格 6"/>
          <p:cNvGraphicFramePr>
            <a:graphicFrameLocks noGrp="1"/>
          </p:cNvGraphicFramePr>
          <p:nvPr>
            <p:extLst>
              <p:ext uri="{D42A27DB-BD31-4B8C-83A1-F6EECF244321}">
                <p14:modId xmlns:p14="http://schemas.microsoft.com/office/powerpoint/2010/main" val="4006474788"/>
              </p:ext>
            </p:extLst>
          </p:nvPr>
        </p:nvGraphicFramePr>
        <p:xfrm>
          <a:off x="755577" y="2564904"/>
          <a:ext cx="7560840" cy="3755238"/>
        </p:xfrm>
        <a:graphic>
          <a:graphicData uri="http://schemas.openxmlformats.org/drawingml/2006/table">
            <a:tbl>
              <a:tblPr firstRow="1" firstCol="1" bandRow="1">
                <a:tableStyleId>{5940675A-B579-460E-94D1-54222C63F5DA}</a:tableStyleId>
              </a:tblPr>
              <a:tblGrid>
                <a:gridCol w="469720"/>
                <a:gridCol w="2139344"/>
                <a:gridCol w="613638"/>
                <a:gridCol w="1097777"/>
                <a:gridCol w="720080"/>
                <a:gridCol w="1008112"/>
                <a:gridCol w="929141"/>
                <a:gridCol w="583028"/>
              </a:tblGrid>
              <a:tr h="244827">
                <a:tc>
                  <a:txBody>
                    <a:bodyPr/>
                    <a:lstStyle/>
                    <a:p>
                      <a:pPr algn="l">
                        <a:spcAft>
                          <a:spcPts val="0"/>
                        </a:spcAft>
                      </a:pPr>
                      <a:r>
                        <a:rPr lang="en-GB" sz="1100" kern="0" dirty="0">
                          <a:effectLst/>
                        </a:rPr>
                        <a:t>8</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zh-CN" sz="1100" kern="0" dirty="0">
                          <a:effectLst/>
                        </a:rPr>
                        <a:t>核岛额定输出蒸汽压力</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dirty="0">
                          <a:effectLst/>
                          <a:highlight>
                            <a:srgbClr val="FFFF00"/>
                          </a:highlight>
                        </a:rPr>
                        <a:t> </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3</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244827">
                <a:tc>
                  <a:txBody>
                    <a:bodyPr/>
                    <a:lstStyle/>
                    <a:p>
                      <a:pPr algn="l">
                        <a:spcAft>
                          <a:spcPts val="0"/>
                        </a:spcAft>
                      </a:pPr>
                      <a:r>
                        <a:rPr lang="en-GB" sz="1100" kern="0">
                          <a:effectLst/>
                        </a:rPr>
                        <a:t>9</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zh-CN" sz="1100" kern="0" dirty="0">
                          <a:effectLst/>
                        </a:rPr>
                        <a:t>核岛额定输出蒸汽湿度</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dirty="0">
                          <a:effectLst/>
                          <a:highlight>
                            <a:srgbClr val="FFFF00"/>
                          </a:highlight>
                        </a:rPr>
                        <a:t> </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3</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244827">
                <a:tc>
                  <a:txBody>
                    <a:bodyPr/>
                    <a:lstStyle/>
                    <a:p>
                      <a:pPr algn="l">
                        <a:spcAft>
                          <a:spcPts val="0"/>
                        </a:spcAft>
                      </a:pPr>
                      <a:r>
                        <a:rPr lang="en-GB" sz="1100" kern="0">
                          <a:effectLst/>
                        </a:rPr>
                        <a:t>10</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zh-CN" sz="1100" kern="0" dirty="0">
                          <a:effectLst/>
                        </a:rPr>
                        <a:t>厂用电率</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zh-CN" sz="1100" kern="0" dirty="0">
                          <a:effectLst/>
                        </a:rPr>
                        <a:t>主控</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dirty="0">
                          <a:effectLst/>
                          <a:highlight>
                            <a:srgbClr val="FFFF00"/>
                          </a:highlight>
                        </a:rPr>
                        <a:t> </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5</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244827">
                <a:tc>
                  <a:txBody>
                    <a:bodyPr/>
                    <a:lstStyle/>
                    <a:p>
                      <a:pPr algn="l">
                        <a:spcAft>
                          <a:spcPts val="0"/>
                        </a:spcAft>
                      </a:pPr>
                      <a:r>
                        <a:rPr lang="en-GB" sz="1100" kern="0">
                          <a:effectLst/>
                        </a:rPr>
                        <a:t>11</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zh-CN" sz="1100" kern="0" dirty="0">
                          <a:effectLst/>
                        </a:rPr>
                        <a:t>核岛运行能力</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zh-CN" sz="1100" kern="0" dirty="0">
                          <a:effectLst/>
                        </a:rPr>
                        <a:t>主控</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zh-CN" sz="1100" kern="0" dirty="0">
                          <a:effectLst/>
                        </a:rPr>
                        <a:t>符合合同约定</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5</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zh-CN" sz="1100" kern="0">
                          <a:effectLst/>
                        </a:rPr>
                        <a:t>见注</a:t>
                      </a:r>
                      <a:r>
                        <a:rPr lang="en-GB" sz="1100" kern="0">
                          <a:effectLst/>
                        </a:rPr>
                        <a:t>1</a:t>
                      </a:r>
                      <a:endParaRPr lang="zh-CN" sz="1050" kern="100">
                        <a:effectLst/>
                        <a:latin typeface="等线"/>
                        <a:ea typeface="等线"/>
                        <a:cs typeface="Times New Roman"/>
                      </a:endParaRPr>
                    </a:p>
                  </a:txBody>
                  <a:tcPr marL="59055" marR="68580" marT="0" marB="0" anchor="ctr"/>
                </a:tc>
              </a:tr>
              <a:tr h="244827">
                <a:tc>
                  <a:txBody>
                    <a:bodyPr/>
                    <a:lstStyle/>
                    <a:p>
                      <a:pPr algn="l">
                        <a:spcAft>
                          <a:spcPts val="0"/>
                        </a:spcAft>
                      </a:pPr>
                      <a:r>
                        <a:rPr lang="en-GB" sz="1100" kern="0">
                          <a:effectLst/>
                        </a:rPr>
                        <a:t>12</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zh-CN" sz="1100" kern="0" dirty="0">
                          <a:solidFill>
                            <a:srgbClr val="FF0000"/>
                          </a:solidFill>
                          <a:effectLst/>
                        </a:rPr>
                        <a:t>电气保护投入率</a:t>
                      </a:r>
                      <a:endParaRPr lang="zh-CN" sz="1050" kern="100" dirty="0">
                        <a:solidFill>
                          <a:srgbClr val="FF0000"/>
                        </a:solidFill>
                        <a:effectLst/>
                        <a:latin typeface="等线"/>
                        <a:ea typeface="等线"/>
                        <a:cs typeface="Times New Roman"/>
                      </a:endParaRPr>
                    </a:p>
                  </a:txBody>
                  <a:tcPr marL="59055" marR="68580" marT="0" marB="0" anchor="ctr"/>
                </a:tc>
                <a:tc>
                  <a:txBody>
                    <a:bodyPr/>
                    <a:lstStyle/>
                    <a:p>
                      <a:pPr algn="ctr">
                        <a:spcAft>
                          <a:spcPts val="0"/>
                        </a:spcAft>
                      </a:pPr>
                      <a:r>
                        <a:rPr lang="en-GB" sz="1100" kern="0" dirty="0">
                          <a:solidFill>
                            <a:srgbClr val="FF0000"/>
                          </a:solidFill>
                          <a:effectLst/>
                        </a:rPr>
                        <a:t> </a:t>
                      </a:r>
                      <a:endParaRPr lang="zh-CN" sz="1050" kern="100" dirty="0">
                        <a:solidFill>
                          <a:srgbClr val="FF0000"/>
                        </a:solidFill>
                        <a:effectLst/>
                        <a:latin typeface="等线"/>
                        <a:ea typeface="等线"/>
                        <a:cs typeface="Times New Roman"/>
                      </a:endParaRPr>
                    </a:p>
                  </a:txBody>
                  <a:tcPr marL="59055" marR="68580" marT="0" marB="0" anchor="ctr"/>
                </a:tc>
                <a:tc>
                  <a:txBody>
                    <a:bodyPr/>
                    <a:lstStyle/>
                    <a:p>
                      <a:pPr algn="l">
                        <a:spcAft>
                          <a:spcPts val="0"/>
                        </a:spcAft>
                      </a:pPr>
                      <a:r>
                        <a:rPr lang="en-GB" sz="1100" kern="0" dirty="0">
                          <a:solidFill>
                            <a:srgbClr val="FF0000"/>
                          </a:solidFill>
                          <a:effectLst/>
                        </a:rPr>
                        <a:t>100%</a:t>
                      </a:r>
                      <a:endParaRPr lang="zh-CN" sz="1050" kern="100" dirty="0">
                        <a:solidFill>
                          <a:srgbClr val="FF0000"/>
                        </a:solidFill>
                        <a:effectLst/>
                        <a:latin typeface="等线"/>
                        <a:ea typeface="等线"/>
                        <a:cs typeface="Times New Roman"/>
                      </a:endParaRPr>
                    </a:p>
                  </a:txBody>
                  <a:tcPr marL="59055" marR="68580" marT="0" marB="0" anchor="ctr"/>
                </a:tc>
                <a:tc>
                  <a:txBody>
                    <a:bodyPr/>
                    <a:lstStyle/>
                    <a:p>
                      <a:pPr algn="l">
                        <a:spcAft>
                          <a:spcPts val="0"/>
                        </a:spcAft>
                      </a:pPr>
                      <a:r>
                        <a:rPr lang="en-GB" sz="1100" kern="0">
                          <a:solidFill>
                            <a:srgbClr val="FF0000"/>
                          </a:solidFill>
                          <a:effectLst/>
                        </a:rPr>
                        <a:t> </a:t>
                      </a:r>
                      <a:endParaRPr lang="zh-CN" sz="1050" kern="100">
                        <a:solidFill>
                          <a:srgbClr val="FF0000"/>
                        </a:solidFill>
                        <a:effectLst/>
                        <a:latin typeface="等线"/>
                        <a:ea typeface="等线"/>
                        <a:cs typeface="Times New Roman"/>
                      </a:endParaRPr>
                    </a:p>
                  </a:txBody>
                  <a:tcPr marL="59055" marR="68580" marT="0" marB="0" anchor="ctr"/>
                </a:tc>
                <a:tc>
                  <a:txBody>
                    <a:bodyPr/>
                    <a:lstStyle/>
                    <a:p>
                      <a:pPr algn="ctr">
                        <a:spcAft>
                          <a:spcPts val="0"/>
                        </a:spcAft>
                      </a:pPr>
                      <a:r>
                        <a:rPr lang="en-GB" sz="1100" kern="0" dirty="0">
                          <a:solidFill>
                            <a:srgbClr val="FF0000"/>
                          </a:solidFill>
                          <a:effectLst/>
                        </a:rPr>
                        <a:t>3</a:t>
                      </a:r>
                      <a:endParaRPr lang="zh-CN" sz="1050" kern="100" dirty="0">
                        <a:solidFill>
                          <a:srgbClr val="FF0000"/>
                        </a:solidFill>
                        <a:effectLst/>
                        <a:latin typeface="等线"/>
                        <a:ea typeface="等线"/>
                        <a:cs typeface="Times New Roman"/>
                      </a:endParaRPr>
                    </a:p>
                  </a:txBody>
                  <a:tcPr marL="59055" marR="68580" marT="0" marB="0" anchor="ctr"/>
                </a:tc>
                <a:tc>
                  <a:txBody>
                    <a:bodyPr/>
                    <a:lstStyle/>
                    <a:p>
                      <a:pPr algn="l">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244827">
                <a:tc>
                  <a:txBody>
                    <a:bodyPr/>
                    <a:lstStyle/>
                    <a:p>
                      <a:pPr algn="l">
                        <a:spcAft>
                          <a:spcPts val="0"/>
                        </a:spcAft>
                      </a:pPr>
                      <a:r>
                        <a:rPr lang="en-GB" sz="1100" kern="0">
                          <a:effectLst/>
                        </a:rPr>
                        <a:t>13</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zh-CN" sz="1100" kern="0" dirty="0">
                          <a:solidFill>
                            <a:srgbClr val="FF0000"/>
                          </a:solidFill>
                          <a:effectLst/>
                        </a:rPr>
                        <a:t>电气自动装置投入率</a:t>
                      </a:r>
                      <a:endParaRPr lang="zh-CN" sz="1050" kern="100" dirty="0">
                        <a:solidFill>
                          <a:srgbClr val="FF0000"/>
                        </a:solidFill>
                        <a:effectLst/>
                        <a:latin typeface="等线"/>
                        <a:ea typeface="等线"/>
                        <a:cs typeface="Times New Roman"/>
                      </a:endParaRPr>
                    </a:p>
                  </a:txBody>
                  <a:tcPr marL="59055" marR="68580" marT="0" marB="0" anchor="ctr"/>
                </a:tc>
                <a:tc>
                  <a:txBody>
                    <a:bodyPr/>
                    <a:lstStyle/>
                    <a:p>
                      <a:pPr algn="ctr">
                        <a:spcAft>
                          <a:spcPts val="0"/>
                        </a:spcAft>
                      </a:pPr>
                      <a:r>
                        <a:rPr lang="en-GB" sz="1100" kern="0" dirty="0">
                          <a:solidFill>
                            <a:srgbClr val="FF0000"/>
                          </a:solidFill>
                          <a:effectLst/>
                        </a:rPr>
                        <a:t> </a:t>
                      </a:r>
                      <a:endParaRPr lang="zh-CN" sz="1050" kern="100" dirty="0">
                        <a:solidFill>
                          <a:srgbClr val="FF0000"/>
                        </a:solidFill>
                        <a:effectLst/>
                        <a:latin typeface="等线"/>
                        <a:ea typeface="等线"/>
                        <a:cs typeface="Times New Roman"/>
                      </a:endParaRPr>
                    </a:p>
                  </a:txBody>
                  <a:tcPr marL="59055" marR="68580" marT="0" marB="0" anchor="ctr"/>
                </a:tc>
                <a:tc>
                  <a:txBody>
                    <a:bodyPr/>
                    <a:lstStyle/>
                    <a:p>
                      <a:pPr algn="l">
                        <a:spcAft>
                          <a:spcPts val="0"/>
                        </a:spcAft>
                      </a:pPr>
                      <a:r>
                        <a:rPr lang="en-GB" sz="1100" b="1" kern="0" dirty="0">
                          <a:solidFill>
                            <a:srgbClr val="FF0000"/>
                          </a:solidFill>
                          <a:effectLst/>
                        </a:rPr>
                        <a:t>100%</a:t>
                      </a:r>
                      <a:endParaRPr lang="zh-CN" sz="1050" b="1" kern="100" dirty="0">
                        <a:solidFill>
                          <a:srgbClr val="FF0000"/>
                        </a:solidFill>
                        <a:effectLst/>
                        <a:latin typeface="等线"/>
                        <a:ea typeface="等线"/>
                        <a:cs typeface="Times New Roman"/>
                      </a:endParaRPr>
                    </a:p>
                  </a:txBody>
                  <a:tcPr marL="59055" marR="68580" marT="0" marB="0" anchor="ctr"/>
                </a:tc>
                <a:tc>
                  <a:txBody>
                    <a:bodyPr/>
                    <a:lstStyle/>
                    <a:p>
                      <a:pPr algn="l">
                        <a:spcAft>
                          <a:spcPts val="0"/>
                        </a:spcAft>
                      </a:pPr>
                      <a:r>
                        <a:rPr lang="en-GB" sz="1100" kern="0" dirty="0">
                          <a:solidFill>
                            <a:srgbClr val="FF0000"/>
                          </a:solidFill>
                          <a:effectLst/>
                        </a:rPr>
                        <a:t> </a:t>
                      </a:r>
                      <a:endParaRPr lang="zh-CN" sz="1050" kern="100" dirty="0">
                        <a:solidFill>
                          <a:srgbClr val="FF0000"/>
                        </a:solidFill>
                        <a:effectLst/>
                        <a:latin typeface="等线"/>
                        <a:ea typeface="等线"/>
                        <a:cs typeface="Times New Roman"/>
                      </a:endParaRPr>
                    </a:p>
                  </a:txBody>
                  <a:tcPr marL="59055" marR="68580" marT="0" marB="0" anchor="ctr"/>
                </a:tc>
                <a:tc>
                  <a:txBody>
                    <a:bodyPr/>
                    <a:lstStyle/>
                    <a:p>
                      <a:pPr algn="ctr">
                        <a:spcAft>
                          <a:spcPts val="0"/>
                        </a:spcAft>
                      </a:pPr>
                      <a:r>
                        <a:rPr lang="en-GB" sz="1100" kern="0" dirty="0">
                          <a:solidFill>
                            <a:srgbClr val="FF0000"/>
                          </a:solidFill>
                          <a:effectLst/>
                        </a:rPr>
                        <a:t>3</a:t>
                      </a:r>
                      <a:endParaRPr lang="zh-CN" sz="1050" kern="100" dirty="0">
                        <a:solidFill>
                          <a:srgbClr val="FF0000"/>
                        </a:solidFill>
                        <a:effectLst/>
                        <a:latin typeface="等线"/>
                        <a:ea typeface="等线"/>
                        <a:cs typeface="Times New Roman"/>
                      </a:endParaRPr>
                    </a:p>
                  </a:txBody>
                  <a:tcPr marL="59055" marR="68580" marT="0" marB="0" anchor="ctr"/>
                </a:tc>
                <a:tc>
                  <a:txBody>
                    <a:bodyPr/>
                    <a:lstStyle/>
                    <a:p>
                      <a:pPr algn="l">
                        <a:spcAft>
                          <a:spcPts val="0"/>
                        </a:spcAft>
                      </a:pPr>
                      <a:r>
                        <a:rPr lang="en-GB" sz="1100" kern="0" dirty="0">
                          <a:solidFill>
                            <a:srgbClr val="FF0000"/>
                          </a:solidFill>
                          <a:effectLst/>
                        </a:rPr>
                        <a:t> </a:t>
                      </a:r>
                      <a:endParaRPr lang="zh-CN" sz="1050" kern="100" dirty="0">
                        <a:solidFill>
                          <a:srgbClr val="FF0000"/>
                        </a:solidFill>
                        <a:effectLst/>
                        <a:latin typeface="等线"/>
                        <a:ea typeface="等线"/>
                        <a:cs typeface="Times New Roman"/>
                      </a:endParaRPr>
                    </a:p>
                  </a:txBody>
                  <a:tcPr marL="59055" marR="68580" marT="0" marB="0" anchor="ctr"/>
                </a:tc>
                <a:tc>
                  <a:txBody>
                    <a:bodyPr/>
                    <a:lstStyle/>
                    <a:p>
                      <a:pPr algn="l">
                        <a:spcAft>
                          <a:spcPts val="0"/>
                        </a:spcAft>
                      </a:pPr>
                      <a:r>
                        <a:rPr lang="en-GB" sz="1100" kern="0" dirty="0">
                          <a:solidFill>
                            <a:srgbClr val="FF0000"/>
                          </a:solidFill>
                          <a:effectLst/>
                        </a:rPr>
                        <a:t> </a:t>
                      </a:r>
                      <a:endParaRPr lang="zh-CN" sz="1050" kern="100" dirty="0">
                        <a:solidFill>
                          <a:srgbClr val="FF0000"/>
                        </a:solidFill>
                        <a:effectLst/>
                        <a:latin typeface="等线"/>
                        <a:ea typeface="等线"/>
                        <a:cs typeface="Times New Roman"/>
                      </a:endParaRPr>
                    </a:p>
                  </a:txBody>
                  <a:tcPr marL="59055" marR="68580" marT="0" marB="0" anchor="ctr"/>
                </a:tc>
              </a:tr>
              <a:tr h="244827">
                <a:tc>
                  <a:txBody>
                    <a:bodyPr/>
                    <a:lstStyle/>
                    <a:p>
                      <a:pPr algn="l">
                        <a:spcAft>
                          <a:spcPts val="0"/>
                        </a:spcAft>
                      </a:pPr>
                      <a:r>
                        <a:rPr lang="en-GB" sz="1100" kern="0">
                          <a:effectLst/>
                        </a:rPr>
                        <a:t>14</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zh-CN" sz="1100" kern="0" dirty="0">
                          <a:solidFill>
                            <a:srgbClr val="FF0000"/>
                          </a:solidFill>
                          <a:effectLst/>
                        </a:rPr>
                        <a:t>电气仪表投入率</a:t>
                      </a:r>
                      <a:endParaRPr lang="zh-CN" sz="1050" kern="100" dirty="0">
                        <a:solidFill>
                          <a:srgbClr val="FF0000"/>
                        </a:solidFill>
                        <a:effectLst/>
                        <a:latin typeface="等线"/>
                        <a:ea typeface="等线"/>
                        <a:cs typeface="Times New Roman"/>
                      </a:endParaRPr>
                    </a:p>
                  </a:txBody>
                  <a:tcPr marL="59055" marR="68580" marT="0" marB="0" anchor="ctr"/>
                </a:tc>
                <a:tc>
                  <a:txBody>
                    <a:bodyPr/>
                    <a:lstStyle/>
                    <a:p>
                      <a:pPr algn="ctr">
                        <a:spcAft>
                          <a:spcPts val="0"/>
                        </a:spcAft>
                      </a:pPr>
                      <a:r>
                        <a:rPr lang="en-GB" sz="1100" kern="0" dirty="0">
                          <a:solidFill>
                            <a:srgbClr val="FF0000"/>
                          </a:solidFill>
                          <a:effectLst/>
                        </a:rPr>
                        <a:t> </a:t>
                      </a:r>
                      <a:endParaRPr lang="zh-CN" sz="1050" kern="100" dirty="0">
                        <a:solidFill>
                          <a:srgbClr val="FF0000"/>
                        </a:solidFill>
                        <a:effectLst/>
                        <a:latin typeface="等线"/>
                        <a:ea typeface="等线"/>
                        <a:cs typeface="Times New Roman"/>
                      </a:endParaRPr>
                    </a:p>
                  </a:txBody>
                  <a:tcPr marL="59055" marR="68580" marT="0" marB="0" anchor="ctr"/>
                </a:tc>
                <a:tc>
                  <a:txBody>
                    <a:bodyPr/>
                    <a:lstStyle/>
                    <a:p>
                      <a:pPr algn="l">
                        <a:spcAft>
                          <a:spcPts val="0"/>
                        </a:spcAft>
                      </a:pPr>
                      <a:r>
                        <a:rPr lang="en-GB" sz="1100" kern="0" dirty="0">
                          <a:solidFill>
                            <a:srgbClr val="FF0000"/>
                          </a:solidFill>
                          <a:effectLst/>
                        </a:rPr>
                        <a:t>100%</a:t>
                      </a:r>
                      <a:endParaRPr lang="zh-CN" sz="1050" kern="100" dirty="0">
                        <a:solidFill>
                          <a:srgbClr val="FF0000"/>
                        </a:solidFill>
                        <a:effectLst/>
                        <a:latin typeface="等线"/>
                        <a:ea typeface="等线"/>
                        <a:cs typeface="Times New Roman"/>
                      </a:endParaRPr>
                    </a:p>
                  </a:txBody>
                  <a:tcPr marL="59055" marR="68580" marT="0" marB="0" anchor="ctr"/>
                </a:tc>
                <a:tc>
                  <a:txBody>
                    <a:bodyPr/>
                    <a:lstStyle/>
                    <a:p>
                      <a:pPr algn="l">
                        <a:spcAft>
                          <a:spcPts val="0"/>
                        </a:spcAft>
                      </a:pPr>
                      <a:r>
                        <a:rPr lang="en-GB" sz="1100" kern="0" dirty="0">
                          <a:solidFill>
                            <a:srgbClr val="FF0000"/>
                          </a:solidFill>
                          <a:effectLst/>
                        </a:rPr>
                        <a:t> </a:t>
                      </a:r>
                      <a:endParaRPr lang="zh-CN" sz="1050" kern="100" dirty="0">
                        <a:solidFill>
                          <a:srgbClr val="FF0000"/>
                        </a:solidFill>
                        <a:effectLst/>
                        <a:latin typeface="等线"/>
                        <a:ea typeface="等线"/>
                        <a:cs typeface="Times New Roman"/>
                      </a:endParaRPr>
                    </a:p>
                  </a:txBody>
                  <a:tcPr marL="59055" marR="68580" marT="0" marB="0" anchor="ctr"/>
                </a:tc>
                <a:tc>
                  <a:txBody>
                    <a:bodyPr/>
                    <a:lstStyle/>
                    <a:p>
                      <a:pPr algn="ctr">
                        <a:spcAft>
                          <a:spcPts val="0"/>
                        </a:spcAft>
                      </a:pPr>
                      <a:r>
                        <a:rPr lang="en-GB" sz="1100" kern="0" dirty="0">
                          <a:solidFill>
                            <a:srgbClr val="FF0000"/>
                          </a:solidFill>
                          <a:effectLst/>
                        </a:rPr>
                        <a:t>3</a:t>
                      </a:r>
                      <a:endParaRPr lang="zh-CN" sz="1050" kern="100" dirty="0">
                        <a:solidFill>
                          <a:srgbClr val="FF0000"/>
                        </a:solidFill>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244827">
                <a:tc>
                  <a:txBody>
                    <a:bodyPr/>
                    <a:lstStyle/>
                    <a:p>
                      <a:pPr algn="l">
                        <a:spcAft>
                          <a:spcPts val="0"/>
                        </a:spcAft>
                      </a:pPr>
                      <a:r>
                        <a:rPr lang="en-GB" sz="1100" kern="0">
                          <a:effectLst/>
                        </a:rPr>
                        <a:t>15</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zh-CN" sz="1100" kern="0" dirty="0">
                          <a:effectLst/>
                        </a:rPr>
                        <a:t>化水品质</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zh-CN" sz="1100" kern="0" dirty="0">
                          <a:effectLst/>
                        </a:rPr>
                        <a:t>主控</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zh-CN" sz="1100" kern="0" dirty="0">
                          <a:effectLst/>
                        </a:rPr>
                        <a:t>合格</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5</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r>
              <a:tr h="244827">
                <a:tc>
                  <a:txBody>
                    <a:bodyPr/>
                    <a:lstStyle/>
                    <a:p>
                      <a:pPr algn="l">
                        <a:spcAft>
                          <a:spcPts val="0"/>
                        </a:spcAft>
                      </a:pPr>
                      <a:r>
                        <a:rPr lang="en-GB" sz="1100" kern="0">
                          <a:effectLst/>
                        </a:rPr>
                        <a:t>16</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zh-CN" sz="1100" kern="0" dirty="0">
                          <a:effectLst/>
                        </a:rPr>
                        <a:t>机组临时验收情况</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zh-CN" sz="1100" kern="0" dirty="0">
                          <a:effectLst/>
                        </a:rPr>
                        <a:t>符合合同约定</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3</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244827">
                <a:tc>
                  <a:txBody>
                    <a:bodyPr/>
                    <a:lstStyle/>
                    <a:p>
                      <a:pPr algn="l">
                        <a:spcAft>
                          <a:spcPts val="0"/>
                        </a:spcAft>
                      </a:pPr>
                      <a:r>
                        <a:rPr lang="en-GB" sz="1100" kern="0">
                          <a:effectLst/>
                        </a:rPr>
                        <a:t>17</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zh-CN" sz="1100" kern="0" dirty="0">
                          <a:effectLst/>
                        </a:rPr>
                        <a:t>热工保护投入率</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zh-CN" sz="1100" kern="0" dirty="0">
                          <a:effectLst/>
                        </a:rPr>
                        <a:t>主控</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dirty="0">
                          <a:effectLst/>
                        </a:rPr>
                        <a:t>100%</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4</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489654">
                <a:tc>
                  <a:txBody>
                    <a:bodyPr/>
                    <a:lstStyle/>
                    <a:p>
                      <a:pPr algn="l">
                        <a:spcAft>
                          <a:spcPts val="0"/>
                        </a:spcAft>
                      </a:pPr>
                      <a:r>
                        <a:rPr lang="en-GB" sz="1100" kern="0">
                          <a:effectLst/>
                        </a:rPr>
                        <a:t>18</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zh-CN" sz="1100" kern="0" dirty="0">
                          <a:effectLst/>
                        </a:rPr>
                        <a:t>热控自动投入率（</a:t>
                      </a:r>
                      <a:r>
                        <a:rPr lang="zh-CN" sz="1100" kern="0" dirty="0" smtClean="0">
                          <a:effectLst/>
                        </a:rPr>
                        <a:t>协调</a:t>
                      </a:r>
                      <a:r>
                        <a:rPr lang="zh-CN" altLang="en-US" sz="1100" kern="0" dirty="0" smtClean="0">
                          <a:effectLst/>
                        </a:rPr>
                        <a:t>控制系统</a:t>
                      </a:r>
                      <a:r>
                        <a:rPr lang="zh-CN" sz="1100" kern="0" dirty="0" smtClean="0">
                          <a:effectLst/>
                        </a:rPr>
                        <a:t>投入</a:t>
                      </a:r>
                      <a:r>
                        <a:rPr lang="zh-CN" sz="1100" kern="0" dirty="0">
                          <a:effectLst/>
                        </a:rPr>
                        <a:t>，调节品质</a:t>
                      </a:r>
                      <a:r>
                        <a:rPr lang="zh-CN" sz="1100" kern="0" dirty="0" smtClean="0">
                          <a:effectLst/>
                        </a:rPr>
                        <a:t>达</a:t>
                      </a:r>
                      <a:r>
                        <a:rPr lang="zh-CN" altLang="en-US" sz="1100" kern="0" dirty="0" smtClean="0">
                          <a:effectLst/>
                        </a:rPr>
                        <a:t>到设计要求</a:t>
                      </a:r>
                      <a:r>
                        <a:rPr lang="zh-CN" sz="1100" kern="0" dirty="0" smtClean="0">
                          <a:effectLst/>
                        </a:rPr>
                        <a:t>）</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zh-CN" sz="1100" kern="0" dirty="0">
                          <a:effectLst/>
                        </a:rPr>
                        <a:t>主控</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dirty="0">
                          <a:effectLst/>
                        </a:rPr>
                        <a:t>≥95%</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4</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r>
              <a:tr h="244827">
                <a:tc>
                  <a:txBody>
                    <a:bodyPr/>
                    <a:lstStyle/>
                    <a:p>
                      <a:pPr algn="l">
                        <a:spcAft>
                          <a:spcPts val="0"/>
                        </a:spcAft>
                      </a:pPr>
                      <a:r>
                        <a:rPr lang="en-GB" sz="1100" kern="0">
                          <a:effectLst/>
                        </a:rPr>
                        <a:t>19</a:t>
                      </a:r>
                      <a:endParaRPr lang="zh-CN" sz="1050" kern="100">
                        <a:effectLst/>
                        <a:latin typeface="等线"/>
                        <a:ea typeface="等线"/>
                        <a:cs typeface="Times New Roman"/>
                      </a:endParaRPr>
                    </a:p>
                  </a:txBody>
                  <a:tcPr marL="59055"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sz="1100" kern="0" dirty="0">
                          <a:effectLst/>
                        </a:rPr>
                        <a:t>热</a:t>
                      </a:r>
                      <a:r>
                        <a:rPr lang="zh-CN" sz="1100" kern="0" dirty="0" smtClean="0">
                          <a:effectLst/>
                        </a:rPr>
                        <a:t>控</a:t>
                      </a:r>
                      <a:r>
                        <a:rPr lang="zh-CN" altLang="en-US" sz="1100" kern="0" dirty="0" smtClean="0">
                          <a:effectLst/>
                        </a:rPr>
                        <a:t>测点</a:t>
                      </a:r>
                      <a:r>
                        <a:rPr lang="en-US" altLang="zh-CN" sz="1100" kern="0" dirty="0" smtClean="0">
                          <a:effectLst/>
                        </a:rPr>
                        <a:t>/</a:t>
                      </a:r>
                      <a:r>
                        <a:rPr lang="zh-CN" sz="1100" kern="0" dirty="0" smtClean="0">
                          <a:effectLst/>
                        </a:rPr>
                        <a:t>仪表</a:t>
                      </a:r>
                      <a:r>
                        <a:rPr lang="zh-CN" sz="1100" kern="0" dirty="0">
                          <a:effectLst/>
                        </a:rPr>
                        <a:t>投入</a:t>
                      </a:r>
                      <a:r>
                        <a:rPr lang="zh-CN" sz="1100" kern="0" dirty="0" smtClean="0">
                          <a:effectLst/>
                        </a:rPr>
                        <a:t>率</a:t>
                      </a:r>
                      <a:r>
                        <a:rPr lang="en-GB" altLang="zh-CN" sz="1050" kern="0" dirty="0" smtClean="0">
                          <a:effectLst/>
                        </a:rPr>
                        <a:t>≥99%,</a:t>
                      </a:r>
                      <a:r>
                        <a:rPr lang="zh-CN" altLang="en-US" sz="1050" kern="0" dirty="0" smtClean="0">
                          <a:effectLst/>
                        </a:rPr>
                        <a:t>指示正确率</a:t>
                      </a:r>
                      <a:r>
                        <a:rPr lang="en-GB" altLang="zh-CN" sz="1000" kern="0" dirty="0" smtClean="0">
                          <a:effectLst/>
                        </a:rPr>
                        <a:t>≥98%</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zh-CN" altLang="en-US" sz="1050" kern="100" dirty="0" smtClean="0">
                          <a:effectLst/>
                          <a:latin typeface="等线"/>
                          <a:ea typeface="等线"/>
                          <a:cs typeface="Times New Roman"/>
                        </a:rPr>
                        <a:t>合格</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4</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r>
              <a:tr h="244827">
                <a:tc>
                  <a:txBody>
                    <a:bodyPr/>
                    <a:lstStyle/>
                    <a:p>
                      <a:pPr algn="l">
                        <a:spcAft>
                          <a:spcPts val="0"/>
                        </a:spcAft>
                      </a:pPr>
                      <a:r>
                        <a:rPr lang="en-GB" sz="1100" kern="0">
                          <a:effectLst/>
                        </a:rPr>
                        <a:t>20</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zh-CN" sz="1100" kern="0" dirty="0" smtClean="0">
                          <a:effectLst/>
                        </a:rPr>
                        <a:t>汽水品质</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zh-CN" sz="1100" kern="0" dirty="0">
                          <a:effectLst/>
                        </a:rPr>
                        <a:t>合格</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3</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r>
              <a:tr h="244827">
                <a:tc>
                  <a:txBody>
                    <a:bodyPr/>
                    <a:lstStyle/>
                    <a:p>
                      <a:pPr algn="l">
                        <a:spcAft>
                          <a:spcPts val="0"/>
                        </a:spcAft>
                      </a:pPr>
                      <a:r>
                        <a:rPr lang="en-GB" sz="1100" kern="0">
                          <a:effectLst/>
                        </a:rPr>
                        <a:t>21</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zh-CN" sz="1100" kern="0" dirty="0">
                          <a:effectLst/>
                        </a:rPr>
                        <a:t>满负荷试运</a:t>
                      </a:r>
                      <a:r>
                        <a:rPr lang="zh-CN" sz="1100" kern="0" dirty="0" smtClean="0">
                          <a:effectLst/>
                        </a:rPr>
                        <a:t>结束</a:t>
                      </a:r>
                      <a:r>
                        <a:rPr lang="zh-CN" altLang="en-US" sz="1100" kern="0" dirty="0" smtClean="0">
                          <a:effectLst/>
                        </a:rPr>
                        <a:t>条件</a:t>
                      </a:r>
                      <a:endParaRPr lang="zh-CN" sz="1050" kern="100" dirty="0">
                        <a:effectLst/>
                        <a:latin typeface="等线"/>
                        <a:ea typeface="等线"/>
                        <a:cs typeface="Times New Roman"/>
                      </a:endParaRPr>
                    </a:p>
                  </a:txBody>
                  <a:tcPr marL="59055" marR="68580" marT="0" marB="0" anchor="ctr"/>
                </a:tc>
                <a:tc>
                  <a:txBody>
                    <a:bodyPr/>
                    <a:lstStyle/>
                    <a:p>
                      <a:pPr algn="ctr">
                        <a:spcAft>
                          <a:spcPts val="0"/>
                        </a:spcAft>
                      </a:pPr>
                      <a:r>
                        <a:rPr lang="zh-CN" sz="1100" kern="0" dirty="0">
                          <a:effectLst/>
                        </a:rPr>
                        <a:t>主控</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zh-CN" sz="1100" kern="0" dirty="0">
                          <a:effectLst/>
                        </a:rPr>
                        <a:t>经总指挥批准</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4</a:t>
                      </a:r>
                      <a:endParaRPr lang="zh-CN" sz="1050" kern="100" dirty="0">
                        <a:effectLst/>
                        <a:latin typeface="等线"/>
                        <a:ea typeface="等线"/>
                        <a:cs typeface="Times New Roman"/>
                      </a:endParaRPr>
                    </a:p>
                  </a:txBody>
                  <a:tcPr marL="59055" marR="68580" marT="0" marB="0" anchor="ctr"/>
                </a:tc>
                <a:tc>
                  <a:txBody>
                    <a:bodyPr/>
                    <a:lstStyle/>
                    <a:p>
                      <a:pPr algn="l">
                        <a:spcAft>
                          <a:spcPts val="0"/>
                        </a:spcAft>
                      </a:pPr>
                      <a:r>
                        <a:rPr lang="en-GB" sz="1100" kern="0">
                          <a:effectLst/>
                        </a:rPr>
                        <a:t> </a:t>
                      </a:r>
                      <a:endParaRPr lang="zh-CN" sz="1050" kern="100">
                        <a:effectLst/>
                        <a:latin typeface="等线"/>
                        <a:ea typeface="等线"/>
                        <a:cs typeface="Times New Roman"/>
                      </a:endParaRPr>
                    </a:p>
                  </a:txBody>
                  <a:tcPr marL="59055" marR="68580" marT="0" marB="0" anchor="ctr"/>
                </a:tc>
                <a:tc>
                  <a:txBody>
                    <a:bodyPr/>
                    <a:lstStyle/>
                    <a:p>
                      <a:pPr algn="l">
                        <a:spcAft>
                          <a:spcPts val="0"/>
                        </a:spcAft>
                      </a:pPr>
                      <a:r>
                        <a:rPr lang="en-GB" sz="1100" kern="0" dirty="0">
                          <a:effectLst/>
                        </a:rPr>
                        <a:t> </a:t>
                      </a:r>
                      <a:endParaRPr lang="zh-CN" sz="1050" kern="100" dirty="0">
                        <a:effectLst/>
                        <a:latin typeface="等线"/>
                        <a:ea typeface="等线"/>
                        <a:cs typeface="Times New Roman"/>
                      </a:endParaRPr>
                    </a:p>
                  </a:txBody>
                  <a:tcPr marL="59055" marR="68580" marT="0" marB="0" anchor="ctr"/>
                </a:tc>
              </a:tr>
            </a:tbl>
          </a:graphicData>
        </a:graphic>
      </p:graphicFrame>
    </p:spTree>
    <p:extLst>
      <p:ext uri="{BB962C8B-B14F-4D97-AF65-F5344CB8AC3E}">
        <p14:creationId xmlns:p14="http://schemas.microsoft.com/office/powerpoint/2010/main" val="17685089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z="3200" dirty="0"/>
              <a:t>8  </a:t>
            </a:r>
            <a:r>
              <a:rPr lang="zh-CN" altLang="zh-CN" sz="3200" dirty="0"/>
              <a:t>专项工程质量评价</a:t>
            </a:r>
            <a:endParaRPr lang="zh-CN" altLang="en-US" sz="3200" dirty="0"/>
          </a:p>
        </p:txBody>
      </p:sp>
      <p:sp>
        <p:nvSpPr>
          <p:cNvPr id="3" name="内容占位符 2"/>
          <p:cNvSpPr>
            <a:spLocks noGrp="1"/>
          </p:cNvSpPr>
          <p:nvPr>
            <p:ph idx="1"/>
          </p:nvPr>
        </p:nvSpPr>
        <p:spPr>
          <a:xfrm>
            <a:off x="467544" y="2060848"/>
            <a:ext cx="8229600" cy="4389120"/>
          </a:xfrm>
        </p:spPr>
        <p:txBody>
          <a:bodyPr>
            <a:normAutofit/>
          </a:bodyPr>
          <a:lstStyle/>
          <a:p>
            <a:pPr marL="0" indent="0">
              <a:buNone/>
            </a:pPr>
            <a:r>
              <a:rPr lang="en-US" altLang="zh-CN" sz="1800" b="1" dirty="0" smtClean="0"/>
              <a:t>                         </a:t>
            </a:r>
            <a:r>
              <a:rPr lang="zh-CN" altLang="zh-CN" sz="1800" b="1" dirty="0" smtClean="0"/>
              <a:t>表</a:t>
            </a:r>
            <a:r>
              <a:rPr lang="en-US" altLang="zh-CN" sz="1800" b="1" dirty="0" smtClean="0"/>
              <a:t>22   </a:t>
            </a:r>
            <a:r>
              <a:rPr lang="zh-CN" altLang="zh-CN" sz="1800" b="1" dirty="0"/>
              <a:t>机组</a:t>
            </a:r>
            <a:r>
              <a:rPr lang="en-US" altLang="zh-CN" sz="1800" b="1" dirty="0"/>
              <a:t>168/100h</a:t>
            </a:r>
            <a:r>
              <a:rPr lang="zh-CN" altLang="zh-CN" sz="1800" b="1" dirty="0"/>
              <a:t>满负荷试运行试验指标评价表</a:t>
            </a:r>
            <a:endParaRPr lang="zh-CN" altLang="zh-CN" sz="1800" dirty="0"/>
          </a:p>
          <a:p>
            <a:pPr marL="0" indent="0">
              <a:buNone/>
            </a:pPr>
            <a:endParaRPr lang="zh-CN" altLang="en-US" sz="2400" dirty="0"/>
          </a:p>
        </p:txBody>
      </p:sp>
      <p:cxnSp>
        <p:nvCxnSpPr>
          <p:cNvPr id="6" name="直接连接符 5"/>
          <p:cNvCxnSpPr/>
          <p:nvPr/>
        </p:nvCxnSpPr>
        <p:spPr>
          <a:xfrm>
            <a:off x="2699792" y="2852936"/>
            <a:ext cx="2088232" cy="7920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4" name="表格 3"/>
          <p:cNvGraphicFramePr>
            <a:graphicFrameLocks noGrp="1"/>
          </p:cNvGraphicFramePr>
          <p:nvPr>
            <p:extLst>
              <p:ext uri="{D42A27DB-BD31-4B8C-83A1-F6EECF244321}">
                <p14:modId xmlns:p14="http://schemas.microsoft.com/office/powerpoint/2010/main" val="2462909187"/>
              </p:ext>
            </p:extLst>
          </p:nvPr>
        </p:nvGraphicFramePr>
        <p:xfrm>
          <a:off x="683568" y="2564907"/>
          <a:ext cx="7704858" cy="3212585"/>
        </p:xfrm>
        <a:graphic>
          <a:graphicData uri="http://schemas.openxmlformats.org/drawingml/2006/table">
            <a:tbl>
              <a:tblPr firstRow="1" firstCol="1" bandRow="1">
                <a:tableStyleId>{5940675A-B579-460E-94D1-54222C63F5DA}</a:tableStyleId>
              </a:tblPr>
              <a:tblGrid>
                <a:gridCol w="487117"/>
                <a:gridCol w="2218579"/>
                <a:gridCol w="636365"/>
                <a:gridCol w="1554483"/>
                <a:gridCol w="864096"/>
                <a:gridCol w="720080"/>
                <a:gridCol w="755530"/>
                <a:gridCol w="468608"/>
              </a:tblGrid>
              <a:tr h="307237">
                <a:tc>
                  <a:txBody>
                    <a:bodyPr/>
                    <a:lstStyle/>
                    <a:p>
                      <a:pPr algn="ctr">
                        <a:spcAft>
                          <a:spcPts val="0"/>
                        </a:spcAft>
                      </a:pPr>
                      <a:r>
                        <a:rPr lang="en-GB" sz="1100" kern="0" dirty="0">
                          <a:effectLst/>
                        </a:rPr>
                        <a:t>22</a:t>
                      </a:r>
                      <a:endParaRPr lang="zh-CN" sz="1100" kern="100" dirty="0">
                        <a:effectLst/>
                        <a:latin typeface="等线"/>
                        <a:ea typeface="等线"/>
                        <a:cs typeface="Times New Roman"/>
                      </a:endParaRPr>
                    </a:p>
                  </a:txBody>
                  <a:tcPr marL="59055" marR="68580" marT="0" marB="0" anchor="ctr"/>
                </a:tc>
                <a:tc>
                  <a:txBody>
                    <a:bodyPr/>
                    <a:lstStyle/>
                    <a:p>
                      <a:pPr algn="l">
                        <a:spcAft>
                          <a:spcPts val="0"/>
                        </a:spcAft>
                      </a:pPr>
                      <a:r>
                        <a:rPr lang="zh-CN" sz="1100" kern="0" dirty="0" smtClean="0">
                          <a:effectLst/>
                        </a:rPr>
                        <a:t>首次</a:t>
                      </a:r>
                      <a:r>
                        <a:rPr lang="zh-CN" altLang="en-US" sz="1100" kern="0" dirty="0" smtClean="0">
                          <a:effectLst/>
                        </a:rPr>
                        <a:t>整套启动试运</a:t>
                      </a:r>
                      <a:r>
                        <a:rPr lang="zh-CN" sz="1100" kern="0" dirty="0" smtClean="0">
                          <a:effectLst/>
                        </a:rPr>
                        <a:t>并网至</a:t>
                      </a:r>
                      <a:r>
                        <a:rPr lang="zh-CN" altLang="en-US" sz="1100" kern="0" dirty="0" smtClean="0">
                          <a:effectLst/>
                        </a:rPr>
                        <a:t>完成</a:t>
                      </a:r>
                      <a:r>
                        <a:rPr lang="zh-CN" sz="1100" kern="0" dirty="0" smtClean="0">
                          <a:effectLst/>
                        </a:rPr>
                        <a:t>满负荷</a:t>
                      </a:r>
                      <a:r>
                        <a:rPr lang="zh-CN" altLang="en-US" sz="1100" kern="0" dirty="0" smtClean="0">
                          <a:effectLst/>
                        </a:rPr>
                        <a:t>试运的时间</a:t>
                      </a:r>
                      <a:endParaRPr lang="zh-CN" sz="110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≤90d</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4</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tc>
              </a:tr>
              <a:tr h="307237">
                <a:tc>
                  <a:txBody>
                    <a:bodyPr/>
                    <a:lstStyle/>
                    <a:p>
                      <a:pPr algn="ctr">
                        <a:spcAft>
                          <a:spcPts val="0"/>
                        </a:spcAft>
                      </a:pPr>
                      <a:r>
                        <a:rPr lang="en-GB" sz="1100" kern="0">
                          <a:effectLst/>
                        </a:rPr>
                        <a:t>23</a:t>
                      </a:r>
                      <a:endParaRPr lang="zh-CN" sz="1100" kern="100">
                        <a:effectLst/>
                        <a:latin typeface="等线"/>
                        <a:ea typeface="等线"/>
                        <a:cs typeface="Times New Roman"/>
                      </a:endParaRPr>
                    </a:p>
                  </a:txBody>
                  <a:tcPr marL="59055" marR="68580" marT="0" marB="0" anchor="ctr"/>
                </a:tc>
                <a:tc>
                  <a:txBody>
                    <a:bodyPr/>
                    <a:lstStyle/>
                    <a:p>
                      <a:pPr algn="l">
                        <a:spcAft>
                          <a:spcPts val="0"/>
                        </a:spcAft>
                      </a:pPr>
                      <a:r>
                        <a:rPr lang="zh-CN" altLang="en-US" sz="1100" kern="0" dirty="0" smtClean="0">
                          <a:effectLst/>
                        </a:rPr>
                        <a:t>完成满负荷</a:t>
                      </a:r>
                      <a:r>
                        <a:rPr lang="zh-CN" sz="1100" kern="0" dirty="0" smtClean="0">
                          <a:effectLst/>
                        </a:rPr>
                        <a:t>试运</a:t>
                      </a:r>
                      <a:r>
                        <a:rPr lang="zh-CN" altLang="en-US" sz="1100" kern="0" dirty="0" smtClean="0">
                          <a:effectLst/>
                        </a:rPr>
                        <a:t>的</a:t>
                      </a:r>
                      <a:r>
                        <a:rPr lang="zh-CN" sz="1100" kern="0" dirty="0" smtClean="0">
                          <a:effectLst/>
                        </a:rPr>
                        <a:t>启动</a:t>
                      </a:r>
                      <a:r>
                        <a:rPr lang="zh-CN" sz="1100" kern="0" dirty="0">
                          <a:effectLst/>
                        </a:rPr>
                        <a:t>次数</a:t>
                      </a:r>
                      <a:endParaRPr lang="zh-CN" sz="110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≤3</a:t>
                      </a:r>
                      <a:r>
                        <a:rPr lang="zh-CN" sz="1100" kern="0">
                          <a:effectLst/>
                        </a:rPr>
                        <a:t>次</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4</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tc>
              </a:tr>
              <a:tr h="307237">
                <a:tc>
                  <a:txBody>
                    <a:bodyPr/>
                    <a:lstStyle/>
                    <a:p>
                      <a:pPr algn="ctr">
                        <a:spcAft>
                          <a:spcPts val="0"/>
                        </a:spcAft>
                      </a:pPr>
                      <a:r>
                        <a:rPr lang="en-GB" sz="1100" kern="0">
                          <a:effectLst/>
                        </a:rPr>
                        <a:t>24</a:t>
                      </a:r>
                      <a:endParaRPr lang="zh-CN" sz="1100" kern="100">
                        <a:effectLst/>
                        <a:latin typeface="等线"/>
                        <a:ea typeface="等线"/>
                        <a:cs typeface="Times New Roman"/>
                      </a:endParaRPr>
                    </a:p>
                  </a:txBody>
                  <a:tcPr marL="59055" marR="68580" marT="0" marB="0" anchor="ctr"/>
                </a:tc>
                <a:tc>
                  <a:txBody>
                    <a:bodyPr/>
                    <a:lstStyle/>
                    <a:p>
                      <a:pPr algn="l">
                        <a:spcAft>
                          <a:spcPts val="0"/>
                        </a:spcAft>
                      </a:pPr>
                      <a:r>
                        <a:rPr lang="zh-CN" sz="1100" kern="0" dirty="0">
                          <a:solidFill>
                            <a:srgbClr val="FF0000"/>
                          </a:solidFill>
                          <a:effectLst/>
                        </a:rPr>
                        <a:t>发电机漏氢</a:t>
                      </a:r>
                      <a:r>
                        <a:rPr lang="zh-CN" sz="1100" kern="0" dirty="0" smtClean="0">
                          <a:solidFill>
                            <a:srgbClr val="FF0000"/>
                          </a:solidFill>
                          <a:effectLst/>
                        </a:rPr>
                        <a:t>量</a:t>
                      </a:r>
                      <a:r>
                        <a:rPr lang="zh-CN" altLang="en-US" sz="1100" kern="0" dirty="0" smtClean="0">
                          <a:solidFill>
                            <a:srgbClr val="FF0000"/>
                          </a:solidFill>
                          <a:effectLst/>
                        </a:rPr>
                        <a:t>（标准状态下）</a:t>
                      </a:r>
                      <a:endParaRPr lang="zh-CN" sz="1100" kern="100" dirty="0">
                        <a:solidFill>
                          <a:srgbClr val="FF0000"/>
                        </a:solidFill>
                        <a:effectLst/>
                        <a:latin typeface="等线"/>
                        <a:ea typeface="等线"/>
                        <a:cs typeface="Times New Roman"/>
                      </a:endParaRPr>
                    </a:p>
                  </a:txBody>
                  <a:tcPr marL="59055" marR="68580" marT="0" marB="0" anchor="ctr"/>
                </a:tc>
                <a:tc>
                  <a:txBody>
                    <a:bodyPr/>
                    <a:lstStyle/>
                    <a:p>
                      <a:pPr algn="ctr">
                        <a:spcAft>
                          <a:spcPts val="0"/>
                        </a:spcAft>
                      </a:pPr>
                      <a:r>
                        <a:rPr lang="en-GB" sz="1100" kern="0" dirty="0">
                          <a:solidFill>
                            <a:srgbClr val="FF0000"/>
                          </a:solidFill>
                          <a:effectLst/>
                        </a:rPr>
                        <a:t> </a:t>
                      </a:r>
                      <a:endParaRPr lang="zh-CN" sz="1100" kern="100" dirty="0">
                        <a:solidFill>
                          <a:srgbClr val="FF0000"/>
                        </a:solidFill>
                        <a:effectLst/>
                        <a:latin typeface="等线"/>
                        <a:ea typeface="等线"/>
                        <a:cs typeface="Times New Roman"/>
                      </a:endParaRPr>
                    </a:p>
                  </a:txBody>
                  <a:tcPr marL="59055" marR="68580" marT="0" marB="0" anchor="ctr"/>
                </a:tc>
                <a:tc>
                  <a:txBody>
                    <a:bodyPr/>
                    <a:lstStyle/>
                    <a:p>
                      <a:pPr algn="ctr">
                        <a:spcAft>
                          <a:spcPts val="0"/>
                        </a:spcAft>
                      </a:pPr>
                      <a:r>
                        <a:rPr lang="en-GB" sz="1100" kern="0" dirty="0">
                          <a:solidFill>
                            <a:srgbClr val="FF0000"/>
                          </a:solidFill>
                          <a:effectLst/>
                        </a:rPr>
                        <a:t>≤10</a:t>
                      </a:r>
                      <a:r>
                        <a:rPr lang="en-US" sz="1100" kern="100" dirty="0">
                          <a:solidFill>
                            <a:srgbClr val="FF0000"/>
                          </a:solidFill>
                          <a:effectLst/>
                        </a:rPr>
                        <a:t>Nm</a:t>
                      </a:r>
                      <a:r>
                        <a:rPr lang="en-US" sz="1100" kern="100" baseline="30000" dirty="0">
                          <a:solidFill>
                            <a:srgbClr val="FF0000"/>
                          </a:solidFill>
                          <a:effectLst/>
                        </a:rPr>
                        <a:t>3</a:t>
                      </a:r>
                      <a:r>
                        <a:rPr lang="en-US" sz="1100" kern="100" dirty="0">
                          <a:solidFill>
                            <a:srgbClr val="FF0000"/>
                          </a:solidFill>
                          <a:effectLst/>
                        </a:rPr>
                        <a:t>/d</a:t>
                      </a:r>
                      <a:endParaRPr lang="zh-CN" sz="1100" kern="100" dirty="0">
                        <a:solidFill>
                          <a:srgbClr val="FF0000"/>
                        </a:solidFill>
                        <a:effectLst/>
                        <a:latin typeface="等线"/>
                        <a:ea typeface="等线"/>
                        <a:cs typeface="Times New Roman"/>
                      </a:endParaRPr>
                    </a:p>
                  </a:txBody>
                  <a:tcPr marL="59055" marR="68580" marT="0" marB="0" anchor="ctr"/>
                </a:tc>
                <a:tc>
                  <a:txBody>
                    <a:bodyPr/>
                    <a:lstStyle/>
                    <a:p>
                      <a:pPr algn="ctr">
                        <a:spcAft>
                          <a:spcPts val="0"/>
                        </a:spcAft>
                      </a:pPr>
                      <a:r>
                        <a:rPr lang="en-GB" sz="1100" kern="0" dirty="0">
                          <a:solidFill>
                            <a:srgbClr val="FF0000"/>
                          </a:solidFill>
                          <a:effectLst/>
                        </a:rPr>
                        <a:t> </a:t>
                      </a:r>
                      <a:endParaRPr lang="zh-CN" sz="1100" kern="100" dirty="0">
                        <a:solidFill>
                          <a:srgbClr val="FF0000"/>
                        </a:solidFill>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4</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tc>
              </a:tr>
              <a:tr h="307237">
                <a:tc>
                  <a:txBody>
                    <a:bodyPr/>
                    <a:lstStyle/>
                    <a:p>
                      <a:pPr algn="ctr">
                        <a:spcAft>
                          <a:spcPts val="0"/>
                        </a:spcAft>
                      </a:pPr>
                      <a:r>
                        <a:rPr lang="en-GB" sz="1100" kern="0">
                          <a:effectLst/>
                        </a:rPr>
                        <a:t>25</a:t>
                      </a:r>
                      <a:endParaRPr lang="zh-CN" sz="1100" kern="100">
                        <a:effectLst/>
                        <a:latin typeface="等线"/>
                        <a:ea typeface="等线"/>
                        <a:cs typeface="Times New Roman"/>
                      </a:endParaRPr>
                    </a:p>
                  </a:txBody>
                  <a:tcPr marL="59055" marR="68580" marT="0" marB="0" anchor="ctr"/>
                </a:tc>
                <a:tc>
                  <a:txBody>
                    <a:bodyPr/>
                    <a:lstStyle/>
                    <a:p>
                      <a:pPr algn="l">
                        <a:spcAft>
                          <a:spcPts val="0"/>
                        </a:spcAft>
                      </a:pPr>
                      <a:r>
                        <a:rPr lang="zh-CN" sz="1100" kern="0" dirty="0">
                          <a:effectLst/>
                        </a:rPr>
                        <a:t>机组</a:t>
                      </a:r>
                      <a:r>
                        <a:rPr lang="zh-CN" sz="1100" kern="0" dirty="0" smtClean="0">
                          <a:effectLst/>
                        </a:rPr>
                        <a:t>轴振</a:t>
                      </a:r>
                      <a:endParaRPr lang="zh-CN" sz="1100" kern="100" dirty="0">
                        <a:effectLst/>
                        <a:latin typeface="等线"/>
                        <a:ea typeface="等线"/>
                        <a:cs typeface="Times New Roman"/>
                      </a:endParaRPr>
                    </a:p>
                  </a:txBody>
                  <a:tcPr marL="59055" marR="68580" marT="0" marB="0" anchor="ctr"/>
                </a:tc>
                <a:tc>
                  <a:txBody>
                    <a:bodyPr/>
                    <a:lstStyle/>
                    <a:p>
                      <a:pPr algn="ctr">
                        <a:spcAft>
                          <a:spcPts val="0"/>
                        </a:spcAft>
                      </a:pPr>
                      <a:r>
                        <a:rPr lang="zh-CN" sz="1100" kern="0">
                          <a:effectLst/>
                        </a:rPr>
                        <a:t>主控</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≤76μm</a:t>
                      </a:r>
                      <a:endParaRPr lang="zh-CN" sz="110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5</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tc>
              </a:tr>
              <a:tr h="307237">
                <a:tc>
                  <a:txBody>
                    <a:bodyPr/>
                    <a:lstStyle/>
                    <a:p>
                      <a:pPr algn="ctr">
                        <a:spcAft>
                          <a:spcPts val="0"/>
                        </a:spcAft>
                      </a:pPr>
                      <a:r>
                        <a:rPr lang="en-GB" sz="1100" kern="0">
                          <a:effectLst/>
                        </a:rPr>
                        <a:t>26</a:t>
                      </a:r>
                      <a:endParaRPr lang="zh-CN" sz="1100" kern="100">
                        <a:effectLst/>
                        <a:latin typeface="等线"/>
                        <a:ea typeface="等线"/>
                        <a:cs typeface="Times New Roman"/>
                      </a:endParaRPr>
                    </a:p>
                  </a:txBody>
                  <a:tcPr marL="59055" marR="68580" marT="0" marB="0" anchor="ctr"/>
                </a:tc>
                <a:tc>
                  <a:txBody>
                    <a:bodyPr/>
                    <a:lstStyle/>
                    <a:p>
                      <a:pPr algn="l">
                        <a:spcAft>
                          <a:spcPts val="0"/>
                        </a:spcAft>
                      </a:pPr>
                      <a:r>
                        <a:rPr lang="zh-CN" sz="1100" kern="0">
                          <a:effectLst/>
                        </a:rPr>
                        <a:t>机组甩负荷试验</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59055" marR="68580" marT="0" marB="0" anchor="ctr"/>
                </a:tc>
                <a:tc>
                  <a:txBody>
                    <a:bodyPr/>
                    <a:lstStyle/>
                    <a:p>
                      <a:pPr algn="ctr">
                        <a:spcAft>
                          <a:spcPts val="0"/>
                        </a:spcAft>
                      </a:pPr>
                      <a:r>
                        <a:rPr lang="zh-CN" sz="1100" kern="0" dirty="0" smtClean="0">
                          <a:effectLst/>
                        </a:rPr>
                        <a:t>符合</a:t>
                      </a:r>
                      <a:r>
                        <a:rPr lang="zh-CN" altLang="en-US" sz="1100" kern="0" dirty="0" smtClean="0">
                          <a:effectLst/>
                        </a:rPr>
                        <a:t>规程</a:t>
                      </a:r>
                      <a:r>
                        <a:rPr lang="zh-CN" sz="1100" kern="0" dirty="0" smtClean="0">
                          <a:effectLst/>
                        </a:rPr>
                        <a:t>要求</a:t>
                      </a:r>
                      <a:endParaRPr lang="zh-CN" sz="1100" kern="100" dirty="0">
                        <a:effectLst/>
                        <a:latin typeface="等线"/>
                        <a:ea typeface="等线"/>
                        <a:cs typeface="Times New Roman"/>
                      </a:endParaRPr>
                    </a:p>
                  </a:txBody>
                  <a:tcPr marL="59055" marR="68580" marT="0" marB="0" anchor="ctr"/>
                </a:tc>
                <a:tc>
                  <a:txBody>
                    <a:bodyPr/>
                    <a:lstStyle/>
                    <a:p>
                      <a:pPr algn="just">
                        <a:spcAft>
                          <a:spcPts val="0"/>
                        </a:spcAft>
                      </a:pPr>
                      <a:r>
                        <a:rPr lang="en-GB" sz="1100" kern="0" dirty="0">
                          <a:effectLst/>
                        </a:rPr>
                        <a:t> </a:t>
                      </a:r>
                      <a:endParaRPr lang="zh-CN" sz="110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4</a:t>
                      </a:r>
                      <a:endParaRPr lang="zh-CN" sz="110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59055" marR="68580" marT="0" marB="0" anchor="ct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59055" marR="68580" marT="0" marB="0" anchor="ctr"/>
                </a:tc>
              </a:tr>
              <a:tr h="307237">
                <a:tc gridSpan="8">
                  <a:txBody>
                    <a:bodyPr/>
                    <a:lstStyle/>
                    <a:p>
                      <a:pPr algn="l">
                        <a:spcAft>
                          <a:spcPts val="0"/>
                        </a:spcAft>
                      </a:pPr>
                      <a:r>
                        <a:rPr lang="zh-CN" sz="1100" kern="0" dirty="0" smtClean="0">
                          <a:effectLst/>
                        </a:rPr>
                        <a:t>评价</a:t>
                      </a:r>
                      <a:r>
                        <a:rPr lang="zh-CN" sz="1100" kern="0" dirty="0">
                          <a:effectLst/>
                        </a:rPr>
                        <a:t>得分：</a:t>
                      </a:r>
                      <a:endParaRPr lang="zh-CN" sz="1100" kern="100" dirty="0">
                        <a:effectLst/>
                        <a:latin typeface="等线"/>
                        <a:ea typeface="等线"/>
                        <a:cs typeface="Times New Roman"/>
                      </a:endParaRPr>
                    </a:p>
                  </a:txBody>
                  <a:tcPr marL="59055"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228948">
                <a:tc>
                  <a:txBody>
                    <a:bodyPr/>
                    <a:lstStyle/>
                    <a:p>
                      <a:pPr algn="ctr">
                        <a:spcAft>
                          <a:spcPts val="0"/>
                        </a:spcAft>
                      </a:pPr>
                      <a:r>
                        <a:rPr lang="zh-CN" sz="1100" kern="0" dirty="0" smtClean="0">
                          <a:effectLst/>
                        </a:rPr>
                        <a:t>评</a:t>
                      </a:r>
                      <a:endParaRPr lang="en-US" altLang="zh-CN" sz="1100" kern="0" dirty="0" smtClean="0">
                        <a:effectLst/>
                      </a:endParaRPr>
                    </a:p>
                    <a:p>
                      <a:pPr algn="ctr">
                        <a:spcAft>
                          <a:spcPts val="0"/>
                        </a:spcAft>
                      </a:pPr>
                      <a:r>
                        <a:rPr lang="zh-CN" sz="1100" kern="0" dirty="0" smtClean="0">
                          <a:effectLst/>
                        </a:rPr>
                        <a:t>价</a:t>
                      </a:r>
                      <a:endParaRPr lang="en-US" altLang="zh-CN" sz="1100" kern="0" dirty="0" smtClean="0">
                        <a:effectLst/>
                      </a:endParaRPr>
                    </a:p>
                    <a:p>
                      <a:pPr algn="ctr">
                        <a:spcAft>
                          <a:spcPts val="0"/>
                        </a:spcAft>
                      </a:pPr>
                      <a:r>
                        <a:rPr lang="zh-CN" sz="1100" kern="0" dirty="0" smtClean="0">
                          <a:effectLst/>
                        </a:rPr>
                        <a:t>结</a:t>
                      </a:r>
                      <a:endParaRPr lang="zh-CN" sz="1100" kern="100" dirty="0">
                        <a:effectLst/>
                      </a:endParaRPr>
                    </a:p>
                    <a:p>
                      <a:pPr algn="ctr">
                        <a:spcAft>
                          <a:spcPts val="0"/>
                        </a:spcAft>
                      </a:pPr>
                      <a:r>
                        <a:rPr lang="zh-CN" sz="1100" kern="0" dirty="0">
                          <a:effectLst/>
                        </a:rPr>
                        <a:t>果</a:t>
                      </a:r>
                      <a:endParaRPr lang="zh-CN" sz="1100" kern="100" dirty="0">
                        <a:effectLst/>
                        <a:latin typeface="等线"/>
                        <a:ea typeface="等线"/>
                        <a:cs typeface="Times New Roman"/>
                      </a:endParaRPr>
                    </a:p>
                  </a:txBody>
                  <a:tcPr marL="59055" marR="68580" marT="0" marB="0" anchor="ctr"/>
                </a:tc>
                <a:tc gridSpan="7">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100" kern="0" dirty="0" smtClean="0">
                          <a:solidFill>
                            <a:schemeClr val="tx1"/>
                          </a:solidFill>
                          <a:effectLst/>
                          <a:latin typeface="+mn-lt"/>
                          <a:ea typeface="+mn-ea"/>
                          <a:cs typeface="+mn-cs"/>
                        </a:rPr>
                        <a:t>单台机组</a:t>
                      </a:r>
                      <a:r>
                        <a:rPr lang="en-GB" altLang="zh-CN" sz="1100" kern="0" dirty="0" smtClean="0">
                          <a:solidFill>
                            <a:schemeClr val="tx1"/>
                          </a:solidFill>
                          <a:effectLst/>
                          <a:latin typeface="+mn-lt"/>
                          <a:ea typeface="+mn-ea"/>
                          <a:cs typeface="+mn-cs"/>
                        </a:rPr>
                        <a:t>168/100h</a:t>
                      </a:r>
                      <a:r>
                        <a:rPr lang="zh-CN" altLang="zh-CN" sz="1100" kern="0" dirty="0" smtClean="0">
                          <a:solidFill>
                            <a:schemeClr val="tx1"/>
                          </a:solidFill>
                          <a:effectLst/>
                          <a:latin typeface="+mn-lt"/>
                          <a:ea typeface="+mn-ea"/>
                          <a:cs typeface="+mn-cs"/>
                        </a:rPr>
                        <a:t>满负荷试运行试验指标评价得分：</a:t>
                      </a:r>
                      <a:endParaRPr lang="en-US" altLang="zh-CN" sz="1100" kern="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zh-CN" sz="1100" kern="0" dirty="0" smtClean="0">
                        <a:solidFill>
                          <a:schemeClr val="tx1"/>
                        </a:solidFill>
                        <a:effectLst/>
                        <a:latin typeface="+mn-lt"/>
                        <a:ea typeface="+mn-ea"/>
                        <a:cs typeface="+mn-cs"/>
                      </a:endParaRPr>
                    </a:p>
                    <a:p>
                      <a:pPr algn="l">
                        <a:spcAft>
                          <a:spcPts val="0"/>
                        </a:spcAft>
                      </a:pPr>
                      <a:r>
                        <a:rPr lang="zh-CN" sz="1100" kern="0" dirty="0" smtClean="0">
                          <a:effectLst/>
                        </a:rPr>
                        <a:t>评价</a:t>
                      </a:r>
                      <a:r>
                        <a:rPr lang="zh-CN" sz="1100" kern="0" dirty="0">
                          <a:effectLst/>
                        </a:rPr>
                        <a:t>说明：</a:t>
                      </a:r>
                      <a:r>
                        <a:rPr lang="en-GB" sz="1100" kern="0" dirty="0">
                          <a:effectLst/>
                        </a:rPr>
                        <a:t>        </a:t>
                      </a:r>
                      <a:endParaRPr lang="zh-CN" sz="1100" kern="100" dirty="0">
                        <a:effectLst/>
                      </a:endParaRPr>
                    </a:p>
                    <a:p>
                      <a:pPr algn="l">
                        <a:spcAft>
                          <a:spcPts val="0"/>
                        </a:spcAft>
                      </a:pPr>
                      <a:r>
                        <a:rPr lang="en-GB" sz="1100" kern="0" dirty="0">
                          <a:effectLst/>
                        </a:rPr>
                        <a:t> </a:t>
                      </a:r>
                      <a:endParaRPr lang="en-GB" sz="1100" kern="0" dirty="0" smtClean="0">
                        <a:effectLst/>
                      </a:endParaRPr>
                    </a:p>
                    <a:p>
                      <a:pPr algn="l">
                        <a:spcAft>
                          <a:spcPts val="0"/>
                        </a:spcAft>
                      </a:pPr>
                      <a:endParaRPr lang="en-GB" altLang="zh-CN" sz="1100" kern="0" dirty="0" smtClean="0">
                        <a:effectLst/>
                      </a:endParaRPr>
                    </a:p>
                    <a:p>
                      <a:pPr algn="l">
                        <a:spcAft>
                          <a:spcPts val="0"/>
                        </a:spcAft>
                      </a:pPr>
                      <a:endParaRPr lang="zh-CN" sz="1100" kern="100" dirty="0">
                        <a:effectLst/>
                      </a:endParaRPr>
                    </a:p>
                    <a:p>
                      <a:pPr algn="l">
                        <a:spcAft>
                          <a:spcPts val="0"/>
                        </a:spcAft>
                      </a:pPr>
                      <a:r>
                        <a:rPr lang="en-GB" sz="1100" kern="0" dirty="0">
                          <a:effectLst/>
                        </a:rPr>
                        <a:t> </a:t>
                      </a:r>
                      <a:endParaRPr lang="zh-CN" sz="1100" kern="100" dirty="0">
                        <a:effectLst/>
                      </a:endParaRPr>
                    </a:p>
                    <a:p>
                      <a:pPr algn="l">
                        <a:spcAft>
                          <a:spcPts val="0"/>
                        </a:spcAft>
                      </a:pPr>
                      <a:r>
                        <a:rPr lang="zh-CN" sz="1100" kern="0" dirty="0">
                          <a:effectLst/>
                        </a:rPr>
                        <a:t>评价人员（签字）：</a:t>
                      </a:r>
                      <a:r>
                        <a:rPr lang="en-GB" sz="1100" kern="0" dirty="0">
                          <a:effectLst/>
                        </a:rPr>
                        <a:t>                                 </a:t>
                      </a:r>
                      <a:r>
                        <a:rPr lang="en-GB" sz="1100" kern="0" dirty="0" smtClean="0">
                          <a:effectLst/>
                        </a:rPr>
                        <a:t>                                                      </a:t>
                      </a:r>
                      <a:r>
                        <a:rPr lang="zh-CN" sz="1100" kern="0" dirty="0">
                          <a:effectLst/>
                        </a:rPr>
                        <a:t>年 </a:t>
                      </a:r>
                      <a:r>
                        <a:rPr lang="en-GB" sz="1100" kern="0" dirty="0">
                          <a:effectLst/>
                        </a:rPr>
                        <a:t>   </a:t>
                      </a:r>
                      <a:r>
                        <a:rPr lang="zh-CN" sz="1100" kern="0" dirty="0">
                          <a:effectLst/>
                        </a:rPr>
                        <a:t>月  </a:t>
                      </a:r>
                      <a:r>
                        <a:rPr lang="en-GB" sz="1100" kern="0" dirty="0">
                          <a:effectLst/>
                        </a:rPr>
                        <a:t>  </a:t>
                      </a:r>
                      <a:r>
                        <a:rPr lang="zh-CN" sz="1100" kern="0" dirty="0">
                          <a:effectLst/>
                        </a:rPr>
                        <a:t>日</a:t>
                      </a:r>
                      <a:endParaRPr lang="zh-CN" sz="1100" kern="100" dirty="0">
                        <a:effectLst/>
                        <a:latin typeface="等线"/>
                        <a:ea typeface="等线"/>
                        <a:cs typeface="Times New Roman"/>
                      </a:endParaRPr>
                    </a:p>
                  </a:txBody>
                  <a:tcPr marL="59055"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bl>
          </a:graphicData>
        </a:graphic>
      </p:graphicFrame>
      <p:sp>
        <p:nvSpPr>
          <p:cNvPr id="5" name="矩形 4"/>
          <p:cNvSpPr/>
          <p:nvPr/>
        </p:nvSpPr>
        <p:spPr>
          <a:xfrm>
            <a:off x="539552" y="5877272"/>
            <a:ext cx="8208912" cy="307777"/>
          </a:xfrm>
          <a:prstGeom prst="rect">
            <a:avLst/>
          </a:prstGeom>
        </p:spPr>
        <p:txBody>
          <a:bodyPr wrap="square">
            <a:spAutoFit/>
          </a:bodyPr>
          <a:lstStyle/>
          <a:p>
            <a:r>
              <a:rPr lang="zh-CN" altLang="zh-CN" sz="1400" dirty="0"/>
              <a:t>注</a:t>
            </a:r>
            <a:r>
              <a:rPr lang="en-US" altLang="zh-CN" sz="1400" dirty="0"/>
              <a:t>1</a:t>
            </a:r>
            <a:r>
              <a:rPr lang="zh-CN" altLang="zh-CN" sz="1400" dirty="0"/>
              <a:t>：包括但不限于功率阶跃升降、线性负荷变化、机组负荷线性变化或甩负荷等</a:t>
            </a:r>
            <a:r>
              <a:rPr lang="zh-CN" altLang="zh-CN" sz="1400" dirty="0" smtClean="0"/>
              <a:t>瞬态</a:t>
            </a:r>
            <a:r>
              <a:rPr lang="zh-CN" altLang="en-US" sz="1400" dirty="0" smtClean="0"/>
              <a:t>。</a:t>
            </a:r>
            <a:endParaRPr lang="zh-CN" altLang="zh-CN" sz="1400" dirty="0"/>
          </a:p>
        </p:txBody>
      </p:sp>
    </p:spTree>
    <p:extLst>
      <p:ext uri="{BB962C8B-B14F-4D97-AF65-F5344CB8AC3E}">
        <p14:creationId xmlns:p14="http://schemas.microsoft.com/office/powerpoint/2010/main" val="5302116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z="3200" dirty="0"/>
              <a:t>8  </a:t>
            </a:r>
            <a:r>
              <a:rPr lang="zh-CN" altLang="zh-CN" sz="3200" dirty="0"/>
              <a:t>专项工程</a:t>
            </a:r>
            <a:r>
              <a:rPr lang="zh-CN" altLang="zh-CN" sz="3200" dirty="0" smtClean="0"/>
              <a:t>质量评价</a:t>
            </a:r>
            <a:endParaRPr lang="zh-CN" altLang="zh-CN" sz="3200" dirty="0"/>
          </a:p>
        </p:txBody>
      </p:sp>
      <p:sp>
        <p:nvSpPr>
          <p:cNvPr id="3" name="内容占位符 2"/>
          <p:cNvSpPr>
            <a:spLocks noGrp="1"/>
          </p:cNvSpPr>
          <p:nvPr>
            <p:ph idx="1"/>
          </p:nvPr>
        </p:nvSpPr>
        <p:spPr>
          <a:xfrm>
            <a:off x="755576" y="2204864"/>
            <a:ext cx="7704856" cy="3888432"/>
          </a:xfrm>
        </p:spPr>
        <p:txBody>
          <a:bodyPr>
            <a:normAutofit/>
          </a:bodyPr>
          <a:lstStyle/>
          <a:p>
            <a:pPr marL="0" indent="0">
              <a:buNone/>
            </a:pPr>
            <a:r>
              <a:rPr lang="en-US" altLang="zh-CN" sz="2400" dirty="0"/>
              <a:t>8.2.3   </a:t>
            </a:r>
            <a:r>
              <a:rPr lang="zh-CN" altLang="zh-CN" sz="2400" dirty="0"/>
              <a:t>商运一年后机组的性能试验技术指标评价应符合表</a:t>
            </a:r>
            <a:r>
              <a:rPr lang="en-US" altLang="zh-CN" sz="2400" dirty="0"/>
              <a:t>23</a:t>
            </a:r>
            <a:r>
              <a:rPr lang="zh-CN" altLang="zh-CN" sz="2400" dirty="0"/>
              <a:t>的规定。</a:t>
            </a:r>
          </a:p>
          <a:p>
            <a:pPr marL="0" indent="0">
              <a:buNone/>
            </a:pPr>
            <a:endParaRPr lang="zh-CN" altLang="en-US" sz="2400" dirty="0"/>
          </a:p>
        </p:txBody>
      </p:sp>
      <p:cxnSp>
        <p:nvCxnSpPr>
          <p:cNvPr id="6" name="直接连接符 5"/>
          <p:cNvCxnSpPr/>
          <p:nvPr/>
        </p:nvCxnSpPr>
        <p:spPr>
          <a:xfrm>
            <a:off x="2699792" y="2852936"/>
            <a:ext cx="2088232" cy="7920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78386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2699792" y="2852936"/>
            <a:ext cx="2088232" cy="7920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4" name="表格 3"/>
          <p:cNvGraphicFramePr>
            <a:graphicFrameLocks noGrp="1"/>
          </p:cNvGraphicFramePr>
          <p:nvPr>
            <p:extLst>
              <p:ext uri="{D42A27DB-BD31-4B8C-83A1-F6EECF244321}">
                <p14:modId xmlns:p14="http://schemas.microsoft.com/office/powerpoint/2010/main" val="388466517"/>
              </p:ext>
            </p:extLst>
          </p:nvPr>
        </p:nvGraphicFramePr>
        <p:xfrm>
          <a:off x="539552" y="1340768"/>
          <a:ext cx="7704859" cy="4980016"/>
        </p:xfrm>
        <a:graphic>
          <a:graphicData uri="http://schemas.openxmlformats.org/drawingml/2006/table">
            <a:tbl>
              <a:tblPr firstRow="1" firstCol="1" bandRow="1">
                <a:tableStyleId>{5940675A-B579-460E-94D1-54222C63F5DA}</a:tableStyleId>
              </a:tblPr>
              <a:tblGrid>
                <a:gridCol w="724641"/>
                <a:gridCol w="224840"/>
                <a:gridCol w="850717"/>
                <a:gridCol w="579441"/>
                <a:gridCol w="932728"/>
                <a:gridCol w="497429"/>
                <a:gridCol w="438675"/>
                <a:gridCol w="1152128"/>
                <a:gridCol w="864097"/>
                <a:gridCol w="864096"/>
                <a:gridCol w="576067"/>
              </a:tblGrid>
              <a:tr h="286599">
                <a:tc gridSpan="2">
                  <a:txBody>
                    <a:bodyPr/>
                    <a:lstStyle/>
                    <a:p>
                      <a:pPr algn="ctr">
                        <a:spcAft>
                          <a:spcPts val="0"/>
                        </a:spcAft>
                      </a:pPr>
                      <a:r>
                        <a:rPr lang="zh-CN" sz="1100" kern="0" dirty="0">
                          <a:effectLst/>
                        </a:rPr>
                        <a:t>工程项目名称</a:t>
                      </a:r>
                      <a:endParaRPr lang="zh-CN" sz="1100" kern="100" dirty="0">
                        <a:effectLst/>
                        <a:latin typeface="等线"/>
                        <a:ea typeface="等线"/>
                        <a:cs typeface="Times New Roman"/>
                      </a:endParaRPr>
                    </a:p>
                  </a:txBody>
                  <a:tcPr marL="17182" marR="19954" marT="0" marB="0" anchor="ctr"/>
                </a:tc>
                <a:tc hMerge="1">
                  <a:txBody>
                    <a:bodyPr/>
                    <a:lstStyle/>
                    <a:p>
                      <a:endParaRPr lang="zh-CN" altLang="en-US"/>
                    </a:p>
                  </a:txBody>
                  <a:tcPr/>
                </a:tc>
                <a:tc gridSpan="2">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c hMerge="1">
                  <a:txBody>
                    <a:bodyPr/>
                    <a:lstStyle/>
                    <a:p>
                      <a:endParaRPr lang="zh-CN" altLang="en-US"/>
                    </a:p>
                  </a:txBody>
                  <a:tcPr/>
                </a:tc>
                <a:tc gridSpan="2">
                  <a:txBody>
                    <a:bodyPr/>
                    <a:lstStyle/>
                    <a:p>
                      <a:pPr algn="ctr">
                        <a:spcAft>
                          <a:spcPts val="0"/>
                        </a:spcAft>
                      </a:pPr>
                      <a:r>
                        <a:rPr lang="zh-CN" sz="1100" kern="0">
                          <a:effectLst/>
                        </a:rPr>
                        <a:t>建设单位</a:t>
                      </a:r>
                      <a:endParaRPr lang="zh-CN" sz="1100" kern="100">
                        <a:effectLst/>
                        <a:latin typeface="等线"/>
                        <a:ea typeface="等线"/>
                        <a:cs typeface="Times New Roman"/>
                      </a:endParaRPr>
                    </a:p>
                  </a:txBody>
                  <a:tcPr marL="17182" marR="19954" marT="0" marB="0" anchor="ctr"/>
                </a:tc>
                <a:tc hMerge="1">
                  <a:txBody>
                    <a:bodyPr/>
                    <a:lstStyle/>
                    <a:p>
                      <a:endParaRPr lang="zh-CN" altLang="en-US"/>
                    </a:p>
                  </a:txBody>
                  <a:tcPr/>
                </a:tc>
                <a:tc gridSpan="5">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91819">
                <a:tc gridSpan="2">
                  <a:txBody>
                    <a:bodyPr/>
                    <a:lstStyle/>
                    <a:p>
                      <a:pPr algn="ctr">
                        <a:spcAft>
                          <a:spcPts val="0"/>
                        </a:spcAft>
                      </a:pPr>
                      <a:r>
                        <a:rPr lang="zh-CN" sz="1100" kern="0" dirty="0">
                          <a:effectLst/>
                        </a:rPr>
                        <a:t>施工单位</a:t>
                      </a:r>
                      <a:endParaRPr lang="zh-CN" sz="1100" kern="100" dirty="0">
                        <a:effectLst/>
                        <a:latin typeface="等线"/>
                        <a:ea typeface="等线"/>
                        <a:cs typeface="Times New Roman"/>
                      </a:endParaRPr>
                    </a:p>
                  </a:txBody>
                  <a:tcPr marL="17182" marR="19954" marT="0" marB="0" anchor="ctr"/>
                </a:tc>
                <a:tc hMerge="1">
                  <a:txBody>
                    <a:bodyPr/>
                    <a:lstStyle/>
                    <a:p>
                      <a:endParaRPr lang="zh-CN" altLang="en-US"/>
                    </a:p>
                  </a:txBody>
                  <a:tcPr/>
                </a:tc>
                <a:tc gridSpan="2">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c hMerge="1">
                  <a:txBody>
                    <a:bodyPr/>
                    <a:lstStyle/>
                    <a:p>
                      <a:endParaRPr lang="zh-CN" altLang="en-US"/>
                    </a:p>
                  </a:txBody>
                  <a:tcPr/>
                </a:tc>
                <a:tc gridSpan="2">
                  <a:txBody>
                    <a:bodyPr/>
                    <a:lstStyle/>
                    <a:p>
                      <a:pPr algn="ctr">
                        <a:spcAft>
                          <a:spcPts val="0"/>
                        </a:spcAft>
                      </a:pPr>
                      <a:r>
                        <a:rPr lang="zh-CN" sz="1100" kern="0">
                          <a:effectLst/>
                        </a:rPr>
                        <a:t>评价单位</a:t>
                      </a:r>
                      <a:endParaRPr lang="zh-CN" sz="1100" kern="100">
                        <a:effectLst/>
                        <a:latin typeface="等线"/>
                        <a:ea typeface="等线"/>
                        <a:cs typeface="Times New Roman"/>
                      </a:endParaRPr>
                    </a:p>
                  </a:txBody>
                  <a:tcPr marL="17182" marR="19954" marT="0" marB="0" anchor="ctr"/>
                </a:tc>
                <a:tc hMerge="1">
                  <a:txBody>
                    <a:bodyPr/>
                    <a:lstStyle/>
                    <a:p>
                      <a:endParaRPr lang="zh-CN" altLang="en-US"/>
                    </a:p>
                  </a:txBody>
                  <a:tcPr/>
                </a:tc>
                <a:tc gridSpan="5">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05975">
                <a:tc>
                  <a:txBody>
                    <a:bodyPr/>
                    <a:lstStyle/>
                    <a:p>
                      <a:pPr algn="ctr">
                        <a:spcAft>
                          <a:spcPts val="0"/>
                        </a:spcAft>
                      </a:pPr>
                      <a:r>
                        <a:rPr lang="zh-CN" sz="1100" kern="0">
                          <a:effectLst/>
                        </a:rPr>
                        <a:t>序号</a:t>
                      </a:r>
                      <a:endParaRPr lang="zh-CN" sz="1100" kern="100">
                        <a:effectLst/>
                        <a:latin typeface="等线"/>
                        <a:ea typeface="等线"/>
                        <a:cs typeface="Times New Roman"/>
                      </a:endParaRPr>
                    </a:p>
                  </a:txBody>
                  <a:tcPr marL="17182" marR="19954" marT="0" marB="0" anchor="ctr"/>
                </a:tc>
                <a:tc gridSpan="2">
                  <a:txBody>
                    <a:bodyPr/>
                    <a:lstStyle/>
                    <a:p>
                      <a:pPr algn="ctr">
                        <a:spcAft>
                          <a:spcPts val="0"/>
                        </a:spcAft>
                      </a:pPr>
                      <a:r>
                        <a:rPr lang="zh-CN" sz="1100" kern="0">
                          <a:effectLst/>
                        </a:rPr>
                        <a:t>评价内容</a:t>
                      </a:r>
                      <a:endParaRPr lang="zh-CN" sz="1100" kern="100">
                        <a:effectLst/>
                        <a:latin typeface="等线"/>
                        <a:ea typeface="等线"/>
                        <a:cs typeface="Times New Roman"/>
                      </a:endParaRPr>
                    </a:p>
                  </a:txBody>
                  <a:tcPr marL="17182" marR="19954" marT="0" marB="0" anchor="ctr"/>
                </a:tc>
                <a:tc hMerge="1">
                  <a:txBody>
                    <a:bodyPr/>
                    <a:lstStyle/>
                    <a:p>
                      <a:endParaRPr lang="zh-CN" altLang="en-US"/>
                    </a:p>
                  </a:txBody>
                  <a:tcPr/>
                </a:tc>
                <a:tc>
                  <a:txBody>
                    <a:bodyPr/>
                    <a:lstStyle/>
                    <a:p>
                      <a:pPr algn="ctr">
                        <a:spcAft>
                          <a:spcPts val="0"/>
                        </a:spcAft>
                      </a:pPr>
                      <a:r>
                        <a:rPr lang="zh-CN" sz="1100" kern="0">
                          <a:effectLst/>
                        </a:rPr>
                        <a:t>性质</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zh-CN" sz="1100" kern="0" dirty="0">
                          <a:effectLst/>
                        </a:rPr>
                        <a:t>设计值</a:t>
                      </a:r>
                      <a:r>
                        <a:rPr lang="en-GB" sz="1100" kern="0" dirty="0">
                          <a:effectLst/>
                        </a:rPr>
                        <a:t>/</a:t>
                      </a:r>
                      <a:r>
                        <a:rPr lang="zh-CN" sz="1100" kern="0" dirty="0">
                          <a:effectLst/>
                        </a:rPr>
                        <a:t>保证值</a:t>
                      </a:r>
                      <a:endParaRPr lang="zh-CN" sz="1100" kern="100" dirty="0">
                        <a:effectLst/>
                        <a:latin typeface="等线"/>
                        <a:ea typeface="等线"/>
                        <a:cs typeface="Times New Roman"/>
                      </a:endParaRPr>
                    </a:p>
                  </a:txBody>
                  <a:tcPr marL="17182" marR="19954" marT="0" marB="0" anchor="ctr"/>
                </a:tc>
                <a:tc gridSpan="2">
                  <a:txBody>
                    <a:bodyPr/>
                    <a:lstStyle/>
                    <a:p>
                      <a:pPr algn="ctr">
                        <a:spcAft>
                          <a:spcPts val="0"/>
                        </a:spcAft>
                      </a:pPr>
                      <a:r>
                        <a:rPr lang="zh-CN" sz="1100" kern="0">
                          <a:effectLst/>
                        </a:rPr>
                        <a:t>实测值</a:t>
                      </a:r>
                      <a:endParaRPr lang="zh-CN" sz="1100" kern="100">
                        <a:effectLst/>
                        <a:latin typeface="等线"/>
                        <a:ea typeface="等线"/>
                        <a:cs typeface="Times New Roman"/>
                      </a:endParaRPr>
                    </a:p>
                  </a:txBody>
                  <a:tcPr marL="17182" marR="19954" marT="0" marB="0" anchor="ctr"/>
                </a:tc>
                <a:tc hMerge="1">
                  <a:txBody>
                    <a:bodyPr/>
                    <a:lstStyle/>
                    <a:p>
                      <a:endParaRPr lang="zh-CN" altLang="en-US"/>
                    </a:p>
                  </a:txBody>
                  <a:tcPr/>
                </a:tc>
                <a:tc>
                  <a:txBody>
                    <a:bodyPr/>
                    <a:lstStyle/>
                    <a:p>
                      <a:pPr algn="ctr">
                        <a:spcAft>
                          <a:spcPts val="0"/>
                        </a:spcAft>
                      </a:pPr>
                      <a:r>
                        <a:rPr lang="zh-CN" sz="1100" kern="0" dirty="0">
                          <a:effectLst/>
                        </a:rPr>
                        <a:t>试验条件符合程度</a:t>
                      </a:r>
                      <a:endParaRPr lang="zh-CN" sz="1100" kern="100" dirty="0">
                        <a:effectLst/>
                        <a:latin typeface="等线"/>
                        <a:ea typeface="等线"/>
                        <a:cs typeface="Times New Roman"/>
                      </a:endParaRPr>
                    </a:p>
                  </a:txBody>
                  <a:tcPr marL="17182" marR="19954" marT="0" marB="0" anchor="ctr"/>
                </a:tc>
                <a:tc>
                  <a:txBody>
                    <a:bodyPr/>
                    <a:lstStyle/>
                    <a:p>
                      <a:pPr algn="ctr">
                        <a:spcAft>
                          <a:spcPts val="0"/>
                        </a:spcAft>
                      </a:pPr>
                      <a:r>
                        <a:rPr lang="zh-CN" sz="1100" kern="0">
                          <a:effectLst/>
                        </a:rPr>
                        <a:t>试验报告符合程度</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zh-CN" sz="1100" kern="0">
                          <a:effectLst/>
                        </a:rPr>
                        <a:t>应得分</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zh-CN" sz="1100" kern="0">
                          <a:effectLst/>
                        </a:rPr>
                        <a:t>实得分</a:t>
                      </a:r>
                      <a:endParaRPr lang="zh-CN" sz="1100" kern="100">
                        <a:effectLst/>
                        <a:latin typeface="等线"/>
                        <a:ea typeface="等线"/>
                        <a:cs typeface="Times New Roman"/>
                      </a:endParaRPr>
                    </a:p>
                  </a:txBody>
                  <a:tcPr marL="17182" marR="19954" marT="0" marB="0" anchor="ctr"/>
                </a:tc>
              </a:tr>
              <a:tr h="305975">
                <a:tc>
                  <a:txBody>
                    <a:bodyPr/>
                    <a:lstStyle/>
                    <a:p>
                      <a:pPr algn="ctr">
                        <a:spcAft>
                          <a:spcPts val="0"/>
                        </a:spcAft>
                      </a:pPr>
                      <a:r>
                        <a:rPr lang="en-GB" sz="1100" kern="0" dirty="0">
                          <a:effectLst/>
                        </a:rPr>
                        <a:t>1</a:t>
                      </a:r>
                      <a:endParaRPr lang="zh-CN" sz="1100" kern="100" dirty="0">
                        <a:effectLst/>
                        <a:latin typeface="等线"/>
                        <a:ea typeface="等线"/>
                        <a:cs typeface="Times New Roman"/>
                      </a:endParaRPr>
                    </a:p>
                  </a:txBody>
                  <a:tcPr marL="17182" marR="19954" marT="0" marB="0" anchor="ctr"/>
                </a:tc>
                <a:tc gridSpan="2">
                  <a:txBody>
                    <a:bodyPr/>
                    <a:lstStyle/>
                    <a:p>
                      <a:pPr algn="ctr">
                        <a:spcAft>
                          <a:spcPts val="0"/>
                        </a:spcAft>
                      </a:pPr>
                      <a:r>
                        <a:rPr lang="en-GB" sz="1100" kern="0" dirty="0">
                          <a:effectLst/>
                        </a:rPr>
                        <a:t>NSSS</a:t>
                      </a:r>
                      <a:r>
                        <a:rPr lang="zh-CN" sz="1100" kern="0" dirty="0">
                          <a:effectLst/>
                        </a:rPr>
                        <a:t>额定热功率（</a:t>
                      </a:r>
                      <a:r>
                        <a:rPr lang="en-GB" sz="1100" kern="0" dirty="0" err="1">
                          <a:effectLst/>
                        </a:rPr>
                        <a:t>MWt</a:t>
                      </a:r>
                      <a:r>
                        <a:rPr lang="zh-CN" sz="1100" kern="0" dirty="0">
                          <a:effectLst/>
                        </a:rPr>
                        <a:t>）</a:t>
                      </a:r>
                      <a:endParaRPr lang="zh-CN" sz="1100" kern="100" dirty="0">
                        <a:effectLst/>
                        <a:latin typeface="等线"/>
                        <a:ea typeface="等线"/>
                        <a:cs typeface="Times New Roman"/>
                      </a:endParaRPr>
                    </a:p>
                  </a:txBody>
                  <a:tcPr marL="17182" marR="19954" marT="0" marB="0" anchor="ctr"/>
                </a:tc>
                <a:tc hMerge="1">
                  <a:txBody>
                    <a:bodyPr/>
                    <a:lstStyle/>
                    <a:p>
                      <a:endParaRPr lang="zh-CN" altLang="en-US"/>
                    </a:p>
                  </a:txBody>
                  <a:tcPr/>
                </a:tc>
                <a:tc>
                  <a:txBody>
                    <a:bodyPr/>
                    <a:lstStyle/>
                    <a:p>
                      <a:pPr algn="ctr">
                        <a:spcAft>
                          <a:spcPts val="0"/>
                        </a:spcAft>
                      </a:pPr>
                      <a:r>
                        <a:rPr lang="zh-CN" sz="1100" kern="0">
                          <a:effectLst/>
                        </a:rPr>
                        <a:t>主控</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c gridSpan="2">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c hMerge="1">
                  <a:txBody>
                    <a:bodyPr/>
                    <a:lstStyle/>
                    <a:p>
                      <a:endParaRPr lang="zh-CN" altLang="en-US"/>
                    </a:p>
                  </a:txBody>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c>
                  <a:txBody>
                    <a:bodyPr/>
                    <a:lstStyle/>
                    <a:p>
                      <a:pPr algn="ctr">
                        <a:spcAft>
                          <a:spcPts val="0"/>
                        </a:spcAft>
                      </a:pPr>
                      <a:r>
                        <a:rPr lang="en-GB" sz="1100" kern="0">
                          <a:effectLst/>
                        </a:rPr>
                        <a:t>20</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r>
              <a:tr h="305975">
                <a:tc>
                  <a:txBody>
                    <a:bodyPr/>
                    <a:lstStyle/>
                    <a:p>
                      <a:pPr algn="ctr">
                        <a:spcAft>
                          <a:spcPts val="0"/>
                        </a:spcAft>
                      </a:pPr>
                      <a:r>
                        <a:rPr lang="en-GB" sz="1100" kern="0">
                          <a:effectLst/>
                        </a:rPr>
                        <a:t>2</a:t>
                      </a:r>
                      <a:endParaRPr lang="zh-CN" sz="1100" kern="100">
                        <a:effectLst/>
                        <a:latin typeface="等线"/>
                        <a:ea typeface="等线"/>
                        <a:cs typeface="Times New Roman"/>
                      </a:endParaRPr>
                    </a:p>
                  </a:txBody>
                  <a:tcPr marL="17182" marR="19954" marT="0" marB="0" anchor="ctr"/>
                </a:tc>
                <a:tc gridSpan="2">
                  <a:txBody>
                    <a:bodyPr/>
                    <a:lstStyle/>
                    <a:p>
                      <a:pPr algn="ctr">
                        <a:spcAft>
                          <a:spcPts val="0"/>
                        </a:spcAft>
                      </a:pPr>
                      <a:r>
                        <a:rPr lang="zh-CN" sz="1100" kern="0" dirty="0">
                          <a:solidFill>
                            <a:srgbClr val="FF0000"/>
                          </a:solidFill>
                          <a:effectLst/>
                        </a:rPr>
                        <a:t>汽轮机组额定功率（</a:t>
                      </a:r>
                      <a:r>
                        <a:rPr lang="en-GB" sz="1100" kern="0" dirty="0" err="1">
                          <a:solidFill>
                            <a:srgbClr val="FF0000"/>
                          </a:solidFill>
                          <a:effectLst/>
                        </a:rPr>
                        <a:t>MWt</a:t>
                      </a:r>
                      <a:r>
                        <a:rPr lang="en-GB" sz="1100" kern="0" dirty="0">
                          <a:solidFill>
                            <a:srgbClr val="FF0000"/>
                          </a:solidFill>
                          <a:effectLst/>
                        </a:rPr>
                        <a:t>)</a:t>
                      </a:r>
                      <a:endParaRPr lang="zh-CN" sz="1100" kern="100" dirty="0">
                        <a:solidFill>
                          <a:srgbClr val="FF0000"/>
                        </a:solidFill>
                        <a:effectLst/>
                        <a:latin typeface="等线"/>
                        <a:ea typeface="等线"/>
                        <a:cs typeface="Times New Roman"/>
                      </a:endParaRPr>
                    </a:p>
                  </a:txBody>
                  <a:tcPr marL="17182" marR="19954" marT="0" marB="0" anchor="ctr"/>
                </a:tc>
                <a:tc hMerge="1">
                  <a:txBody>
                    <a:bodyPr/>
                    <a:lstStyle/>
                    <a:p>
                      <a:endParaRPr lang="zh-CN" altLang="en-US"/>
                    </a:p>
                  </a:txBody>
                  <a:tcPr/>
                </a:tc>
                <a:tc>
                  <a:txBody>
                    <a:bodyPr/>
                    <a:lstStyle/>
                    <a:p>
                      <a:pPr algn="ctr">
                        <a:spcAft>
                          <a:spcPts val="0"/>
                        </a:spcAft>
                      </a:pPr>
                      <a:r>
                        <a:rPr lang="zh-CN" sz="1100" kern="0" dirty="0">
                          <a:solidFill>
                            <a:srgbClr val="FF0000"/>
                          </a:solidFill>
                          <a:effectLst/>
                        </a:rPr>
                        <a:t>主控</a:t>
                      </a:r>
                      <a:endParaRPr lang="zh-CN" sz="1100" kern="100" dirty="0">
                        <a:solidFill>
                          <a:srgbClr val="FF0000"/>
                        </a:solidFill>
                        <a:effectLst/>
                        <a:latin typeface="等线"/>
                        <a:ea typeface="等线"/>
                        <a:cs typeface="Times New Roman"/>
                      </a:endParaRPr>
                    </a:p>
                  </a:txBody>
                  <a:tcPr marL="17182" marR="19954" marT="0" marB="0" anchor="ct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c gridSpan="2">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c hMerge="1">
                  <a:txBody>
                    <a:bodyPr/>
                    <a:lstStyle/>
                    <a:p>
                      <a:endParaRPr lang="zh-CN" altLang="en-US"/>
                    </a:p>
                  </a:txBody>
                  <a:tcP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c>
                  <a:txBody>
                    <a:bodyPr/>
                    <a:lstStyle/>
                    <a:p>
                      <a:pPr algn="ctr">
                        <a:spcAft>
                          <a:spcPts val="0"/>
                        </a:spcAft>
                      </a:pPr>
                      <a:r>
                        <a:rPr lang="en-GB" sz="1100" kern="0">
                          <a:effectLst/>
                        </a:rPr>
                        <a:t>15</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r>
              <a:tr h="308508">
                <a:tc>
                  <a:txBody>
                    <a:bodyPr/>
                    <a:lstStyle/>
                    <a:p>
                      <a:pPr algn="ctr">
                        <a:spcAft>
                          <a:spcPts val="0"/>
                        </a:spcAft>
                      </a:pPr>
                      <a:r>
                        <a:rPr lang="en-GB" sz="1100" kern="0">
                          <a:effectLst/>
                        </a:rPr>
                        <a:t>3</a:t>
                      </a:r>
                      <a:endParaRPr lang="zh-CN" sz="1100" kern="100">
                        <a:effectLst/>
                        <a:latin typeface="等线"/>
                        <a:ea typeface="等线"/>
                        <a:cs typeface="Times New Roman"/>
                      </a:endParaRPr>
                    </a:p>
                  </a:txBody>
                  <a:tcPr marL="17182" marR="19954" marT="0" marB="0" anchor="ctr"/>
                </a:tc>
                <a:tc gridSpan="2">
                  <a:txBody>
                    <a:bodyPr/>
                    <a:lstStyle/>
                    <a:p>
                      <a:pPr algn="ctr">
                        <a:spcAft>
                          <a:spcPts val="0"/>
                        </a:spcAft>
                      </a:pPr>
                      <a:r>
                        <a:rPr lang="zh-CN" sz="1100" kern="0">
                          <a:effectLst/>
                        </a:rPr>
                        <a:t>机组厂用电率</a:t>
                      </a:r>
                      <a:endParaRPr lang="zh-CN" sz="1100" kern="100">
                        <a:effectLst/>
                        <a:latin typeface="等线"/>
                        <a:ea typeface="等线"/>
                        <a:cs typeface="Times New Roman"/>
                      </a:endParaRPr>
                    </a:p>
                  </a:txBody>
                  <a:tcPr marL="17182" marR="19954" marT="0" marB="0" anchor="ctr"/>
                </a:tc>
                <a:tc hMerge="1">
                  <a:txBody>
                    <a:bodyPr/>
                    <a:lstStyle/>
                    <a:p>
                      <a:endParaRPr lang="zh-CN" altLang="en-US"/>
                    </a:p>
                  </a:txBody>
                  <a:tcPr/>
                </a:tc>
                <a:tc>
                  <a:txBody>
                    <a:bodyPr/>
                    <a:lstStyle/>
                    <a:p>
                      <a:pPr algn="ctr">
                        <a:spcAft>
                          <a:spcPts val="0"/>
                        </a:spcAft>
                      </a:pPr>
                      <a:r>
                        <a:rPr lang="zh-CN" sz="1100" kern="0">
                          <a:effectLst/>
                        </a:rPr>
                        <a:t>主控</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c gridSpan="2">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c hMerge="1">
                  <a:txBody>
                    <a:bodyPr/>
                    <a:lstStyle/>
                    <a:p>
                      <a:endParaRPr lang="zh-CN" altLang="en-US"/>
                    </a:p>
                  </a:txBody>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en-GB" sz="1100" kern="0">
                          <a:effectLst/>
                        </a:rPr>
                        <a:t>15</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r>
              <a:tr h="305975">
                <a:tc>
                  <a:txBody>
                    <a:bodyPr/>
                    <a:lstStyle/>
                    <a:p>
                      <a:pPr algn="ctr">
                        <a:spcAft>
                          <a:spcPts val="0"/>
                        </a:spcAft>
                      </a:pPr>
                      <a:r>
                        <a:rPr lang="en-GB" sz="1100" kern="0">
                          <a:effectLst/>
                        </a:rPr>
                        <a:t>4</a:t>
                      </a:r>
                      <a:endParaRPr lang="zh-CN" sz="1100" kern="100">
                        <a:effectLst/>
                        <a:latin typeface="等线"/>
                        <a:ea typeface="等线"/>
                        <a:cs typeface="Times New Roman"/>
                      </a:endParaRPr>
                    </a:p>
                  </a:txBody>
                  <a:tcPr marL="17182" marR="19954" marT="0" marB="0" anchor="ctr"/>
                </a:tc>
                <a:tc gridSpan="2">
                  <a:txBody>
                    <a:bodyPr/>
                    <a:lstStyle/>
                    <a:p>
                      <a:pPr algn="ctr">
                        <a:spcAft>
                          <a:spcPts val="0"/>
                        </a:spcAft>
                      </a:pPr>
                      <a:r>
                        <a:rPr lang="zh-CN" sz="1100" kern="0" dirty="0">
                          <a:solidFill>
                            <a:srgbClr val="FF0000"/>
                          </a:solidFill>
                          <a:effectLst/>
                        </a:rPr>
                        <a:t>机组轴系振动（</a:t>
                      </a:r>
                      <a:r>
                        <a:rPr lang="en-GB" sz="1100" kern="0" dirty="0" err="1">
                          <a:solidFill>
                            <a:srgbClr val="FF0000"/>
                          </a:solidFill>
                          <a:effectLst/>
                        </a:rPr>
                        <a:t>μm</a:t>
                      </a:r>
                      <a:r>
                        <a:rPr lang="zh-CN" sz="1100" kern="0" dirty="0">
                          <a:solidFill>
                            <a:srgbClr val="FF0000"/>
                          </a:solidFill>
                          <a:effectLst/>
                        </a:rPr>
                        <a:t>）</a:t>
                      </a:r>
                      <a:endParaRPr lang="zh-CN" sz="1100" kern="100" dirty="0">
                        <a:solidFill>
                          <a:srgbClr val="FF0000"/>
                        </a:solidFill>
                        <a:effectLst/>
                        <a:latin typeface="等线"/>
                        <a:ea typeface="等线"/>
                        <a:cs typeface="Times New Roman"/>
                      </a:endParaRPr>
                    </a:p>
                  </a:txBody>
                  <a:tcPr marL="17182" marR="19954" marT="0" marB="0" anchor="ctr"/>
                </a:tc>
                <a:tc hMerge="1">
                  <a:txBody>
                    <a:bodyPr/>
                    <a:lstStyle/>
                    <a:p>
                      <a:endParaRPr lang="zh-CN" altLang="en-US"/>
                    </a:p>
                  </a:txBody>
                  <a:tcPr/>
                </a:tc>
                <a:tc>
                  <a:txBody>
                    <a:bodyPr/>
                    <a:lstStyle/>
                    <a:p>
                      <a:pPr algn="ctr">
                        <a:spcAft>
                          <a:spcPts val="0"/>
                        </a:spcAft>
                      </a:pPr>
                      <a:r>
                        <a:rPr lang="zh-CN" sz="1100" kern="0" dirty="0">
                          <a:solidFill>
                            <a:srgbClr val="FF0000"/>
                          </a:solidFill>
                          <a:effectLst/>
                        </a:rPr>
                        <a:t>主控</a:t>
                      </a:r>
                      <a:endParaRPr lang="zh-CN" sz="1100" kern="100" dirty="0">
                        <a:solidFill>
                          <a:srgbClr val="FF0000"/>
                        </a:solidFill>
                        <a:effectLst/>
                        <a:latin typeface="等线"/>
                        <a:ea typeface="等线"/>
                        <a:cs typeface="Times New Roman"/>
                      </a:endParaRPr>
                    </a:p>
                  </a:txBody>
                  <a:tcPr marL="17182" marR="19954" marT="0" marB="0" anchor="ct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c gridSpan="2">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c hMerge="1">
                  <a:txBody>
                    <a:bodyPr/>
                    <a:lstStyle/>
                    <a:p>
                      <a:endParaRPr lang="zh-CN" altLang="en-US"/>
                    </a:p>
                  </a:txBody>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en-GB" sz="1100" kern="0">
                          <a:effectLst/>
                        </a:rPr>
                        <a:t>20</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r>
              <a:tr h="291819">
                <a:tc>
                  <a:txBody>
                    <a:bodyPr/>
                    <a:lstStyle/>
                    <a:p>
                      <a:pPr algn="ctr">
                        <a:spcAft>
                          <a:spcPts val="0"/>
                        </a:spcAft>
                      </a:pPr>
                      <a:r>
                        <a:rPr lang="en-GB" sz="1100" kern="0">
                          <a:effectLst/>
                        </a:rPr>
                        <a:t>5</a:t>
                      </a:r>
                      <a:endParaRPr lang="zh-CN" sz="1100" kern="100">
                        <a:effectLst/>
                        <a:latin typeface="等线"/>
                        <a:ea typeface="等线"/>
                        <a:cs typeface="Times New Roman"/>
                      </a:endParaRPr>
                    </a:p>
                  </a:txBody>
                  <a:tcPr marL="17182" marR="19954" marT="0" marB="0" anchor="ctr"/>
                </a:tc>
                <a:tc gridSpan="2">
                  <a:txBody>
                    <a:bodyPr/>
                    <a:lstStyle/>
                    <a:p>
                      <a:pPr algn="ctr">
                        <a:spcAft>
                          <a:spcPts val="0"/>
                        </a:spcAft>
                      </a:pPr>
                      <a:r>
                        <a:rPr lang="zh-CN" sz="1100" kern="0" dirty="0">
                          <a:effectLst/>
                        </a:rPr>
                        <a:t>机组</a:t>
                      </a:r>
                      <a:r>
                        <a:rPr lang="en-GB" sz="1100" kern="0" dirty="0">
                          <a:effectLst/>
                        </a:rPr>
                        <a:t>RB</a:t>
                      </a:r>
                      <a:r>
                        <a:rPr lang="zh-CN" sz="1100" kern="0" dirty="0">
                          <a:effectLst/>
                        </a:rPr>
                        <a:t>试验</a:t>
                      </a:r>
                      <a:endParaRPr lang="zh-CN" sz="1100" kern="100" dirty="0">
                        <a:effectLst/>
                        <a:latin typeface="等线"/>
                        <a:ea typeface="等线"/>
                        <a:cs typeface="Times New Roman"/>
                      </a:endParaRPr>
                    </a:p>
                  </a:txBody>
                  <a:tcPr marL="17182" marR="19954" marT="0" marB="0" anchor="ctr"/>
                </a:tc>
                <a:tc hMerge="1">
                  <a:txBody>
                    <a:bodyPr/>
                    <a:lstStyle/>
                    <a:p>
                      <a:endParaRPr lang="zh-CN" altLang="en-US"/>
                    </a:p>
                  </a:txBody>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c gridSpan="2">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c hMerge="1">
                  <a:txBody>
                    <a:bodyPr/>
                    <a:lstStyle/>
                    <a:p>
                      <a:endParaRPr lang="zh-CN" altLang="en-US"/>
                    </a:p>
                  </a:txBody>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en-GB" sz="1100" kern="0">
                          <a:effectLst/>
                        </a:rPr>
                        <a:t>15</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r>
              <a:tr h="464660">
                <a:tc>
                  <a:txBody>
                    <a:bodyPr/>
                    <a:lstStyle/>
                    <a:p>
                      <a:pPr algn="ctr">
                        <a:spcAft>
                          <a:spcPts val="0"/>
                        </a:spcAft>
                      </a:pPr>
                      <a:r>
                        <a:rPr lang="en-GB" sz="1100" kern="0" dirty="0">
                          <a:effectLst/>
                        </a:rPr>
                        <a:t>6</a:t>
                      </a:r>
                      <a:endParaRPr lang="zh-CN" sz="1100" kern="100" dirty="0">
                        <a:effectLst/>
                        <a:latin typeface="等线"/>
                        <a:ea typeface="等线"/>
                        <a:cs typeface="Times New Roman"/>
                      </a:endParaRPr>
                    </a:p>
                  </a:txBody>
                  <a:tcPr marL="17182" marR="19954" marT="0" marB="0" anchor="ctr"/>
                </a:tc>
                <a:tc gridSpan="2">
                  <a:txBody>
                    <a:bodyPr/>
                    <a:lstStyle/>
                    <a:p>
                      <a:pPr algn="ctr">
                        <a:spcAft>
                          <a:spcPts val="0"/>
                        </a:spcAft>
                      </a:pPr>
                      <a:r>
                        <a:rPr lang="zh-CN" sz="1100" kern="0" dirty="0">
                          <a:effectLst/>
                        </a:rPr>
                        <a:t>污染物排放（放射性固体废物、废气、废水）</a:t>
                      </a:r>
                      <a:endParaRPr lang="zh-CN" sz="1100" kern="100" dirty="0">
                        <a:effectLst/>
                        <a:latin typeface="等线"/>
                        <a:ea typeface="等线"/>
                        <a:cs typeface="Times New Roman"/>
                      </a:endParaRPr>
                    </a:p>
                  </a:txBody>
                  <a:tcPr marL="17182" marR="19954" marT="0" marB="0" anchor="ctr"/>
                </a:tc>
                <a:tc hMerge="1">
                  <a:txBody>
                    <a:bodyPr/>
                    <a:lstStyle/>
                    <a:p>
                      <a:endParaRPr lang="zh-CN" altLang="en-US"/>
                    </a:p>
                  </a:txBody>
                  <a:tcPr/>
                </a:tc>
                <a:tc>
                  <a:txBody>
                    <a:bodyPr/>
                    <a:lstStyle/>
                    <a:p>
                      <a:pPr algn="ctr">
                        <a:spcAft>
                          <a:spcPts val="0"/>
                        </a:spcAft>
                      </a:pPr>
                      <a:r>
                        <a:rPr lang="zh-CN" sz="1100" kern="0" dirty="0">
                          <a:effectLst/>
                        </a:rPr>
                        <a:t>主控</a:t>
                      </a:r>
                      <a:endParaRPr lang="zh-CN" sz="1100" kern="100" dirty="0">
                        <a:effectLst/>
                        <a:latin typeface="等线"/>
                        <a:ea typeface="等线"/>
                        <a:cs typeface="Times New Roman"/>
                      </a:endParaRPr>
                    </a:p>
                  </a:txBody>
                  <a:tcPr marL="17182" marR="19954" marT="0" marB="0" anchor="ct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c gridSpan="2">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c hMerge="1">
                  <a:txBody>
                    <a:bodyPr/>
                    <a:lstStyle/>
                    <a:p>
                      <a:endParaRPr lang="zh-CN" altLang="en-US"/>
                    </a:p>
                  </a:txBody>
                  <a:tcPr/>
                </a:tc>
                <a:tc>
                  <a:txBody>
                    <a:bodyPr/>
                    <a:lstStyle/>
                    <a:p>
                      <a:pPr algn="ctr">
                        <a:spcAft>
                          <a:spcPts val="0"/>
                        </a:spcAft>
                      </a:pPr>
                      <a:r>
                        <a:rPr lang="en-GB" sz="1100" kern="0">
                          <a:effectLst/>
                        </a:rPr>
                        <a:t> </a:t>
                      </a:r>
                      <a:endParaRPr lang="zh-CN" sz="1100" kern="100">
                        <a:effectLst/>
                        <a:latin typeface="等线"/>
                        <a:ea typeface="等线"/>
                        <a:cs typeface="Times New Roman"/>
                      </a:endParaRPr>
                    </a:p>
                  </a:txBody>
                  <a:tcPr marL="17182" marR="19954" marT="0" marB="0" anchor="ct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c>
                  <a:txBody>
                    <a:bodyPr/>
                    <a:lstStyle/>
                    <a:p>
                      <a:pPr algn="ctr">
                        <a:spcAft>
                          <a:spcPts val="0"/>
                        </a:spcAft>
                      </a:pPr>
                      <a:r>
                        <a:rPr lang="en-GB" sz="1100" kern="0" dirty="0">
                          <a:effectLst/>
                        </a:rPr>
                        <a:t>15</a:t>
                      </a:r>
                      <a:endParaRPr lang="zh-CN" sz="1100" kern="100" dirty="0">
                        <a:effectLst/>
                        <a:latin typeface="等线"/>
                        <a:ea typeface="等线"/>
                        <a:cs typeface="Times New Roman"/>
                      </a:endParaRPr>
                    </a:p>
                  </a:txBody>
                  <a:tcPr marL="17182" marR="19954" marT="0" marB="0" anchor="ctr"/>
                </a:tc>
                <a:tc>
                  <a:txBody>
                    <a:bodyPr/>
                    <a:lstStyle/>
                    <a:p>
                      <a:pPr algn="ctr">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nchor="ctr"/>
                </a:tc>
              </a:tr>
              <a:tr h="274368">
                <a:tc gridSpan="11">
                  <a:txBody>
                    <a:bodyPr/>
                    <a:lstStyle/>
                    <a:p>
                      <a:pPr algn="l">
                        <a:spcAft>
                          <a:spcPts val="0"/>
                        </a:spcAft>
                      </a:pPr>
                      <a:r>
                        <a:rPr lang="zh-CN" sz="1100" kern="0" dirty="0">
                          <a:effectLst/>
                        </a:rPr>
                        <a:t>评价得分：</a:t>
                      </a:r>
                      <a:endParaRPr lang="zh-CN" sz="1100" kern="100" dirty="0">
                        <a:effectLst/>
                        <a:latin typeface="等线"/>
                        <a:ea typeface="等线"/>
                        <a:cs typeface="Times New Roman"/>
                      </a:endParaRPr>
                    </a:p>
                  </a:txBody>
                  <a:tcPr marL="17182" marR="19954"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682863">
                <a:tc>
                  <a:txBody>
                    <a:bodyPr/>
                    <a:lstStyle/>
                    <a:p>
                      <a:pPr algn="ctr">
                        <a:spcAft>
                          <a:spcPts val="0"/>
                        </a:spcAft>
                      </a:pPr>
                      <a:r>
                        <a:rPr lang="zh-CN" sz="1100" kern="0" dirty="0" smtClean="0">
                          <a:effectLst/>
                        </a:rPr>
                        <a:t>评</a:t>
                      </a:r>
                      <a:endParaRPr lang="zh-CN" sz="1100" kern="100" dirty="0">
                        <a:effectLst/>
                      </a:endParaRPr>
                    </a:p>
                    <a:p>
                      <a:pPr algn="ctr">
                        <a:spcAft>
                          <a:spcPts val="0"/>
                        </a:spcAft>
                      </a:pPr>
                      <a:r>
                        <a:rPr lang="en-GB" sz="1100" kern="0" dirty="0">
                          <a:effectLst/>
                        </a:rPr>
                        <a:t> </a:t>
                      </a:r>
                      <a:endParaRPr lang="zh-CN" sz="1100" kern="100" dirty="0">
                        <a:effectLst/>
                      </a:endParaRPr>
                    </a:p>
                    <a:p>
                      <a:pPr algn="ctr">
                        <a:spcAft>
                          <a:spcPts val="0"/>
                        </a:spcAft>
                      </a:pPr>
                      <a:r>
                        <a:rPr lang="zh-CN" sz="1100" kern="0" dirty="0">
                          <a:effectLst/>
                        </a:rPr>
                        <a:t>价</a:t>
                      </a:r>
                      <a:endParaRPr lang="zh-CN" sz="1100" kern="100" dirty="0">
                        <a:effectLst/>
                      </a:endParaRPr>
                    </a:p>
                    <a:p>
                      <a:pPr algn="ctr">
                        <a:spcAft>
                          <a:spcPts val="0"/>
                        </a:spcAft>
                      </a:pPr>
                      <a:r>
                        <a:rPr lang="en-GB" sz="1100" kern="0" dirty="0">
                          <a:effectLst/>
                        </a:rPr>
                        <a:t> </a:t>
                      </a:r>
                      <a:endParaRPr lang="zh-CN" sz="1100" kern="100" dirty="0">
                        <a:effectLst/>
                      </a:endParaRPr>
                    </a:p>
                    <a:p>
                      <a:pPr algn="ctr">
                        <a:spcAft>
                          <a:spcPts val="0"/>
                        </a:spcAft>
                      </a:pPr>
                      <a:r>
                        <a:rPr lang="zh-CN" sz="1100" kern="0" dirty="0">
                          <a:effectLst/>
                        </a:rPr>
                        <a:t>结</a:t>
                      </a:r>
                      <a:endParaRPr lang="zh-CN" sz="1100" kern="100" dirty="0">
                        <a:effectLst/>
                      </a:endParaRPr>
                    </a:p>
                    <a:p>
                      <a:pPr algn="ctr">
                        <a:spcAft>
                          <a:spcPts val="0"/>
                        </a:spcAft>
                      </a:pPr>
                      <a:r>
                        <a:rPr lang="en-GB" sz="1100" kern="0" dirty="0">
                          <a:effectLst/>
                        </a:rPr>
                        <a:t> </a:t>
                      </a:r>
                      <a:endParaRPr lang="zh-CN" sz="1100" kern="100" dirty="0">
                        <a:effectLst/>
                      </a:endParaRPr>
                    </a:p>
                    <a:p>
                      <a:pPr algn="ctr">
                        <a:spcAft>
                          <a:spcPts val="0"/>
                        </a:spcAft>
                      </a:pPr>
                      <a:r>
                        <a:rPr lang="zh-CN" sz="1100" kern="0" dirty="0">
                          <a:effectLst/>
                        </a:rPr>
                        <a:t>果</a:t>
                      </a:r>
                      <a:endParaRPr lang="zh-CN" sz="1100" kern="100" dirty="0">
                        <a:effectLst/>
                        <a:latin typeface="等线"/>
                        <a:ea typeface="等线"/>
                        <a:cs typeface="Times New Roman"/>
                      </a:endParaRPr>
                    </a:p>
                  </a:txBody>
                  <a:tcPr marL="17182" marR="19954" marT="0" marB="0" anchor="ctr"/>
                </a:tc>
                <a:tc gridSpan="10">
                  <a:txBody>
                    <a:bodyPr/>
                    <a:lstStyle/>
                    <a:p>
                      <a:pPr algn="l">
                        <a:spcAft>
                          <a:spcPts val="0"/>
                        </a:spcAft>
                      </a:pPr>
                      <a:r>
                        <a:rPr lang="en-GB" sz="1100" kern="0" dirty="0">
                          <a:effectLst/>
                        </a:rPr>
                        <a:t> </a:t>
                      </a:r>
                      <a:endParaRPr lang="zh-CN" sz="1100" kern="100" dirty="0">
                        <a:effectLst/>
                      </a:endParaRPr>
                    </a:p>
                    <a:p>
                      <a:pPr indent="69850" algn="l">
                        <a:spcAft>
                          <a:spcPts val="0"/>
                        </a:spcAft>
                      </a:pPr>
                      <a:r>
                        <a:rPr lang="zh-CN" sz="1100" kern="0" dirty="0">
                          <a:effectLst/>
                        </a:rPr>
                        <a:t>单台机组性能试验技术指标评价得分：</a:t>
                      </a:r>
                      <a:endParaRPr lang="zh-CN" sz="1100" kern="100" dirty="0">
                        <a:effectLst/>
                      </a:endParaRPr>
                    </a:p>
                    <a:p>
                      <a:pPr indent="69850" algn="l">
                        <a:spcAft>
                          <a:spcPts val="0"/>
                        </a:spcAft>
                      </a:pPr>
                      <a:r>
                        <a:rPr lang="en-GB" sz="1100" kern="0" dirty="0">
                          <a:effectLst/>
                        </a:rPr>
                        <a:t> </a:t>
                      </a:r>
                      <a:endParaRPr lang="zh-CN" sz="1100" kern="100" dirty="0">
                        <a:effectLst/>
                      </a:endParaRPr>
                    </a:p>
                    <a:p>
                      <a:pPr indent="69850" algn="just">
                        <a:spcAft>
                          <a:spcPts val="0"/>
                        </a:spcAft>
                      </a:pPr>
                      <a:r>
                        <a:rPr lang="zh-CN" sz="1100" kern="0" dirty="0">
                          <a:effectLst/>
                        </a:rPr>
                        <a:t>评价说明</a:t>
                      </a:r>
                      <a:r>
                        <a:rPr lang="zh-CN" sz="1100" kern="0" dirty="0" smtClean="0">
                          <a:effectLst/>
                        </a:rPr>
                        <a:t>：</a:t>
                      </a:r>
                      <a:r>
                        <a:rPr lang="en-GB" sz="1100" kern="0" dirty="0">
                          <a:effectLst/>
                        </a:rPr>
                        <a:t> </a:t>
                      </a:r>
                      <a:endParaRPr lang="en-US" altLang="zh-CN" sz="1100" kern="0" dirty="0" smtClean="0">
                        <a:effectLst/>
                      </a:endParaRPr>
                    </a:p>
                    <a:p>
                      <a:pPr algn="ctr">
                        <a:spcAft>
                          <a:spcPts val="0"/>
                        </a:spcAft>
                      </a:pPr>
                      <a:endParaRPr lang="en-US" altLang="zh-CN" sz="1100" kern="0" dirty="0" smtClean="0">
                        <a:effectLst/>
                      </a:endParaRPr>
                    </a:p>
                    <a:p>
                      <a:pPr algn="ctr">
                        <a:spcAft>
                          <a:spcPts val="0"/>
                        </a:spcAft>
                      </a:pPr>
                      <a:endParaRPr lang="en-US" altLang="zh-CN" sz="1100" kern="0" dirty="0" smtClean="0">
                        <a:effectLst/>
                      </a:endParaRPr>
                    </a:p>
                    <a:p>
                      <a:pPr algn="ctr">
                        <a:spcAft>
                          <a:spcPts val="0"/>
                        </a:spcAft>
                      </a:pPr>
                      <a:endParaRPr lang="en-US" altLang="zh-CN" sz="1100" kern="0" dirty="0" smtClean="0">
                        <a:effectLst/>
                      </a:endParaRPr>
                    </a:p>
                    <a:p>
                      <a:pPr algn="l">
                        <a:spcAft>
                          <a:spcPts val="0"/>
                        </a:spcAft>
                      </a:pPr>
                      <a:r>
                        <a:rPr lang="zh-CN" sz="1100" kern="0" dirty="0" smtClean="0">
                          <a:effectLst/>
                        </a:rPr>
                        <a:t>评价人员</a:t>
                      </a:r>
                      <a:r>
                        <a:rPr lang="zh-CN" sz="1100" kern="0" dirty="0">
                          <a:effectLst/>
                        </a:rPr>
                        <a:t>（签字）：</a:t>
                      </a:r>
                      <a:r>
                        <a:rPr lang="en-GB" sz="1100" kern="0" dirty="0">
                          <a:effectLst/>
                        </a:rPr>
                        <a:t>                         </a:t>
                      </a:r>
                      <a:r>
                        <a:rPr lang="en-GB" sz="1100" kern="0" dirty="0" smtClean="0">
                          <a:effectLst/>
                        </a:rPr>
                        <a:t>                                              </a:t>
                      </a:r>
                      <a:r>
                        <a:rPr lang="zh-CN" sz="1100" kern="0" dirty="0">
                          <a:effectLst/>
                        </a:rPr>
                        <a:t>年  </a:t>
                      </a:r>
                      <a:r>
                        <a:rPr lang="en-GB" sz="1100" kern="0" dirty="0">
                          <a:effectLst/>
                        </a:rPr>
                        <a:t>  </a:t>
                      </a:r>
                      <a:r>
                        <a:rPr lang="zh-CN" sz="1100" kern="0" dirty="0">
                          <a:effectLst/>
                        </a:rPr>
                        <a:t>月 </a:t>
                      </a:r>
                      <a:r>
                        <a:rPr lang="en-GB" sz="1100" kern="0" dirty="0">
                          <a:effectLst/>
                        </a:rPr>
                        <a:t>   </a:t>
                      </a:r>
                      <a:r>
                        <a:rPr lang="zh-CN" sz="1100" kern="0" dirty="0">
                          <a:effectLst/>
                        </a:rPr>
                        <a:t>日</a:t>
                      </a:r>
                      <a:endParaRPr lang="zh-CN" sz="1100" kern="100" dirty="0">
                        <a:effectLst/>
                      </a:endParaRPr>
                    </a:p>
                    <a:p>
                      <a:pPr algn="l">
                        <a:spcAft>
                          <a:spcPts val="0"/>
                        </a:spcAft>
                      </a:pPr>
                      <a:r>
                        <a:rPr lang="en-GB" sz="1100" kern="0" dirty="0">
                          <a:effectLst/>
                        </a:rPr>
                        <a:t>                                </a:t>
                      </a:r>
                      <a:endParaRPr lang="zh-CN" sz="1100" kern="100" dirty="0">
                        <a:effectLst/>
                        <a:latin typeface="等线"/>
                        <a:ea typeface="等线"/>
                        <a:cs typeface="Times New Roman"/>
                      </a:endParaRPr>
                    </a:p>
                  </a:txBody>
                  <a:tcPr marL="17182" marR="19954"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bl>
          </a:graphicData>
        </a:graphic>
      </p:graphicFrame>
      <p:sp>
        <p:nvSpPr>
          <p:cNvPr id="7" name="矩形 6"/>
          <p:cNvSpPr/>
          <p:nvPr/>
        </p:nvSpPr>
        <p:spPr>
          <a:xfrm>
            <a:off x="2355868" y="836712"/>
            <a:ext cx="4349268" cy="369332"/>
          </a:xfrm>
          <a:prstGeom prst="rect">
            <a:avLst/>
          </a:prstGeom>
        </p:spPr>
        <p:txBody>
          <a:bodyPr wrap="none">
            <a:spAutoFit/>
          </a:bodyPr>
          <a:lstStyle/>
          <a:p>
            <a:pPr algn="ctr"/>
            <a:r>
              <a:rPr lang="zh-CN" altLang="zh-CN" b="1" dirty="0"/>
              <a:t>表</a:t>
            </a:r>
            <a:r>
              <a:rPr lang="en-US" altLang="zh-CN" b="1" dirty="0" smtClean="0"/>
              <a:t>23   </a:t>
            </a:r>
            <a:r>
              <a:rPr lang="zh-CN" altLang="zh-CN" b="1" dirty="0"/>
              <a:t>单台机组性能试验技术指标评价表</a:t>
            </a:r>
            <a:endParaRPr lang="zh-CN" altLang="zh-CN" dirty="0"/>
          </a:p>
        </p:txBody>
      </p:sp>
    </p:spTree>
    <p:extLst>
      <p:ext uri="{BB962C8B-B14F-4D97-AF65-F5344CB8AC3E}">
        <p14:creationId xmlns:p14="http://schemas.microsoft.com/office/powerpoint/2010/main" val="35080293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9  </a:t>
            </a:r>
            <a:r>
              <a:rPr lang="zh-CN" altLang="zh-CN" dirty="0" smtClean="0"/>
              <a:t>整体</a:t>
            </a:r>
            <a:r>
              <a:rPr lang="zh-CN" altLang="zh-CN" dirty="0"/>
              <a:t>工程质量评价</a:t>
            </a:r>
            <a:br>
              <a:rPr lang="zh-CN" altLang="zh-CN" dirty="0"/>
            </a:br>
            <a:endParaRPr lang="zh-CN" altLang="en-US" dirty="0"/>
          </a:p>
        </p:txBody>
      </p:sp>
      <p:sp>
        <p:nvSpPr>
          <p:cNvPr id="3" name="内容占位符 2"/>
          <p:cNvSpPr>
            <a:spLocks noGrp="1"/>
          </p:cNvSpPr>
          <p:nvPr>
            <p:ph idx="1"/>
          </p:nvPr>
        </p:nvSpPr>
        <p:spPr/>
        <p:txBody>
          <a:bodyPr/>
          <a:lstStyle/>
          <a:p>
            <a:pPr marL="0" indent="0">
              <a:buNone/>
            </a:pPr>
            <a:r>
              <a:rPr lang="en-US" altLang="zh-CN" dirty="0"/>
              <a:t>9.1 </a:t>
            </a:r>
            <a:r>
              <a:rPr lang="zh-CN" altLang="zh-CN" dirty="0">
                <a:solidFill>
                  <a:srgbClr val="FF0000"/>
                </a:solidFill>
              </a:rPr>
              <a:t>整体工程质量评价应综合工程施工过程中各阶段质量评价结果</a:t>
            </a:r>
            <a:r>
              <a:rPr lang="en-US" altLang="zh-CN" dirty="0">
                <a:solidFill>
                  <a:srgbClr val="FF0000"/>
                </a:solidFill>
              </a:rPr>
              <a:t>,</a:t>
            </a:r>
            <a:r>
              <a:rPr lang="zh-CN" altLang="zh-CN" dirty="0">
                <a:solidFill>
                  <a:srgbClr val="FF0000"/>
                </a:solidFill>
              </a:rPr>
              <a:t>即将各阶段评价结果进行加权计算后得出。</a:t>
            </a:r>
          </a:p>
          <a:p>
            <a:pPr marL="0" indent="0">
              <a:buNone/>
            </a:pPr>
            <a:r>
              <a:rPr lang="en-US" altLang="zh-CN" dirty="0"/>
              <a:t>9.2 </a:t>
            </a:r>
            <a:r>
              <a:rPr lang="zh-CN" altLang="zh-CN" dirty="0"/>
              <a:t>各阶段质量评价结果分别按照表</a:t>
            </a:r>
            <a:r>
              <a:rPr lang="en-US" altLang="zh-CN" dirty="0"/>
              <a:t>26</a:t>
            </a:r>
            <a:r>
              <a:rPr lang="zh-CN" altLang="zh-CN" dirty="0"/>
              <a:t>、表</a:t>
            </a:r>
            <a:r>
              <a:rPr lang="en-US" altLang="zh-CN" dirty="0"/>
              <a:t>27</a:t>
            </a:r>
            <a:r>
              <a:rPr lang="zh-CN" altLang="zh-CN" dirty="0"/>
              <a:t>、表</a:t>
            </a:r>
            <a:r>
              <a:rPr lang="en-US" altLang="zh-CN" dirty="0"/>
              <a:t>28</a:t>
            </a:r>
            <a:r>
              <a:rPr lang="zh-CN" altLang="zh-CN" dirty="0"/>
              <a:t>填报。</a:t>
            </a:r>
          </a:p>
          <a:p>
            <a:pPr marL="0" indent="0">
              <a:buNone/>
            </a:pPr>
            <a:r>
              <a:rPr lang="en-US" altLang="zh-CN" dirty="0"/>
              <a:t>9.3 </a:t>
            </a:r>
            <a:r>
              <a:rPr lang="zh-CN" altLang="zh-CN" dirty="0"/>
              <a:t>综合整体工程质量评价汇总表由满功率运行一年后的质量评价组按照</a:t>
            </a:r>
            <a:r>
              <a:rPr lang="zh-CN" altLang="zh-CN" dirty="0" smtClean="0"/>
              <a:t>表</a:t>
            </a:r>
            <a:r>
              <a:rPr lang="en-US" altLang="zh-CN" dirty="0" smtClean="0"/>
              <a:t>29</a:t>
            </a:r>
            <a:r>
              <a:rPr lang="zh-CN" altLang="zh-CN" dirty="0" smtClean="0"/>
              <a:t>填报</a:t>
            </a:r>
            <a:r>
              <a:rPr lang="zh-CN" altLang="zh-CN" dirty="0"/>
              <a:t>完成。</a:t>
            </a:r>
          </a:p>
          <a:p>
            <a:pPr marL="0" indent="0">
              <a:buNone/>
            </a:pPr>
            <a:r>
              <a:rPr lang="en-US" altLang="zh-CN" dirty="0"/>
              <a:t>9.4 </a:t>
            </a:r>
            <a:r>
              <a:rPr lang="zh-CN" altLang="zh-CN" dirty="0">
                <a:solidFill>
                  <a:srgbClr val="FF0000"/>
                </a:solidFill>
              </a:rPr>
              <a:t>综合整体工程质量评价得分</a:t>
            </a:r>
            <a:r>
              <a:rPr lang="en-US" altLang="zh-CN" dirty="0">
                <a:solidFill>
                  <a:srgbClr val="FF0000"/>
                </a:solidFill>
              </a:rPr>
              <a:t>85</a:t>
            </a:r>
            <a:r>
              <a:rPr lang="zh-CN" altLang="zh-CN" dirty="0">
                <a:solidFill>
                  <a:srgbClr val="FF0000"/>
                </a:solidFill>
              </a:rPr>
              <a:t>分及以上为优良工程。</a:t>
            </a:r>
          </a:p>
          <a:p>
            <a:pPr marL="0" indent="0">
              <a:buNone/>
            </a:pPr>
            <a:r>
              <a:rPr lang="en-US" altLang="zh-CN" dirty="0"/>
              <a:t>9.5 </a:t>
            </a:r>
            <a:r>
              <a:rPr lang="zh-CN" altLang="zh-CN" dirty="0"/>
              <a:t>工程质量评价应由受评单位提出申请，由协会组织成立质量评价队，评价队独立实施评价，各阶段质量评价均应出具评价结果及评价报告。</a:t>
            </a:r>
            <a:endParaRPr lang="zh-CN" altLang="en-US" dirty="0"/>
          </a:p>
        </p:txBody>
      </p:sp>
    </p:spTree>
    <p:extLst>
      <p:ext uri="{BB962C8B-B14F-4D97-AF65-F5344CB8AC3E}">
        <p14:creationId xmlns:p14="http://schemas.microsoft.com/office/powerpoint/2010/main" val="15679940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9  </a:t>
            </a:r>
            <a:r>
              <a:rPr lang="zh-CN" altLang="zh-CN" dirty="0" smtClean="0"/>
              <a:t>整体</a:t>
            </a:r>
            <a:r>
              <a:rPr lang="zh-CN" altLang="zh-CN" dirty="0"/>
              <a:t>工程质量评价</a:t>
            </a:r>
            <a:br>
              <a:rPr lang="zh-CN" altLang="zh-CN" dirty="0"/>
            </a:br>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val="40450546"/>
              </p:ext>
            </p:extLst>
          </p:nvPr>
        </p:nvGraphicFramePr>
        <p:xfrm>
          <a:off x="1403648" y="1933516"/>
          <a:ext cx="6192686" cy="4114800"/>
        </p:xfrm>
        <a:graphic>
          <a:graphicData uri="http://schemas.openxmlformats.org/drawingml/2006/table">
            <a:tbl>
              <a:tblPr>
                <a:tableStyleId>{5940675A-B579-460E-94D1-54222C63F5DA}</a:tableStyleId>
              </a:tblPr>
              <a:tblGrid>
                <a:gridCol w="817082"/>
                <a:gridCol w="119363"/>
                <a:gridCol w="2392294"/>
                <a:gridCol w="1195767"/>
                <a:gridCol w="852609"/>
                <a:gridCol w="815571"/>
              </a:tblGrid>
              <a:tr h="210943">
                <a:tc gridSpan="2">
                  <a:txBody>
                    <a:bodyPr/>
                    <a:lstStyle/>
                    <a:p>
                      <a:pPr algn="ctr">
                        <a:lnSpc>
                          <a:spcPct val="150000"/>
                        </a:lnSpc>
                        <a:spcAft>
                          <a:spcPts val="0"/>
                        </a:spcAft>
                      </a:pPr>
                      <a:r>
                        <a:rPr lang="zh-CN" sz="1000" kern="0" dirty="0">
                          <a:effectLst/>
                        </a:rPr>
                        <a:t>工程项目名称</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1568" marR="46703" marT="0" marB="0" anchor="ctr"/>
                </a:tc>
                <a:tc>
                  <a:txBody>
                    <a:bodyPr/>
                    <a:lstStyle/>
                    <a:p>
                      <a:pPr algn="ctr">
                        <a:lnSpc>
                          <a:spcPct val="150000"/>
                        </a:lnSpc>
                        <a:spcAft>
                          <a:spcPts val="0"/>
                        </a:spcAft>
                      </a:pPr>
                      <a:r>
                        <a:rPr lang="zh-CN" sz="1000" kern="0">
                          <a:effectLst/>
                        </a:rPr>
                        <a:t>工程规模</a:t>
                      </a:r>
                      <a:endParaRPr lang="zh-CN" sz="1000" kern="100">
                        <a:effectLst/>
                        <a:latin typeface="Times New Roman"/>
                        <a:ea typeface="宋体"/>
                      </a:endParaRPr>
                    </a:p>
                  </a:txBody>
                  <a:tcPr marL="31568" marR="46703" marT="0" marB="0" anchor="ctr"/>
                </a:tc>
                <a:tc gridSpan="2">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c hMerge="1">
                  <a:txBody>
                    <a:bodyPr/>
                    <a:lstStyle/>
                    <a:p>
                      <a:endParaRPr lang="zh-CN" altLang="en-US"/>
                    </a:p>
                  </a:txBody>
                  <a:tcPr/>
                </a:tc>
              </a:tr>
              <a:tr h="210943">
                <a:tc gridSpan="2">
                  <a:txBody>
                    <a:bodyPr/>
                    <a:lstStyle/>
                    <a:p>
                      <a:pPr algn="ctr">
                        <a:lnSpc>
                          <a:spcPct val="150000"/>
                        </a:lnSpc>
                        <a:spcAft>
                          <a:spcPts val="0"/>
                        </a:spcAft>
                      </a:pPr>
                      <a:r>
                        <a:rPr lang="zh-CN" sz="1000" kern="0" dirty="0">
                          <a:effectLst/>
                        </a:rPr>
                        <a:t>建设单位</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zh-CN" sz="1000" kern="0">
                          <a:effectLst/>
                        </a:rPr>
                        <a:t>监理单位</a:t>
                      </a:r>
                      <a:endParaRPr lang="zh-CN" sz="1000" kern="100">
                        <a:effectLst/>
                        <a:latin typeface="Times New Roman"/>
                        <a:ea typeface="宋体"/>
                      </a:endParaRPr>
                    </a:p>
                  </a:txBody>
                  <a:tcPr marL="31568" marR="46703" marT="0" marB="0" anchor="ctr"/>
                </a:tc>
                <a:tc gridSpan="2">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c hMerge="1">
                  <a:txBody>
                    <a:bodyPr/>
                    <a:lstStyle/>
                    <a:p>
                      <a:endParaRPr lang="zh-CN" altLang="en-US"/>
                    </a:p>
                  </a:txBody>
                  <a:tcPr/>
                </a:tc>
              </a:tr>
              <a:tr h="210943">
                <a:tc gridSpan="2">
                  <a:txBody>
                    <a:bodyPr/>
                    <a:lstStyle/>
                    <a:p>
                      <a:pPr algn="ctr">
                        <a:lnSpc>
                          <a:spcPct val="150000"/>
                        </a:lnSpc>
                        <a:spcAft>
                          <a:spcPts val="0"/>
                        </a:spcAft>
                      </a:pPr>
                      <a:r>
                        <a:rPr lang="zh-CN" sz="1000" kern="0" dirty="0">
                          <a:effectLst/>
                        </a:rPr>
                        <a:t>施工单位</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zh-CN" sz="1000" kern="0">
                          <a:effectLst/>
                        </a:rPr>
                        <a:t>调试单位</a:t>
                      </a:r>
                      <a:endParaRPr lang="zh-CN" sz="1000" kern="100">
                        <a:effectLst/>
                        <a:latin typeface="Times New Roman"/>
                        <a:ea typeface="宋体"/>
                      </a:endParaRPr>
                    </a:p>
                  </a:txBody>
                  <a:tcPr marL="31568" marR="46703" marT="0" marB="0" anchor="ctr"/>
                </a:tc>
                <a:tc gridSpan="2">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c hMerge="1">
                  <a:txBody>
                    <a:bodyPr/>
                    <a:lstStyle/>
                    <a:p>
                      <a:endParaRPr lang="zh-CN" altLang="en-US"/>
                    </a:p>
                  </a:txBody>
                  <a:tcPr/>
                </a:tc>
              </a:tr>
              <a:tr h="210943">
                <a:tc gridSpan="2">
                  <a:txBody>
                    <a:bodyPr/>
                    <a:lstStyle/>
                    <a:p>
                      <a:pPr algn="ctr">
                        <a:lnSpc>
                          <a:spcPct val="150000"/>
                        </a:lnSpc>
                        <a:spcAft>
                          <a:spcPts val="0"/>
                        </a:spcAft>
                      </a:pPr>
                      <a:r>
                        <a:rPr lang="zh-CN" sz="1000" kern="0" dirty="0">
                          <a:effectLst/>
                        </a:rPr>
                        <a:t>性能试验单位</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1568" marR="46703" marT="0" marB="0" anchor="ctr"/>
                </a:tc>
                <a:tc gridSpan="2">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c hMerge="1">
                  <a:txBody>
                    <a:bodyPr/>
                    <a:lstStyle/>
                    <a:p>
                      <a:endParaRPr lang="zh-CN" altLang="en-US"/>
                    </a:p>
                  </a:txBody>
                  <a:tcPr/>
                </a:tc>
              </a:tr>
              <a:tr h="210943">
                <a:tc>
                  <a:txBody>
                    <a:bodyPr/>
                    <a:lstStyle/>
                    <a:p>
                      <a:pPr algn="ctr">
                        <a:lnSpc>
                          <a:spcPct val="150000"/>
                        </a:lnSpc>
                        <a:spcAft>
                          <a:spcPts val="0"/>
                        </a:spcAft>
                      </a:pPr>
                      <a:r>
                        <a:rPr lang="zh-CN" sz="1000" kern="0">
                          <a:effectLst/>
                        </a:rPr>
                        <a:t>序号</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评价项目</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zh-CN" sz="1000" kern="0">
                          <a:effectLst/>
                        </a:rPr>
                        <a:t>权重</a:t>
                      </a:r>
                      <a:r>
                        <a:rPr lang="en-US" sz="1000" kern="0">
                          <a:effectLst/>
                        </a:rPr>
                        <a:t>%</a:t>
                      </a:r>
                      <a:endParaRPr lang="zh-CN" sz="1000" kern="100">
                        <a:effectLst/>
                        <a:latin typeface="Times New Roman"/>
                        <a:ea typeface="宋体"/>
                      </a:endParaRPr>
                    </a:p>
                  </a:txBody>
                  <a:tcPr marL="31568" marR="46703" marT="0" marB="0" anchor="ctr"/>
                </a:tc>
                <a:tc>
                  <a:txBody>
                    <a:bodyPr/>
                    <a:lstStyle/>
                    <a:p>
                      <a:pPr algn="ctr">
                        <a:lnSpc>
                          <a:spcPct val="150000"/>
                        </a:lnSpc>
                        <a:spcAft>
                          <a:spcPts val="0"/>
                        </a:spcAft>
                      </a:pPr>
                      <a:r>
                        <a:rPr lang="zh-CN" sz="1000" kern="0">
                          <a:effectLst/>
                        </a:rPr>
                        <a:t>实得分</a:t>
                      </a:r>
                      <a:endParaRPr lang="zh-CN" sz="1000" kern="10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a:effectLst/>
                        </a:rPr>
                        <a:t>1</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土建单项工程</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a:effectLst/>
                        </a:rPr>
                        <a:t>30</a:t>
                      </a:r>
                      <a:endParaRPr lang="zh-CN" sz="1000" kern="10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a:effectLst/>
                        </a:rPr>
                        <a:t>2</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机械单项工程</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a:effectLst/>
                        </a:rPr>
                        <a:t>20</a:t>
                      </a:r>
                      <a:endParaRPr lang="zh-CN" sz="1000" kern="10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a:effectLst/>
                        </a:rPr>
                        <a:t>3</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电仪单项工程</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a:effectLst/>
                        </a:rPr>
                        <a:t>20</a:t>
                      </a:r>
                      <a:endParaRPr lang="zh-CN" sz="1000" kern="10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a:effectLst/>
                        </a:rPr>
                        <a:t>4</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焊接专项工程</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a:effectLst/>
                        </a:rPr>
                        <a:t>15</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dirty="0">
                          <a:effectLst/>
                        </a:rPr>
                        <a:t>5</a:t>
                      </a:r>
                      <a:endParaRPr lang="zh-CN" sz="1000" kern="100" dirty="0">
                        <a:effectLst/>
                        <a:latin typeface="Times New Roman"/>
                        <a:ea typeface="宋体"/>
                      </a:endParaRPr>
                    </a:p>
                  </a:txBody>
                  <a:tcPr marL="31568" marR="46703" marT="0" marB="0" anchor="ctr">
                    <a:solidFill>
                      <a:srgbClr val="FFFF00"/>
                    </a:solidFill>
                  </a:tcPr>
                </a:tc>
                <a:tc gridSpan="3">
                  <a:txBody>
                    <a:bodyPr/>
                    <a:lstStyle/>
                    <a:p>
                      <a:pPr algn="ctr">
                        <a:lnSpc>
                          <a:spcPct val="150000"/>
                        </a:lnSpc>
                        <a:spcAft>
                          <a:spcPts val="0"/>
                        </a:spcAft>
                      </a:pPr>
                      <a:r>
                        <a:rPr lang="zh-CN" sz="1000" kern="0" dirty="0">
                          <a:effectLst/>
                        </a:rPr>
                        <a:t>调试专项工程</a:t>
                      </a:r>
                      <a:endParaRPr lang="zh-CN" sz="1000" kern="100" dirty="0">
                        <a:effectLst/>
                        <a:latin typeface="Times New Roman"/>
                        <a:ea typeface="宋体"/>
                      </a:endParaRPr>
                    </a:p>
                  </a:txBody>
                  <a:tcPr marL="31568" marR="46703" marT="0" marB="0" anchor="ctr">
                    <a:solidFill>
                      <a:srgbClr val="FFFF00"/>
                    </a:solidFill>
                  </a:tcP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a:effectLst/>
                        </a:rPr>
                        <a:t>0</a:t>
                      </a:r>
                      <a:endParaRPr lang="zh-CN" sz="1000" kern="100" dirty="0">
                        <a:effectLst/>
                        <a:latin typeface="Times New Roman"/>
                        <a:ea typeface="宋体"/>
                      </a:endParaRPr>
                    </a:p>
                  </a:txBody>
                  <a:tcPr marL="31568" marR="46703" marT="0" marB="0" anchor="ctr">
                    <a:solidFill>
                      <a:srgbClr val="FFFF00"/>
                    </a:solidFill>
                  </a:tcP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3730" marR="46703" marT="0" marB="0" anchor="ctr">
                    <a:solidFill>
                      <a:srgbClr val="FFFF00"/>
                    </a:solidFill>
                  </a:tcPr>
                </a:tc>
              </a:tr>
              <a:tr h="210943">
                <a:tc>
                  <a:txBody>
                    <a:bodyPr/>
                    <a:lstStyle/>
                    <a:p>
                      <a:pPr algn="ctr">
                        <a:lnSpc>
                          <a:spcPct val="150000"/>
                        </a:lnSpc>
                        <a:spcAft>
                          <a:spcPts val="0"/>
                        </a:spcAft>
                      </a:pPr>
                      <a:r>
                        <a:rPr lang="en-US" sz="1000" kern="0">
                          <a:effectLst/>
                        </a:rPr>
                        <a:t>6</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工程档案管理评价</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a:effectLst/>
                        </a:rPr>
                        <a:t>5</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a:effectLst/>
                        </a:rPr>
                        <a:t>7</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质量保证</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a:effectLst/>
                        </a:rPr>
                        <a:t>10</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3730" marR="46703" marT="0" marB="0" anchor="ctr"/>
                </a:tc>
              </a:tr>
              <a:tr h="210943">
                <a:tc gridSpan="4">
                  <a:txBody>
                    <a:bodyPr/>
                    <a:lstStyle/>
                    <a:p>
                      <a:pPr algn="ctr">
                        <a:lnSpc>
                          <a:spcPct val="150000"/>
                        </a:lnSpc>
                        <a:spcAft>
                          <a:spcPts val="0"/>
                        </a:spcAft>
                      </a:pPr>
                      <a:r>
                        <a:rPr lang="zh-CN" sz="1000" kern="0" dirty="0">
                          <a:effectLst/>
                        </a:rPr>
                        <a:t>阶段整体工程质量评价得分</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a:effectLst/>
                        </a:rPr>
                        <a:t>100%</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3730" marR="46703" marT="0" marB="0" anchor="ctr"/>
                </a:tc>
              </a:tr>
              <a:tr h="929850">
                <a:tc gridSpan="6">
                  <a:txBody>
                    <a:bodyPr/>
                    <a:lstStyle/>
                    <a:p>
                      <a:pPr algn="ctr">
                        <a:lnSpc>
                          <a:spcPct val="150000"/>
                        </a:lnSpc>
                        <a:spcAft>
                          <a:spcPts val="0"/>
                        </a:spcAft>
                      </a:pPr>
                      <a:r>
                        <a:rPr lang="en-US" sz="1000" kern="0" dirty="0">
                          <a:effectLst/>
                        </a:rPr>
                        <a:t>                   </a:t>
                      </a:r>
                      <a:endParaRPr lang="zh-CN" sz="1000" kern="100" dirty="0">
                        <a:effectLst/>
                      </a:endParaRPr>
                    </a:p>
                    <a:p>
                      <a:pPr indent="63500" algn="just">
                        <a:lnSpc>
                          <a:spcPct val="150000"/>
                        </a:lnSpc>
                        <a:spcAft>
                          <a:spcPts val="0"/>
                        </a:spcAft>
                      </a:pPr>
                      <a:r>
                        <a:rPr lang="zh-CN" sz="1000" kern="0" dirty="0">
                          <a:effectLst/>
                        </a:rPr>
                        <a:t>评价说明</a:t>
                      </a:r>
                      <a:r>
                        <a:rPr lang="zh-CN" sz="1000" kern="0" dirty="0" smtClean="0">
                          <a:effectLst/>
                        </a:rPr>
                        <a:t>：</a:t>
                      </a:r>
                      <a:endParaRPr lang="zh-CN" sz="1000" kern="100" dirty="0">
                        <a:effectLst/>
                      </a:endParaRPr>
                    </a:p>
                    <a:p>
                      <a:pPr algn="l">
                        <a:lnSpc>
                          <a:spcPct val="150000"/>
                        </a:lnSpc>
                        <a:spcAft>
                          <a:spcPts val="0"/>
                        </a:spcAft>
                      </a:pPr>
                      <a:r>
                        <a:rPr lang="en-US" sz="1000" kern="0" dirty="0">
                          <a:effectLst/>
                        </a:rPr>
                        <a:t>                           </a:t>
                      </a:r>
                      <a:r>
                        <a:rPr lang="en-US" sz="1000" kern="0" dirty="0" smtClean="0">
                          <a:effectLst/>
                        </a:rPr>
                        <a:t>     </a:t>
                      </a:r>
                      <a:endParaRPr lang="en-US" altLang="zh-CN" sz="1000" kern="0" dirty="0" smtClean="0">
                        <a:effectLst/>
                      </a:endParaRPr>
                    </a:p>
                    <a:p>
                      <a:pPr algn="l">
                        <a:lnSpc>
                          <a:spcPct val="150000"/>
                        </a:lnSpc>
                        <a:spcAft>
                          <a:spcPts val="0"/>
                        </a:spcAft>
                      </a:pPr>
                      <a:r>
                        <a:rPr lang="zh-CN" sz="1000" kern="0" dirty="0" smtClean="0">
                          <a:effectLst/>
                        </a:rPr>
                        <a:t>评价</a:t>
                      </a:r>
                      <a:r>
                        <a:rPr lang="zh-CN" sz="1000" kern="0" dirty="0">
                          <a:effectLst/>
                        </a:rPr>
                        <a:t>人员（签字）：</a:t>
                      </a:r>
                      <a:r>
                        <a:rPr lang="en-US" sz="1000" kern="0" dirty="0">
                          <a:effectLst/>
                        </a:rPr>
                        <a:t>            </a:t>
                      </a:r>
                      <a:r>
                        <a:rPr lang="en-US" sz="1000" kern="0" dirty="0" smtClean="0">
                          <a:effectLst/>
                        </a:rPr>
                        <a:t>                                                          </a:t>
                      </a:r>
                      <a:r>
                        <a:rPr lang="zh-CN" sz="1000" kern="0" dirty="0">
                          <a:effectLst/>
                        </a:rPr>
                        <a:t>年</a:t>
                      </a:r>
                      <a:r>
                        <a:rPr lang="en-US" sz="1000" kern="0" dirty="0">
                          <a:effectLst/>
                        </a:rPr>
                        <a:t>   </a:t>
                      </a:r>
                      <a:r>
                        <a:rPr lang="zh-CN" sz="1000" kern="0" dirty="0">
                          <a:effectLst/>
                        </a:rPr>
                        <a:t>月</a:t>
                      </a:r>
                      <a:r>
                        <a:rPr lang="en-US" sz="1000" kern="0" dirty="0">
                          <a:effectLst/>
                        </a:rPr>
                        <a:t>   </a:t>
                      </a:r>
                      <a:r>
                        <a:rPr lang="zh-CN" sz="1000" kern="0" dirty="0">
                          <a:effectLst/>
                        </a:rPr>
                        <a:t>日</a:t>
                      </a:r>
                      <a:endParaRPr lang="zh-CN" sz="1000" kern="100" dirty="0">
                        <a:effectLst/>
                      </a:endParaRPr>
                    </a:p>
                    <a:p>
                      <a:pPr algn="l">
                        <a:lnSpc>
                          <a:spcPct val="150000"/>
                        </a:lnSpc>
                        <a:spcAft>
                          <a:spcPts val="0"/>
                        </a:spcAft>
                      </a:pPr>
                      <a:r>
                        <a:rPr lang="en-US" sz="1000" kern="0" dirty="0">
                          <a:effectLst/>
                        </a:rPr>
                        <a:t> </a:t>
                      </a:r>
                      <a:endParaRPr lang="zh-CN" sz="1000" kern="100" dirty="0">
                        <a:effectLst/>
                        <a:latin typeface="Times New Roman"/>
                        <a:ea typeface="宋体"/>
                      </a:endParaRPr>
                    </a:p>
                  </a:txBody>
                  <a:tcPr marL="31568" marR="46703"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bl>
          </a:graphicData>
        </a:graphic>
      </p:graphicFrame>
      <p:sp>
        <p:nvSpPr>
          <p:cNvPr id="5" name="矩形 4"/>
          <p:cNvSpPr/>
          <p:nvPr/>
        </p:nvSpPr>
        <p:spPr>
          <a:xfrm>
            <a:off x="2411760" y="1556792"/>
            <a:ext cx="4429418" cy="369332"/>
          </a:xfrm>
          <a:prstGeom prst="rect">
            <a:avLst/>
          </a:prstGeom>
        </p:spPr>
        <p:txBody>
          <a:bodyPr wrap="none">
            <a:spAutoFit/>
          </a:bodyPr>
          <a:lstStyle/>
          <a:p>
            <a:r>
              <a:rPr lang="zh-CN" altLang="zh-CN" dirty="0"/>
              <a:t>表</a:t>
            </a:r>
            <a:r>
              <a:rPr lang="en-US" altLang="zh-CN" dirty="0"/>
              <a:t>26 </a:t>
            </a:r>
            <a:r>
              <a:rPr lang="zh-CN" altLang="zh-CN" dirty="0"/>
              <a:t>穹顶吊装后阶段工程质量评价汇总表</a:t>
            </a:r>
          </a:p>
        </p:txBody>
      </p:sp>
    </p:spTree>
    <p:extLst>
      <p:ext uri="{BB962C8B-B14F-4D97-AF65-F5344CB8AC3E}">
        <p14:creationId xmlns:p14="http://schemas.microsoft.com/office/powerpoint/2010/main" val="9988490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9  </a:t>
            </a:r>
            <a:r>
              <a:rPr lang="zh-CN" altLang="zh-CN" dirty="0" smtClean="0"/>
              <a:t>整体</a:t>
            </a:r>
            <a:r>
              <a:rPr lang="zh-CN" altLang="zh-CN" dirty="0"/>
              <a:t>工程质量评价</a:t>
            </a:r>
            <a:br>
              <a:rPr lang="zh-CN" altLang="zh-CN" dirty="0"/>
            </a:br>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val="1342927215"/>
              </p:ext>
            </p:extLst>
          </p:nvPr>
        </p:nvGraphicFramePr>
        <p:xfrm>
          <a:off x="1403648" y="1933516"/>
          <a:ext cx="6192686" cy="4114800"/>
        </p:xfrm>
        <a:graphic>
          <a:graphicData uri="http://schemas.openxmlformats.org/drawingml/2006/table">
            <a:tbl>
              <a:tblPr>
                <a:tableStyleId>{5940675A-B579-460E-94D1-54222C63F5DA}</a:tableStyleId>
              </a:tblPr>
              <a:tblGrid>
                <a:gridCol w="817082"/>
                <a:gridCol w="119363"/>
                <a:gridCol w="2392294"/>
                <a:gridCol w="1195767"/>
                <a:gridCol w="852609"/>
                <a:gridCol w="815571"/>
              </a:tblGrid>
              <a:tr h="210943">
                <a:tc gridSpan="2">
                  <a:txBody>
                    <a:bodyPr/>
                    <a:lstStyle/>
                    <a:p>
                      <a:pPr algn="ctr">
                        <a:lnSpc>
                          <a:spcPct val="150000"/>
                        </a:lnSpc>
                        <a:spcAft>
                          <a:spcPts val="0"/>
                        </a:spcAft>
                      </a:pPr>
                      <a:r>
                        <a:rPr lang="zh-CN" sz="1000" kern="0" dirty="0">
                          <a:effectLst/>
                        </a:rPr>
                        <a:t>工程项目名称</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1568" marR="46703" marT="0" marB="0" anchor="ctr"/>
                </a:tc>
                <a:tc>
                  <a:txBody>
                    <a:bodyPr/>
                    <a:lstStyle/>
                    <a:p>
                      <a:pPr algn="ctr">
                        <a:lnSpc>
                          <a:spcPct val="150000"/>
                        </a:lnSpc>
                        <a:spcAft>
                          <a:spcPts val="0"/>
                        </a:spcAft>
                      </a:pPr>
                      <a:r>
                        <a:rPr lang="zh-CN" sz="1000" kern="0">
                          <a:effectLst/>
                        </a:rPr>
                        <a:t>工程规模</a:t>
                      </a:r>
                      <a:endParaRPr lang="zh-CN" sz="1000" kern="100">
                        <a:effectLst/>
                        <a:latin typeface="Times New Roman"/>
                        <a:ea typeface="宋体"/>
                      </a:endParaRPr>
                    </a:p>
                  </a:txBody>
                  <a:tcPr marL="31568" marR="46703" marT="0" marB="0" anchor="ctr"/>
                </a:tc>
                <a:tc gridSpan="2">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c hMerge="1">
                  <a:txBody>
                    <a:bodyPr/>
                    <a:lstStyle/>
                    <a:p>
                      <a:endParaRPr lang="zh-CN" altLang="en-US"/>
                    </a:p>
                  </a:txBody>
                  <a:tcPr/>
                </a:tc>
              </a:tr>
              <a:tr h="210943">
                <a:tc gridSpan="2">
                  <a:txBody>
                    <a:bodyPr/>
                    <a:lstStyle/>
                    <a:p>
                      <a:pPr algn="ctr">
                        <a:lnSpc>
                          <a:spcPct val="150000"/>
                        </a:lnSpc>
                        <a:spcAft>
                          <a:spcPts val="0"/>
                        </a:spcAft>
                      </a:pPr>
                      <a:r>
                        <a:rPr lang="zh-CN" sz="1000" kern="0" dirty="0">
                          <a:effectLst/>
                        </a:rPr>
                        <a:t>建设单位</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zh-CN" sz="1000" kern="0">
                          <a:effectLst/>
                        </a:rPr>
                        <a:t>监理单位</a:t>
                      </a:r>
                      <a:endParaRPr lang="zh-CN" sz="1000" kern="100">
                        <a:effectLst/>
                        <a:latin typeface="Times New Roman"/>
                        <a:ea typeface="宋体"/>
                      </a:endParaRPr>
                    </a:p>
                  </a:txBody>
                  <a:tcPr marL="31568" marR="46703" marT="0" marB="0" anchor="ctr"/>
                </a:tc>
                <a:tc gridSpan="2">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c hMerge="1">
                  <a:txBody>
                    <a:bodyPr/>
                    <a:lstStyle/>
                    <a:p>
                      <a:endParaRPr lang="zh-CN" altLang="en-US"/>
                    </a:p>
                  </a:txBody>
                  <a:tcPr/>
                </a:tc>
              </a:tr>
              <a:tr h="210943">
                <a:tc gridSpan="2">
                  <a:txBody>
                    <a:bodyPr/>
                    <a:lstStyle/>
                    <a:p>
                      <a:pPr algn="ctr">
                        <a:lnSpc>
                          <a:spcPct val="150000"/>
                        </a:lnSpc>
                        <a:spcAft>
                          <a:spcPts val="0"/>
                        </a:spcAft>
                      </a:pPr>
                      <a:r>
                        <a:rPr lang="zh-CN" sz="1000" kern="0" dirty="0">
                          <a:effectLst/>
                        </a:rPr>
                        <a:t>施工单位</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zh-CN" sz="1000" kern="0">
                          <a:effectLst/>
                        </a:rPr>
                        <a:t>调试单位</a:t>
                      </a:r>
                      <a:endParaRPr lang="zh-CN" sz="1000" kern="100">
                        <a:effectLst/>
                        <a:latin typeface="Times New Roman"/>
                        <a:ea typeface="宋体"/>
                      </a:endParaRPr>
                    </a:p>
                  </a:txBody>
                  <a:tcPr marL="31568" marR="46703" marT="0" marB="0" anchor="ctr"/>
                </a:tc>
                <a:tc gridSpan="2">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c hMerge="1">
                  <a:txBody>
                    <a:bodyPr/>
                    <a:lstStyle/>
                    <a:p>
                      <a:endParaRPr lang="zh-CN" altLang="en-US"/>
                    </a:p>
                  </a:txBody>
                  <a:tcPr/>
                </a:tc>
              </a:tr>
              <a:tr h="210943">
                <a:tc gridSpan="2">
                  <a:txBody>
                    <a:bodyPr/>
                    <a:lstStyle/>
                    <a:p>
                      <a:pPr algn="ctr">
                        <a:lnSpc>
                          <a:spcPct val="150000"/>
                        </a:lnSpc>
                        <a:spcAft>
                          <a:spcPts val="0"/>
                        </a:spcAft>
                      </a:pPr>
                      <a:r>
                        <a:rPr lang="zh-CN" sz="1000" kern="0" dirty="0">
                          <a:effectLst/>
                        </a:rPr>
                        <a:t>性能试验单位</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1568" marR="46703" marT="0" marB="0" anchor="ctr"/>
                </a:tc>
                <a:tc gridSpan="2">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c hMerge="1">
                  <a:txBody>
                    <a:bodyPr/>
                    <a:lstStyle/>
                    <a:p>
                      <a:endParaRPr lang="zh-CN" altLang="en-US"/>
                    </a:p>
                  </a:txBody>
                  <a:tcPr/>
                </a:tc>
              </a:tr>
              <a:tr h="210943">
                <a:tc>
                  <a:txBody>
                    <a:bodyPr/>
                    <a:lstStyle/>
                    <a:p>
                      <a:pPr algn="ctr">
                        <a:lnSpc>
                          <a:spcPct val="150000"/>
                        </a:lnSpc>
                        <a:spcAft>
                          <a:spcPts val="0"/>
                        </a:spcAft>
                      </a:pPr>
                      <a:r>
                        <a:rPr lang="zh-CN" sz="1000" kern="0">
                          <a:effectLst/>
                        </a:rPr>
                        <a:t>序号</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评价项目</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zh-CN" sz="1000" kern="0">
                          <a:effectLst/>
                        </a:rPr>
                        <a:t>权重</a:t>
                      </a:r>
                      <a:r>
                        <a:rPr lang="en-US" sz="1000" kern="0">
                          <a:effectLst/>
                        </a:rPr>
                        <a:t>%</a:t>
                      </a:r>
                      <a:endParaRPr lang="zh-CN" sz="1000" kern="100">
                        <a:effectLst/>
                        <a:latin typeface="Times New Roman"/>
                        <a:ea typeface="宋体"/>
                      </a:endParaRPr>
                    </a:p>
                  </a:txBody>
                  <a:tcPr marL="31568" marR="46703" marT="0" marB="0" anchor="ctr"/>
                </a:tc>
                <a:tc>
                  <a:txBody>
                    <a:bodyPr/>
                    <a:lstStyle/>
                    <a:p>
                      <a:pPr algn="ctr">
                        <a:lnSpc>
                          <a:spcPct val="150000"/>
                        </a:lnSpc>
                        <a:spcAft>
                          <a:spcPts val="0"/>
                        </a:spcAft>
                      </a:pPr>
                      <a:r>
                        <a:rPr lang="zh-CN" sz="1000" kern="0">
                          <a:effectLst/>
                        </a:rPr>
                        <a:t>实得分</a:t>
                      </a:r>
                      <a:endParaRPr lang="zh-CN" sz="1000" kern="10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a:effectLst/>
                        </a:rPr>
                        <a:t>1</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土建单项工程</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smtClean="0">
                          <a:effectLst/>
                        </a:rPr>
                        <a:t>20</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a:effectLst/>
                        </a:rPr>
                        <a:t>2</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机械单项工程</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a:effectLst/>
                        </a:rPr>
                        <a:t>20</a:t>
                      </a:r>
                      <a:endParaRPr lang="zh-CN" sz="1000" kern="10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a:effectLst/>
                        </a:rPr>
                        <a:t>3</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电仪单项工程</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a:effectLst/>
                        </a:rPr>
                        <a:t>20</a:t>
                      </a:r>
                      <a:endParaRPr lang="zh-CN" sz="1000" kern="10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a:effectLst/>
                        </a:rPr>
                        <a:t>4</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焊接专项工程</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a:effectLst/>
                        </a:rPr>
                        <a:t>15</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dirty="0">
                          <a:effectLst/>
                        </a:rPr>
                        <a:t>5</a:t>
                      </a:r>
                      <a:endParaRPr lang="zh-CN" sz="1000" kern="100" dirty="0">
                        <a:effectLst/>
                        <a:latin typeface="Times New Roman"/>
                        <a:ea typeface="宋体"/>
                      </a:endParaRPr>
                    </a:p>
                  </a:txBody>
                  <a:tcPr marL="31568" marR="46703" marT="0" marB="0" anchor="ctr">
                    <a:solidFill>
                      <a:srgbClr val="FFFF00"/>
                    </a:solidFill>
                  </a:tcPr>
                </a:tc>
                <a:tc gridSpan="3">
                  <a:txBody>
                    <a:bodyPr/>
                    <a:lstStyle/>
                    <a:p>
                      <a:pPr algn="ctr">
                        <a:lnSpc>
                          <a:spcPct val="150000"/>
                        </a:lnSpc>
                        <a:spcAft>
                          <a:spcPts val="0"/>
                        </a:spcAft>
                      </a:pPr>
                      <a:r>
                        <a:rPr lang="zh-CN" sz="1000" kern="0" dirty="0">
                          <a:effectLst/>
                        </a:rPr>
                        <a:t>调试专项工程</a:t>
                      </a:r>
                      <a:endParaRPr lang="zh-CN" sz="1000" kern="100" dirty="0">
                        <a:effectLst/>
                        <a:latin typeface="Times New Roman"/>
                        <a:ea typeface="宋体"/>
                      </a:endParaRPr>
                    </a:p>
                  </a:txBody>
                  <a:tcPr marL="31568" marR="46703" marT="0" marB="0" anchor="ctr">
                    <a:solidFill>
                      <a:srgbClr val="FFFF00"/>
                    </a:solidFill>
                  </a:tcP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smtClean="0">
                          <a:effectLst/>
                        </a:rPr>
                        <a:t>10</a:t>
                      </a:r>
                      <a:endParaRPr lang="zh-CN" sz="1000" kern="100" dirty="0">
                        <a:effectLst/>
                        <a:latin typeface="Times New Roman"/>
                        <a:ea typeface="宋体"/>
                      </a:endParaRPr>
                    </a:p>
                  </a:txBody>
                  <a:tcPr marL="31568" marR="46703" marT="0" marB="0" anchor="ctr">
                    <a:solidFill>
                      <a:srgbClr val="FFFF00"/>
                    </a:solidFill>
                  </a:tcP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3730" marR="46703" marT="0" marB="0" anchor="ctr">
                    <a:solidFill>
                      <a:srgbClr val="FFFF00"/>
                    </a:solidFill>
                  </a:tcPr>
                </a:tc>
              </a:tr>
              <a:tr h="210943">
                <a:tc>
                  <a:txBody>
                    <a:bodyPr/>
                    <a:lstStyle/>
                    <a:p>
                      <a:pPr algn="ctr">
                        <a:lnSpc>
                          <a:spcPct val="150000"/>
                        </a:lnSpc>
                        <a:spcAft>
                          <a:spcPts val="0"/>
                        </a:spcAft>
                      </a:pPr>
                      <a:r>
                        <a:rPr lang="en-US" sz="1000" kern="0">
                          <a:effectLst/>
                        </a:rPr>
                        <a:t>6</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工程档案管理评价</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a:effectLst/>
                        </a:rPr>
                        <a:t>5</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a:effectLst/>
                        </a:rPr>
                        <a:t>7</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质量保证</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a:effectLst/>
                        </a:rPr>
                        <a:t>10</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3730" marR="46703" marT="0" marB="0" anchor="ctr"/>
                </a:tc>
              </a:tr>
              <a:tr h="210943">
                <a:tc gridSpan="4">
                  <a:txBody>
                    <a:bodyPr/>
                    <a:lstStyle/>
                    <a:p>
                      <a:pPr algn="ctr">
                        <a:lnSpc>
                          <a:spcPct val="150000"/>
                        </a:lnSpc>
                        <a:spcAft>
                          <a:spcPts val="0"/>
                        </a:spcAft>
                      </a:pPr>
                      <a:r>
                        <a:rPr lang="zh-CN" sz="1000" kern="0" dirty="0">
                          <a:effectLst/>
                        </a:rPr>
                        <a:t>阶段整体工程质量评价得分</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a:effectLst/>
                        </a:rPr>
                        <a:t>100%</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3730" marR="46703" marT="0" marB="0" anchor="ctr"/>
                </a:tc>
              </a:tr>
              <a:tr h="929850">
                <a:tc gridSpan="6">
                  <a:txBody>
                    <a:bodyPr/>
                    <a:lstStyle/>
                    <a:p>
                      <a:pPr algn="ctr">
                        <a:lnSpc>
                          <a:spcPct val="150000"/>
                        </a:lnSpc>
                        <a:spcAft>
                          <a:spcPts val="0"/>
                        </a:spcAft>
                      </a:pPr>
                      <a:r>
                        <a:rPr lang="en-US" sz="1000" kern="0" dirty="0">
                          <a:effectLst/>
                        </a:rPr>
                        <a:t>                   </a:t>
                      </a:r>
                      <a:endParaRPr lang="zh-CN" sz="1000" kern="100" dirty="0">
                        <a:effectLst/>
                      </a:endParaRPr>
                    </a:p>
                    <a:p>
                      <a:pPr indent="63500" algn="just">
                        <a:lnSpc>
                          <a:spcPct val="150000"/>
                        </a:lnSpc>
                        <a:spcAft>
                          <a:spcPts val="0"/>
                        </a:spcAft>
                      </a:pPr>
                      <a:r>
                        <a:rPr lang="zh-CN" sz="1000" kern="0" dirty="0">
                          <a:effectLst/>
                        </a:rPr>
                        <a:t>评价说明</a:t>
                      </a:r>
                      <a:r>
                        <a:rPr lang="zh-CN" sz="1000" kern="0" dirty="0" smtClean="0">
                          <a:effectLst/>
                        </a:rPr>
                        <a:t>：</a:t>
                      </a:r>
                      <a:endParaRPr lang="zh-CN" sz="1000" kern="100" dirty="0">
                        <a:effectLst/>
                      </a:endParaRPr>
                    </a:p>
                    <a:p>
                      <a:pPr algn="l">
                        <a:lnSpc>
                          <a:spcPct val="150000"/>
                        </a:lnSpc>
                        <a:spcAft>
                          <a:spcPts val="0"/>
                        </a:spcAft>
                      </a:pPr>
                      <a:r>
                        <a:rPr lang="en-US" sz="1000" kern="0" dirty="0">
                          <a:effectLst/>
                        </a:rPr>
                        <a:t>                           </a:t>
                      </a:r>
                      <a:r>
                        <a:rPr lang="en-US" sz="1000" kern="0" dirty="0" smtClean="0">
                          <a:effectLst/>
                        </a:rPr>
                        <a:t>     </a:t>
                      </a:r>
                      <a:endParaRPr lang="en-US" altLang="zh-CN" sz="1000" kern="0" dirty="0" smtClean="0">
                        <a:effectLst/>
                      </a:endParaRPr>
                    </a:p>
                    <a:p>
                      <a:pPr algn="l">
                        <a:lnSpc>
                          <a:spcPct val="150000"/>
                        </a:lnSpc>
                        <a:spcAft>
                          <a:spcPts val="0"/>
                        </a:spcAft>
                      </a:pPr>
                      <a:r>
                        <a:rPr lang="zh-CN" sz="1000" kern="0" dirty="0" smtClean="0">
                          <a:effectLst/>
                        </a:rPr>
                        <a:t>评价</a:t>
                      </a:r>
                      <a:r>
                        <a:rPr lang="zh-CN" sz="1000" kern="0" dirty="0">
                          <a:effectLst/>
                        </a:rPr>
                        <a:t>人员（签字）：</a:t>
                      </a:r>
                      <a:r>
                        <a:rPr lang="en-US" sz="1000" kern="0" dirty="0">
                          <a:effectLst/>
                        </a:rPr>
                        <a:t>            </a:t>
                      </a:r>
                      <a:r>
                        <a:rPr lang="en-US" sz="1000" kern="0" dirty="0" smtClean="0">
                          <a:effectLst/>
                        </a:rPr>
                        <a:t>                                                          </a:t>
                      </a:r>
                      <a:r>
                        <a:rPr lang="zh-CN" sz="1000" kern="0" dirty="0">
                          <a:effectLst/>
                        </a:rPr>
                        <a:t>年</a:t>
                      </a:r>
                      <a:r>
                        <a:rPr lang="en-US" sz="1000" kern="0" dirty="0">
                          <a:effectLst/>
                        </a:rPr>
                        <a:t>   </a:t>
                      </a:r>
                      <a:r>
                        <a:rPr lang="zh-CN" sz="1000" kern="0" dirty="0">
                          <a:effectLst/>
                        </a:rPr>
                        <a:t>月</a:t>
                      </a:r>
                      <a:r>
                        <a:rPr lang="en-US" sz="1000" kern="0" dirty="0">
                          <a:effectLst/>
                        </a:rPr>
                        <a:t>   </a:t>
                      </a:r>
                      <a:r>
                        <a:rPr lang="zh-CN" sz="1000" kern="0" dirty="0">
                          <a:effectLst/>
                        </a:rPr>
                        <a:t>日</a:t>
                      </a:r>
                      <a:endParaRPr lang="zh-CN" sz="1000" kern="100" dirty="0">
                        <a:effectLst/>
                      </a:endParaRPr>
                    </a:p>
                    <a:p>
                      <a:pPr algn="l">
                        <a:lnSpc>
                          <a:spcPct val="150000"/>
                        </a:lnSpc>
                        <a:spcAft>
                          <a:spcPts val="0"/>
                        </a:spcAft>
                      </a:pPr>
                      <a:r>
                        <a:rPr lang="en-US" sz="1000" kern="0" dirty="0">
                          <a:effectLst/>
                        </a:rPr>
                        <a:t> </a:t>
                      </a:r>
                      <a:endParaRPr lang="zh-CN" sz="1000" kern="100" dirty="0">
                        <a:effectLst/>
                        <a:latin typeface="Times New Roman"/>
                        <a:ea typeface="宋体"/>
                      </a:endParaRPr>
                    </a:p>
                  </a:txBody>
                  <a:tcPr marL="31568" marR="46703"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bl>
          </a:graphicData>
        </a:graphic>
      </p:graphicFrame>
      <p:sp>
        <p:nvSpPr>
          <p:cNvPr id="5" name="矩形 4"/>
          <p:cNvSpPr/>
          <p:nvPr/>
        </p:nvSpPr>
        <p:spPr>
          <a:xfrm>
            <a:off x="2051720" y="1556792"/>
            <a:ext cx="4891083" cy="369332"/>
          </a:xfrm>
          <a:prstGeom prst="rect">
            <a:avLst/>
          </a:prstGeom>
        </p:spPr>
        <p:txBody>
          <a:bodyPr wrap="none">
            <a:spAutoFit/>
          </a:bodyPr>
          <a:lstStyle/>
          <a:p>
            <a:r>
              <a:rPr lang="zh-CN" altLang="zh-CN" dirty="0"/>
              <a:t>表</a:t>
            </a:r>
            <a:r>
              <a:rPr lang="en-US" altLang="zh-CN" dirty="0"/>
              <a:t>27 </a:t>
            </a:r>
            <a:r>
              <a:rPr lang="zh-CN" altLang="zh-CN" dirty="0"/>
              <a:t>冷态功能试验后阶段工程质量评价汇总表</a:t>
            </a:r>
          </a:p>
        </p:txBody>
      </p:sp>
    </p:spTree>
    <p:extLst>
      <p:ext uri="{BB962C8B-B14F-4D97-AF65-F5344CB8AC3E}">
        <p14:creationId xmlns:p14="http://schemas.microsoft.com/office/powerpoint/2010/main" val="3721626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pPr algn="l"/>
            <a:r>
              <a:rPr lang="zh-CN" altLang="en-US" dirty="0" smtClean="0"/>
              <a:t>引言</a:t>
            </a:r>
            <a:endParaRPr lang="zh-CN" altLang="en-US" dirty="0"/>
          </a:p>
        </p:txBody>
      </p:sp>
      <p:sp>
        <p:nvSpPr>
          <p:cNvPr id="3" name="内容占位符 2"/>
          <p:cNvSpPr>
            <a:spLocks noGrp="1"/>
          </p:cNvSpPr>
          <p:nvPr>
            <p:ph idx="1"/>
          </p:nvPr>
        </p:nvSpPr>
        <p:spPr/>
        <p:txBody>
          <a:bodyPr>
            <a:noAutofit/>
          </a:bodyPr>
          <a:lstStyle/>
          <a:p>
            <a:pPr>
              <a:buFont typeface="Wingdings" panose="05000000000000000000" pitchFamily="2" charset="2"/>
              <a:buChar char="Ø"/>
            </a:pPr>
            <a:r>
              <a:rPr lang="zh-CN" altLang="zh-CN" sz="2000" dirty="0" smtClean="0">
                <a:latin typeface="+mn-ea"/>
                <a:ea typeface="+mn-ea"/>
              </a:rPr>
              <a:t>各</a:t>
            </a:r>
            <a:r>
              <a:rPr lang="zh-CN" altLang="zh-CN" sz="2000" dirty="0">
                <a:latin typeface="+mn-ea"/>
                <a:ea typeface="+mn-ea"/>
              </a:rPr>
              <a:t>阶段的质量评价分为单项工程、专项工程二部分。其中，单项工程按照专业性质划分为土建工程单项工程，机械工程单项工程，电仪工程单项工程。专项工程分为：</a:t>
            </a:r>
            <a:r>
              <a:rPr lang="zh-CN" altLang="zh-CN" sz="2000" b="1" dirty="0">
                <a:solidFill>
                  <a:srgbClr val="FF0000"/>
                </a:solidFill>
                <a:latin typeface="+mn-ea"/>
                <a:ea typeface="+mn-ea"/>
              </a:rPr>
              <a:t>焊接专项工程、调试专项工程以及工程档案专项、质量保证专项。</a:t>
            </a:r>
            <a:endParaRPr lang="en-US" altLang="zh-CN" sz="2000" b="1" dirty="0">
              <a:solidFill>
                <a:srgbClr val="FF0000"/>
              </a:solidFill>
              <a:latin typeface="+mn-ea"/>
              <a:ea typeface="+mn-ea"/>
            </a:endParaRPr>
          </a:p>
          <a:p>
            <a:pPr>
              <a:buFont typeface="Wingdings" panose="05000000000000000000" pitchFamily="2" charset="2"/>
              <a:buChar char="Ø"/>
            </a:pPr>
            <a:r>
              <a:rPr lang="zh-CN" altLang="zh-CN" sz="2000" dirty="0">
                <a:latin typeface="+mn-ea"/>
                <a:ea typeface="+mn-ea"/>
              </a:rPr>
              <a:t>各单项工程和焊接专项工程按照工程部位的不同划分为各评价部分，每部分分别从性能检测、允许偏差、质量记录、观感质量等四项内容来进行评价；调试专项工程、档案管理专项以及质量保证专项则按照全部申报评优的工程范围为基础进行整体</a:t>
            </a:r>
            <a:r>
              <a:rPr lang="zh-CN" altLang="zh-CN" sz="2000" dirty="0" smtClean="0">
                <a:latin typeface="+mn-ea"/>
                <a:ea typeface="+mn-ea"/>
              </a:rPr>
              <a:t>评价。</a:t>
            </a:r>
          </a:p>
          <a:p>
            <a:pPr marL="0" indent="0">
              <a:spcBef>
                <a:spcPts val="600"/>
              </a:spcBef>
              <a:spcAft>
                <a:spcPts val="600"/>
              </a:spcAft>
              <a:buNone/>
            </a:pPr>
            <a:endParaRPr lang="zh-CN" altLang="en-US" sz="2000" dirty="0">
              <a:latin typeface="+mn-ea"/>
              <a:ea typeface="+mn-ea"/>
            </a:endParaRPr>
          </a:p>
        </p:txBody>
      </p:sp>
    </p:spTree>
    <p:extLst>
      <p:ext uri="{BB962C8B-B14F-4D97-AF65-F5344CB8AC3E}">
        <p14:creationId xmlns:p14="http://schemas.microsoft.com/office/powerpoint/2010/main" val="33186864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9  </a:t>
            </a:r>
            <a:r>
              <a:rPr lang="zh-CN" altLang="zh-CN" dirty="0" smtClean="0"/>
              <a:t>整体</a:t>
            </a:r>
            <a:r>
              <a:rPr lang="zh-CN" altLang="zh-CN" dirty="0"/>
              <a:t>工程质量评价</a:t>
            </a:r>
            <a:br>
              <a:rPr lang="zh-CN" altLang="zh-CN" dirty="0"/>
            </a:br>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val="2649565515"/>
              </p:ext>
            </p:extLst>
          </p:nvPr>
        </p:nvGraphicFramePr>
        <p:xfrm>
          <a:off x="1403648" y="1933516"/>
          <a:ext cx="6192686" cy="4114800"/>
        </p:xfrm>
        <a:graphic>
          <a:graphicData uri="http://schemas.openxmlformats.org/drawingml/2006/table">
            <a:tbl>
              <a:tblPr>
                <a:tableStyleId>{5940675A-B579-460E-94D1-54222C63F5DA}</a:tableStyleId>
              </a:tblPr>
              <a:tblGrid>
                <a:gridCol w="817082"/>
                <a:gridCol w="119363"/>
                <a:gridCol w="2392294"/>
                <a:gridCol w="1195767"/>
                <a:gridCol w="852609"/>
                <a:gridCol w="815571"/>
              </a:tblGrid>
              <a:tr h="210943">
                <a:tc gridSpan="2">
                  <a:txBody>
                    <a:bodyPr/>
                    <a:lstStyle/>
                    <a:p>
                      <a:pPr algn="ctr">
                        <a:lnSpc>
                          <a:spcPct val="150000"/>
                        </a:lnSpc>
                        <a:spcAft>
                          <a:spcPts val="0"/>
                        </a:spcAft>
                      </a:pPr>
                      <a:r>
                        <a:rPr lang="zh-CN" sz="1000" kern="0" dirty="0">
                          <a:effectLst/>
                        </a:rPr>
                        <a:t>工程项目名称</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1568" marR="46703" marT="0" marB="0" anchor="ctr"/>
                </a:tc>
                <a:tc>
                  <a:txBody>
                    <a:bodyPr/>
                    <a:lstStyle/>
                    <a:p>
                      <a:pPr algn="ctr">
                        <a:lnSpc>
                          <a:spcPct val="150000"/>
                        </a:lnSpc>
                        <a:spcAft>
                          <a:spcPts val="0"/>
                        </a:spcAft>
                      </a:pPr>
                      <a:r>
                        <a:rPr lang="zh-CN" sz="1000" kern="0">
                          <a:effectLst/>
                        </a:rPr>
                        <a:t>工程规模</a:t>
                      </a:r>
                      <a:endParaRPr lang="zh-CN" sz="1000" kern="100">
                        <a:effectLst/>
                        <a:latin typeface="Times New Roman"/>
                        <a:ea typeface="宋体"/>
                      </a:endParaRPr>
                    </a:p>
                  </a:txBody>
                  <a:tcPr marL="31568" marR="46703" marT="0" marB="0" anchor="ctr"/>
                </a:tc>
                <a:tc gridSpan="2">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c hMerge="1">
                  <a:txBody>
                    <a:bodyPr/>
                    <a:lstStyle/>
                    <a:p>
                      <a:endParaRPr lang="zh-CN" altLang="en-US"/>
                    </a:p>
                  </a:txBody>
                  <a:tcPr/>
                </a:tc>
              </a:tr>
              <a:tr h="210943">
                <a:tc gridSpan="2">
                  <a:txBody>
                    <a:bodyPr/>
                    <a:lstStyle/>
                    <a:p>
                      <a:pPr algn="ctr">
                        <a:lnSpc>
                          <a:spcPct val="150000"/>
                        </a:lnSpc>
                        <a:spcAft>
                          <a:spcPts val="0"/>
                        </a:spcAft>
                      </a:pPr>
                      <a:r>
                        <a:rPr lang="zh-CN" sz="1000" kern="0" dirty="0">
                          <a:effectLst/>
                        </a:rPr>
                        <a:t>建设单位</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zh-CN" sz="1000" kern="0">
                          <a:effectLst/>
                        </a:rPr>
                        <a:t>监理单位</a:t>
                      </a:r>
                      <a:endParaRPr lang="zh-CN" sz="1000" kern="100">
                        <a:effectLst/>
                        <a:latin typeface="Times New Roman"/>
                        <a:ea typeface="宋体"/>
                      </a:endParaRPr>
                    </a:p>
                  </a:txBody>
                  <a:tcPr marL="31568" marR="46703" marT="0" marB="0" anchor="ctr"/>
                </a:tc>
                <a:tc gridSpan="2">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c hMerge="1">
                  <a:txBody>
                    <a:bodyPr/>
                    <a:lstStyle/>
                    <a:p>
                      <a:endParaRPr lang="zh-CN" altLang="en-US"/>
                    </a:p>
                  </a:txBody>
                  <a:tcPr/>
                </a:tc>
              </a:tr>
              <a:tr h="210943">
                <a:tc gridSpan="2">
                  <a:txBody>
                    <a:bodyPr/>
                    <a:lstStyle/>
                    <a:p>
                      <a:pPr algn="ctr">
                        <a:lnSpc>
                          <a:spcPct val="150000"/>
                        </a:lnSpc>
                        <a:spcAft>
                          <a:spcPts val="0"/>
                        </a:spcAft>
                      </a:pPr>
                      <a:r>
                        <a:rPr lang="zh-CN" sz="1000" kern="0" dirty="0">
                          <a:effectLst/>
                        </a:rPr>
                        <a:t>施工单位</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zh-CN" sz="1000" kern="0">
                          <a:effectLst/>
                        </a:rPr>
                        <a:t>调试单位</a:t>
                      </a:r>
                      <a:endParaRPr lang="zh-CN" sz="1000" kern="100">
                        <a:effectLst/>
                        <a:latin typeface="Times New Roman"/>
                        <a:ea typeface="宋体"/>
                      </a:endParaRPr>
                    </a:p>
                  </a:txBody>
                  <a:tcPr marL="31568" marR="46703" marT="0" marB="0" anchor="ctr"/>
                </a:tc>
                <a:tc gridSpan="2">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c hMerge="1">
                  <a:txBody>
                    <a:bodyPr/>
                    <a:lstStyle/>
                    <a:p>
                      <a:endParaRPr lang="zh-CN" altLang="en-US"/>
                    </a:p>
                  </a:txBody>
                  <a:tcPr/>
                </a:tc>
              </a:tr>
              <a:tr h="210943">
                <a:tc gridSpan="2">
                  <a:txBody>
                    <a:bodyPr/>
                    <a:lstStyle/>
                    <a:p>
                      <a:pPr algn="ctr">
                        <a:lnSpc>
                          <a:spcPct val="150000"/>
                        </a:lnSpc>
                        <a:spcAft>
                          <a:spcPts val="0"/>
                        </a:spcAft>
                      </a:pPr>
                      <a:r>
                        <a:rPr lang="zh-CN" sz="1000" kern="0" dirty="0">
                          <a:effectLst/>
                        </a:rPr>
                        <a:t>性能试验单位</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1568" marR="46703" marT="0" marB="0" anchor="ctr"/>
                </a:tc>
                <a:tc gridSpan="2">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c hMerge="1">
                  <a:txBody>
                    <a:bodyPr/>
                    <a:lstStyle/>
                    <a:p>
                      <a:endParaRPr lang="zh-CN" altLang="en-US"/>
                    </a:p>
                  </a:txBody>
                  <a:tcPr/>
                </a:tc>
              </a:tr>
              <a:tr h="210943">
                <a:tc>
                  <a:txBody>
                    <a:bodyPr/>
                    <a:lstStyle/>
                    <a:p>
                      <a:pPr algn="ctr">
                        <a:lnSpc>
                          <a:spcPct val="150000"/>
                        </a:lnSpc>
                        <a:spcAft>
                          <a:spcPts val="0"/>
                        </a:spcAft>
                      </a:pPr>
                      <a:r>
                        <a:rPr lang="zh-CN" sz="1000" kern="0">
                          <a:effectLst/>
                        </a:rPr>
                        <a:t>序号</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评价项目</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zh-CN" sz="1000" kern="0">
                          <a:effectLst/>
                        </a:rPr>
                        <a:t>权重</a:t>
                      </a:r>
                      <a:r>
                        <a:rPr lang="en-US" sz="1000" kern="0">
                          <a:effectLst/>
                        </a:rPr>
                        <a:t>%</a:t>
                      </a:r>
                      <a:endParaRPr lang="zh-CN" sz="1000" kern="100">
                        <a:effectLst/>
                        <a:latin typeface="Times New Roman"/>
                        <a:ea typeface="宋体"/>
                      </a:endParaRPr>
                    </a:p>
                  </a:txBody>
                  <a:tcPr marL="31568" marR="46703" marT="0" marB="0" anchor="ctr"/>
                </a:tc>
                <a:tc>
                  <a:txBody>
                    <a:bodyPr/>
                    <a:lstStyle/>
                    <a:p>
                      <a:pPr algn="ctr">
                        <a:lnSpc>
                          <a:spcPct val="150000"/>
                        </a:lnSpc>
                        <a:spcAft>
                          <a:spcPts val="0"/>
                        </a:spcAft>
                      </a:pPr>
                      <a:r>
                        <a:rPr lang="zh-CN" sz="1000" kern="0">
                          <a:effectLst/>
                        </a:rPr>
                        <a:t>实得分</a:t>
                      </a:r>
                      <a:endParaRPr lang="zh-CN" sz="1000" kern="10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a:effectLst/>
                        </a:rPr>
                        <a:t>1</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土建单项工程</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smtClean="0">
                          <a:effectLst/>
                        </a:rPr>
                        <a:t>20</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a:effectLst/>
                        </a:rPr>
                        <a:t>2</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机械单项工程</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smtClean="0">
                          <a:effectLst/>
                        </a:rPr>
                        <a:t>15</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a:effectLst/>
                        </a:rPr>
                        <a:t>3</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电仪单项工程</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smtClean="0">
                          <a:effectLst/>
                        </a:rPr>
                        <a:t>15</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a:effectLst/>
                        </a:rPr>
                        <a:t>4</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焊接专项工程</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a:effectLst/>
                        </a:rPr>
                        <a:t>15</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dirty="0">
                          <a:effectLst/>
                        </a:rPr>
                        <a:t>5</a:t>
                      </a:r>
                      <a:endParaRPr lang="zh-CN" sz="1000" kern="100" dirty="0">
                        <a:effectLst/>
                        <a:latin typeface="Times New Roman"/>
                        <a:ea typeface="宋体"/>
                      </a:endParaRPr>
                    </a:p>
                  </a:txBody>
                  <a:tcPr marL="31568" marR="46703" marT="0" marB="0" anchor="ctr">
                    <a:solidFill>
                      <a:srgbClr val="FFFF00"/>
                    </a:solidFill>
                  </a:tcPr>
                </a:tc>
                <a:tc gridSpan="3">
                  <a:txBody>
                    <a:bodyPr/>
                    <a:lstStyle/>
                    <a:p>
                      <a:pPr algn="ctr">
                        <a:lnSpc>
                          <a:spcPct val="150000"/>
                        </a:lnSpc>
                        <a:spcAft>
                          <a:spcPts val="0"/>
                        </a:spcAft>
                      </a:pPr>
                      <a:r>
                        <a:rPr lang="zh-CN" sz="1000" kern="0" dirty="0">
                          <a:effectLst/>
                        </a:rPr>
                        <a:t>调试专项工程</a:t>
                      </a:r>
                      <a:endParaRPr lang="zh-CN" sz="1000" kern="100" dirty="0">
                        <a:effectLst/>
                        <a:latin typeface="Times New Roman"/>
                        <a:ea typeface="宋体"/>
                      </a:endParaRPr>
                    </a:p>
                  </a:txBody>
                  <a:tcPr marL="31568" marR="46703" marT="0" marB="0" anchor="ctr">
                    <a:solidFill>
                      <a:srgbClr val="FFFF00"/>
                    </a:solidFill>
                  </a:tcP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smtClean="0">
                          <a:effectLst/>
                        </a:rPr>
                        <a:t>20</a:t>
                      </a:r>
                      <a:endParaRPr lang="zh-CN" sz="1000" kern="100" dirty="0">
                        <a:effectLst/>
                        <a:latin typeface="Times New Roman"/>
                        <a:ea typeface="宋体"/>
                      </a:endParaRPr>
                    </a:p>
                  </a:txBody>
                  <a:tcPr marL="31568" marR="46703" marT="0" marB="0" anchor="ctr">
                    <a:solidFill>
                      <a:srgbClr val="FFFF00"/>
                    </a:solidFill>
                  </a:tcP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3730" marR="46703" marT="0" marB="0" anchor="ctr">
                    <a:solidFill>
                      <a:srgbClr val="FFFF00"/>
                    </a:solidFill>
                  </a:tcPr>
                </a:tc>
              </a:tr>
              <a:tr h="210943">
                <a:tc>
                  <a:txBody>
                    <a:bodyPr/>
                    <a:lstStyle/>
                    <a:p>
                      <a:pPr algn="ctr">
                        <a:lnSpc>
                          <a:spcPct val="150000"/>
                        </a:lnSpc>
                        <a:spcAft>
                          <a:spcPts val="0"/>
                        </a:spcAft>
                      </a:pPr>
                      <a:r>
                        <a:rPr lang="en-US" sz="1000" kern="0">
                          <a:effectLst/>
                        </a:rPr>
                        <a:t>6</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工程档案管理评价</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a:effectLst/>
                        </a:rPr>
                        <a:t>5</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a:effectLst/>
                        </a:rPr>
                        <a:t> </a:t>
                      </a:r>
                      <a:endParaRPr lang="zh-CN" sz="1000" kern="100">
                        <a:effectLst/>
                        <a:latin typeface="Times New Roman"/>
                        <a:ea typeface="宋体"/>
                      </a:endParaRPr>
                    </a:p>
                  </a:txBody>
                  <a:tcPr marL="33730" marR="46703" marT="0" marB="0" anchor="ctr"/>
                </a:tc>
              </a:tr>
              <a:tr h="210943">
                <a:tc>
                  <a:txBody>
                    <a:bodyPr/>
                    <a:lstStyle/>
                    <a:p>
                      <a:pPr algn="ctr">
                        <a:lnSpc>
                          <a:spcPct val="150000"/>
                        </a:lnSpc>
                        <a:spcAft>
                          <a:spcPts val="0"/>
                        </a:spcAft>
                      </a:pPr>
                      <a:r>
                        <a:rPr lang="en-US" sz="1000" kern="0">
                          <a:effectLst/>
                        </a:rPr>
                        <a:t>7</a:t>
                      </a:r>
                      <a:endParaRPr lang="zh-CN" sz="1000" kern="100">
                        <a:effectLst/>
                        <a:latin typeface="Times New Roman"/>
                        <a:ea typeface="宋体"/>
                      </a:endParaRPr>
                    </a:p>
                  </a:txBody>
                  <a:tcPr marL="31568" marR="46703" marT="0" marB="0" anchor="ctr"/>
                </a:tc>
                <a:tc gridSpan="3">
                  <a:txBody>
                    <a:bodyPr/>
                    <a:lstStyle/>
                    <a:p>
                      <a:pPr algn="ctr">
                        <a:lnSpc>
                          <a:spcPct val="150000"/>
                        </a:lnSpc>
                        <a:spcAft>
                          <a:spcPts val="0"/>
                        </a:spcAft>
                      </a:pPr>
                      <a:r>
                        <a:rPr lang="zh-CN" sz="1000" kern="0" dirty="0">
                          <a:effectLst/>
                        </a:rPr>
                        <a:t>质量保证</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a:effectLst/>
                        </a:rPr>
                        <a:t>10</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3730" marR="46703" marT="0" marB="0" anchor="ctr"/>
                </a:tc>
              </a:tr>
              <a:tr h="210943">
                <a:tc gridSpan="4">
                  <a:txBody>
                    <a:bodyPr/>
                    <a:lstStyle/>
                    <a:p>
                      <a:pPr algn="ctr">
                        <a:lnSpc>
                          <a:spcPct val="150000"/>
                        </a:lnSpc>
                        <a:spcAft>
                          <a:spcPts val="0"/>
                        </a:spcAft>
                      </a:pPr>
                      <a:r>
                        <a:rPr lang="zh-CN" sz="1000" kern="0" dirty="0">
                          <a:effectLst/>
                        </a:rPr>
                        <a:t>阶段整体工程质量评价得分</a:t>
                      </a:r>
                      <a:endParaRPr lang="zh-CN" sz="1000" kern="100" dirty="0">
                        <a:effectLst/>
                        <a:latin typeface="Times New Roman"/>
                        <a:ea typeface="宋体"/>
                      </a:endParaRPr>
                    </a:p>
                  </a:txBody>
                  <a:tcPr marL="31568" marR="46703"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pPr>
                      <a:r>
                        <a:rPr lang="en-US" sz="1000" kern="0" dirty="0">
                          <a:effectLst/>
                        </a:rPr>
                        <a:t>100%</a:t>
                      </a:r>
                      <a:endParaRPr lang="zh-CN" sz="1000" kern="100" dirty="0">
                        <a:effectLst/>
                        <a:latin typeface="Times New Roman"/>
                        <a:ea typeface="宋体"/>
                      </a:endParaRPr>
                    </a:p>
                  </a:txBody>
                  <a:tcPr marL="31568" marR="46703" marT="0" marB="0" anchor="ctr"/>
                </a:tc>
                <a:tc>
                  <a:txBody>
                    <a:bodyPr/>
                    <a:lstStyle/>
                    <a:p>
                      <a:pPr algn="ctr">
                        <a:lnSpc>
                          <a:spcPct val="150000"/>
                        </a:lnSpc>
                        <a:spcAft>
                          <a:spcPts val="0"/>
                        </a:spcAft>
                      </a:pPr>
                      <a:r>
                        <a:rPr lang="en-US" sz="1000" kern="0" dirty="0">
                          <a:effectLst/>
                        </a:rPr>
                        <a:t> </a:t>
                      </a:r>
                      <a:endParaRPr lang="zh-CN" sz="1000" kern="100" dirty="0">
                        <a:effectLst/>
                        <a:latin typeface="Times New Roman"/>
                        <a:ea typeface="宋体"/>
                      </a:endParaRPr>
                    </a:p>
                  </a:txBody>
                  <a:tcPr marL="33730" marR="46703" marT="0" marB="0" anchor="ctr"/>
                </a:tc>
              </a:tr>
              <a:tr h="929850">
                <a:tc gridSpan="6">
                  <a:txBody>
                    <a:bodyPr/>
                    <a:lstStyle/>
                    <a:p>
                      <a:pPr algn="ctr">
                        <a:lnSpc>
                          <a:spcPct val="150000"/>
                        </a:lnSpc>
                        <a:spcAft>
                          <a:spcPts val="0"/>
                        </a:spcAft>
                      </a:pPr>
                      <a:r>
                        <a:rPr lang="en-US" sz="1000" kern="0" dirty="0">
                          <a:effectLst/>
                        </a:rPr>
                        <a:t>                   </a:t>
                      </a:r>
                      <a:endParaRPr lang="zh-CN" sz="1000" kern="100" dirty="0">
                        <a:effectLst/>
                      </a:endParaRPr>
                    </a:p>
                    <a:p>
                      <a:pPr indent="63500" algn="just">
                        <a:lnSpc>
                          <a:spcPct val="150000"/>
                        </a:lnSpc>
                        <a:spcAft>
                          <a:spcPts val="0"/>
                        </a:spcAft>
                      </a:pPr>
                      <a:r>
                        <a:rPr lang="zh-CN" sz="1000" kern="0" dirty="0">
                          <a:effectLst/>
                        </a:rPr>
                        <a:t>评价说明</a:t>
                      </a:r>
                      <a:r>
                        <a:rPr lang="zh-CN" sz="1000" kern="0" dirty="0" smtClean="0">
                          <a:effectLst/>
                        </a:rPr>
                        <a:t>：</a:t>
                      </a:r>
                      <a:endParaRPr lang="zh-CN" sz="1000" kern="100" dirty="0">
                        <a:effectLst/>
                      </a:endParaRPr>
                    </a:p>
                    <a:p>
                      <a:pPr algn="l">
                        <a:lnSpc>
                          <a:spcPct val="150000"/>
                        </a:lnSpc>
                        <a:spcAft>
                          <a:spcPts val="0"/>
                        </a:spcAft>
                      </a:pPr>
                      <a:r>
                        <a:rPr lang="en-US" sz="1000" kern="0" dirty="0">
                          <a:effectLst/>
                        </a:rPr>
                        <a:t>                           </a:t>
                      </a:r>
                      <a:r>
                        <a:rPr lang="en-US" sz="1000" kern="0" dirty="0" smtClean="0">
                          <a:effectLst/>
                        </a:rPr>
                        <a:t>     </a:t>
                      </a:r>
                      <a:endParaRPr lang="en-US" altLang="zh-CN" sz="1000" kern="0" dirty="0" smtClean="0">
                        <a:effectLst/>
                      </a:endParaRPr>
                    </a:p>
                    <a:p>
                      <a:pPr algn="l">
                        <a:lnSpc>
                          <a:spcPct val="150000"/>
                        </a:lnSpc>
                        <a:spcAft>
                          <a:spcPts val="0"/>
                        </a:spcAft>
                      </a:pPr>
                      <a:r>
                        <a:rPr lang="zh-CN" sz="1000" kern="0" dirty="0" smtClean="0">
                          <a:effectLst/>
                        </a:rPr>
                        <a:t>评价</a:t>
                      </a:r>
                      <a:r>
                        <a:rPr lang="zh-CN" sz="1000" kern="0" dirty="0">
                          <a:effectLst/>
                        </a:rPr>
                        <a:t>人员（签字）：</a:t>
                      </a:r>
                      <a:r>
                        <a:rPr lang="en-US" sz="1000" kern="0" dirty="0">
                          <a:effectLst/>
                        </a:rPr>
                        <a:t>            </a:t>
                      </a:r>
                      <a:r>
                        <a:rPr lang="en-US" sz="1000" kern="0" dirty="0" smtClean="0">
                          <a:effectLst/>
                        </a:rPr>
                        <a:t>                                                          </a:t>
                      </a:r>
                      <a:r>
                        <a:rPr lang="zh-CN" sz="1000" kern="0" dirty="0">
                          <a:effectLst/>
                        </a:rPr>
                        <a:t>年</a:t>
                      </a:r>
                      <a:r>
                        <a:rPr lang="en-US" sz="1000" kern="0" dirty="0">
                          <a:effectLst/>
                        </a:rPr>
                        <a:t>   </a:t>
                      </a:r>
                      <a:r>
                        <a:rPr lang="zh-CN" sz="1000" kern="0" dirty="0">
                          <a:effectLst/>
                        </a:rPr>
                        <a:t>月</a:t>
                      </a:r>
                      <a:r>
                        <a:rPr lang="en-US" sz="1000" kern="0" dirty="0">
                          <a:effectLst/>
                        </a:rPr>
                        <a:t>   </a:t>
                      </a:r>
                      <a:r>
                        <a:rPr lang="zh-CN" sz="1000" kern="0" dirty="0">
                          <a:effectLst/>
                        </a:rPr>
                        <a:t>日</a:t>
                      </a:r>
                      <a:endParaRPr lang="zh-CN" sz="1000" kern="100" dirty="0">
                        <a:effectLst/>
                      </a:endParaRPr>
                    </a:p>
                    <a:p>
                      <a:pPr algn="l">
                        <a:lnSpc>
                          <a:spcPct val="150000"/>
                        </a:lnSpc>
                        <a:spcAft>
                          <a:spcPts val="0"/>
                        </a:spcAft>
                      </a:pPr>
                      <a:r>
                        <a:rPr lang="en-US" sz="1000" kern="0" dirty="0">
                          <a:effectLst/>
                        </a:rPr>
                        <a:t> </a:t>
                      </a:r>
                      <a:endParaRPr lang="zh-CN" sz="1000" kern="100" dirty="0">
                        <a:effectLst/>
                        <a:latin typeface="Times New Roman"/>
                        <a:ea typeface="宋体"/>
                      </a:endParaRPr>
                    </a:p>
                  </a:txBody>
                  <a:tcPr marL="31568" marR="46703"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bl>
          </a:graphicData>
        </a:graphic>
      </p:graphicFrame>
      <p:sp>
        <p:nvSpPr>
          <p:cNvPr id="5" name="矩形 4"/>
          <p:cNvSpPr/>
          <p:nvPr/>
        </p:nvSpPr>
        <p:spPr>
          <a:xfrm>
            <a:off x="2411760" y="1556792"/>
            <a:ext cx="4429418" cy="369332"/>
          </a:xfrm>
          <a:prstGeom prst="rect">
            <a:avLst/>
          </a:prstGeom>
        </p:spPr>
        <p:txBody>
          <a:bodyPr wrap="none">
            <a:spAutoFit/>
          </a:bodyPr>
          <a:lstStyle/>
          <a:p>
            <a:r>
              <a:rPr lang="zh-CN" altLang="zh-CN" dirty="0"/>
              <a:t>表</a:t>
            </a:r>
            <a:r>
              <a:rPr lang="en-US" altLang="zh-CN" dirty="0"/>
              <a:t>28 </a:t>
            </a:r>
            <a:r>
              <a:rPr lang="zh-CN" altLang="zh-CN" dirty="0"/>
              <a:t>商运一年后阶段工程质量评价汇总表</a:t>
            </a:r>
          </a:p>
        </p:txBody>
      </p:sp>
    </p:spTree>
    <p:extLst>
      <p:ext uri="{BB962C8B-B14F-4D97-AF65-F5344CB8AC3E}">
        <p14:creationId xmlns:p14="http://schemas.microsoft.com/office/powerpoint/2010/main" val="5740237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9  </a:t>
            </a:r>
            <a:r>
              <a:rPr lang="zh-CN" altLang="zh-CN" dirty="0" smtClean="0"/>
              <a:t>整体</a:t>
            </a:r>
            <a:r>
              <a:rPr lang="zh-CN" altLang="zh-CN" dirty="0"/>
              <a:t>工程质量评价</a:t>
            </a:r>
            <a:br>
              <a:rPr lang="zh-CN" altLang="zh-CN" dirty="0"/>
            </a:br>
            <a:endParaRPr lang="zh-CN" altLang="en-US" dirty="0"/>
          </a:p>
        </p:txBody>
      </p:sp>
      <p:sp>
        <p:nvSpPr>
          <p:cNvPr id="5" name="矩形 4"/>
          <p:cNvSpPr/>
          <p:nvPr/>
        </p:nvSpPr>
        <p:spPr>
          <a:xfrm>
            <a:off x="3305081" y="1412776"/>
            <a:ext cx="3211135" cy="369332"/>
          </a:xfrm>
          <a:prstGeom prst="rect">
            <a:avLst/>
          </a:prstGeom>
        </p:spPr>
        <p:txBody>
          <a:bodyPr wrap="none">
            <a:spAutoFit/>
          </a:bodyPr>
          <a:lstStyle/>
          <a:p>
            <a:r>
              <a:rPr lang="zh-CN" altLang="zh-CN" dirty="0"/>
              <a:t>表</a:t>
            </a:r>
            <a:r>
              <a:rPr lang="en-US" altLang="zh-CN" dirty="0"/>
              <a:t>29</a:t>
            </a:r>
            <a:r>
              <a:rPr lang="zh-CN" altLang="zh-CN" dirty="0"/>
              <a:t>整体工程质量评价汇总表</a:t>
            </a:r>
          </a:p>
        </p:txBody>
      </p:sp>
      <p:graphicFrame>
        <p:nvGraphicFramePr>
          <p:cNvPr id="6" name="内容占位符 5"/>
          <p:cNvGraphicFramePr>
            <a:graphicFrameLocks noGrp="1"/>
          </p:cNvGraphicFramePr>
          <p:nvPr>
            <p:ph idx="1"/>
            <p:extLst>
              <p:ext uri="{D42A27DB-BD31-4B8C-83A1-F6EECF244321}">
                <p14:modId xmlns:p14="http://schemas.microsoft.com/office/powerpoint/2010/main" val="164661767"/>
              </p:ext>
            </p:extLst>
          </p:nvPr>
        </p:nvGraphicFramePr>
        <p:xfrm>
          <a:off x="1619672" y="1772816"/>
          <a:ext cx="6336194" cy="4572000"/>
        </p:xfrm>
        <a:graphic>
          <a:graphicData uri="http://schemas.openxmlformats.org/drawingml/2006/table">
            <a:tbl>
              <a:tblPr>
                <a:tableStyleId>{5940675A-B579-460E-94D1-54222C63F5DA}</a:tableStyleId>
              </a:tblPr>
              <a:tblGrid>
                <a:gridCol w="648072"/>
                <a:gridCol w="288091"/>
                <a:gridCol w="936045"/>
                <a:gridCol w="648072"/>
                <a:gridCol w="524484"/>
                <a:gridCol w="267604"/>
                <a:gridCol w="720080"/>
                <a:gridCol w="792088"/>
                <a:gridCol w="195086"/>
                <a:gridCol w="380978"/>
                <a:gridCol w="935594"/>
              </a:tblGrid>
              <a:tr h="180000">
                <a:tc gridSpan="2">
                  <a:txBody>
                    <a:bodyPr/>
                    <a:lstStyle/>
                    <a:p>
                      <a:pPr algn="just">
                        <a:lnSpc>
                          <a:spcPct val="150000"/>
                        </a:lnSpc>
                        <a:spcAft>
                          <a:spcPts val="0"/>
                        </a:spcAft>
                        <a:tabLst>
                          <a:tab pos="5271770" algn="r"/>
                        </a:tabLst>
                      </a:pPr>
                      <a:r>
                        <a:rPr lang="zh-CN" sz="1000" kern="0" dirty="0">
                          <a:effectLst/>
                        </a:rPr>
                        <a:t>工程项目名称</a:t>
                      </a:r>
                      <a:endParaRPr lang="zh-CN" sz="1000" kern="100" dirty="0">
                        <a:effectLst/>
                        <a:latin typeface="Times New Roman"/>
                        <a:ea typeface="宋体"/>
                      </a:endParaRPr>
                    </a:p>
                  </a:txBody>
                  <a:tcPr marL="12764" marR="4896" marT="0" marB="0" anchor="ctr"/>
                </a:tc>
                <a:tc hMerge="1">
                  <a:txBody>
                    <a:bodyPr/>
                    <a:lstStyle/>
                    <a:p>
                      <a:endParaRPr lang="zh-CN" altLang="en-US"/>
                    </a:p>
                  </a:txBody>
                  <a:tcPr/>
                </a:tc>
                <a:tc gridSpan="3">
                  <a:txBody>
                    <a:bodyPr/>
                    <a:lstStyle/>
                    <a:p>
                      <a:pPr algn="just">
                        <a:lnSpc>
                          <a:spcPct val="150000"/>
                        </a:lnSpc>
                        <a:spcAft>
                          <a:spcPts val="0"/>
                        </a:spcAft>
                        <a:tabLst>
                          <a:tab pos="5271770" algn="r"/>
                        </a:tabLst>
                      </a:pPr>
                      <a:r>
                        <a:rPr lang="en-US" sz="1000" kern="0">
                          <a:effectLst/>
                        </a:rPr>
                        <a:t> </a:t>
                      </a:r>
                      <a:endParaRPr lang="zh-CN" sz="1000" kern="100">
                        <a:effectLst/>
                        <a:latin typeface="Times New Roman"/>
                        <a:ea typeface="宋体"/>
                      </a:endParaRPr>
                    </a:p>
                  </a:txBody>
                  <a:tcPr marL="4896" marR="4896" marT="0" marB="0" anchor="ctr"/>
                </a:tc>
                <a:tc hMerge="1">
                  <a:txBody>
                    <a:bodyPr/>
                    <a:lstStyle/>
                    <a:p>
                      <a:endParaRPr lang="zh-CN" altLang="en-US"/>
                    </a:p>
                  </a:txBody>
                  <a:tcPr/>
                </a:tc>
                <a:tc hMerge="1">
                  <a:txBody>
                    <a:bodyPr/>
                    <a:lstStyle/>
                    <a:p>
                      <a:endParaRPr lang="zh-CN" altLang="en-US"/>
                    </a:p>
                  </a:txBody>
                  <a:tcPr/>
                </a:tc>
                <a:tc gridSpan="4">
                  <a:txBody>
                    <a:bodyPr/>
                    <a:lstStyle/>
                    <a:p>
                      <a:pPr algn="just">
                        <a:lnSpc>
                          <a:spcPct val="150000"/>
                        </a:lnSpc>
                        <a:spcAft>
                          <a:spcPts val="0"/>
                        </a:spcAft>
                        <a:tabLst>
                          <a:tab pos="5271770" algn="r"/>
                        </a:tabLst>
                      </a:pPr>
                      <a:r>
                        <a:rPr lang="zh-CN" sz="1000" kern="0">
                          <a:effectLst/>
                        </a:rPr>
                        <a:t>工程规模</a:t>
                      </a:r>
                      <a:endParaRPr lang="zh-CN" sz="1000" kern="100">
                        <a:effectLst/>
                        <a:latin typeface="Times New Roman"/>
                        <a:ea typeface="宋体"/>
                      </a:endParaRPr>
                    </a:p>
                  </a:txBody>
                  <a:tcPr marL="12764" marR="4896"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2">
                  <a:txBody>
                    <a:bodyPr/>
                    <a:lstStyle/>
                    <a:p>
                      <a:pPr algn="just">
                        <a:lnSpc>
                          <a:spcPct val="150000"/>
                        </a:lnSpc>
                        <a:spcAft>
                          <a:spcPts val="0"/>
                        </a:spcAft>
                        <a:tabLst>
                          <a:tab pos="5271770" algn="r"/>
                        </a:tabLst>
                      </a:pPr>
                      <a:r>
                        <a:rPr lang="en-US" sz="1000" kern="0">
                          <a:effectLst/>
                        </a:rPr>
                        <a:t> </a:t>
                      </a:r>
                      <a:endParaRPr lang="zh-CN" sz="1000" kern="100">
                        <a:effectLst/>
                        <a:latin typeface="Times New Roman"/>
                        <a:ea typeface="宋体"/>
                      </a:endParaRPr>
                    </a:p>
                  </a:txBody>
                  <a:tcPr marL="3147" marR="4896" marT="0" marB="0" anchor="ctr"/>
                </a:tc>
                <a:tc hMerge="1">
                  <a:txBody>
                    <a:bodyPr/>
                    <a:lstStyle/>
                    <a:p>
                      <a:endParaRPr lang="zh-CN" altLang="en-US"/>
                    </a:p>
                  </a:txBody>
                  <a:tcPr/>
                </a:tc>
              </a:tr>
              <a:tr h="180000">
                <a:tc gridSpan="2">
                  <a:txBody>
                    <a:bodyPr/>
                    <a:lstStyle/>
                    <a:p>
                      <a:pPr algn="just">
                        <a:lnSpc>
                          <a:spcPct val="150000"/>
                        </a:lnSpc>
                        <a:spcAft>
                          <a:spcPts val="0"/>
                        </a:spcAft>
                        <a:tabLst>
                          <a:tab pos="5271770" algn="r"/>
                        </a:tabLst>
                      </a:pPr>
                      <a:r>
                        <a:rPr lang="zh-CN" sz="1000" kern="0" dirty="0">
                          <a:effectLst/>
                        </a:rPr>
                        <a:t>建设单位</a:t>
                      </a:r>
                      <a:endParaRPr lang="zh-CN" sz="1000" kern="100" dirty="0">
                        <a:effectLst/>
                        <a:latin typeface="Times New Roman"/>
                        <a:ea typeface="宋体"/>
                      </a:endParaRPr>
                    </a:p>
                  </a:txBody>
                  <a:tcPr marL="12764" marR="4896" marT="0" marB="0" anchor="ctr"/>
                </a:tc>
                <a:tc hMerge="1">
                  <a:txBody>
                    <a:bodyPr/>
                    <a:lstStyle/>
                    <a:p>
                      <a:endParaRPr lang="zh-CN" altLang="en-US"/>
                    </a:p>
                  </a:txBody>
                  <a:tcPr/>
                </a:tc>
                <a:tc gridSpan="3">
                  <a:txBody>
                    <a:bodyPr/>
                    <a:lstStyle/>
                    <a:p>
                      <a:pPr algn="just">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4896" marR="4896" marT="0" marB="0" anchor="ctr"/>
                </a:tc>
                <a:tc hMerge="1">
                  <a:txBody>
                    <a:bodyPr/>
                    <a:lstStyle/>
                    <a:p>
                      <a:endParaRPr lang="zh-CN" altLang="en-US"/>
                    </a:p>
                  </a:txBody>
                  <a:tcPr/>
                </a:tc>
                <a:tc hMerge="1">
                  <a:txBody>
                    <a:bodyPr/>
                    <a:lstStyle/>
                    <a:p>
                      <a:endParaRPr lang="zh-CN" altLang="en-US"/>
                    </a:p>
                  </a:txBody>
                  <a:tcPr/>
                </a:tc>
                <a:tc gridSpan="4">
                  <a:txBody>
                    <a:bodyPr/>
                    <a:lstStyle/>
                    <a:p>
                      <a:pPr algn="just">
                        <a:lnSpc>
                          <a:spcPct val="150000"/>
                        </a:lnSpc>
                        <a:spcAft>
                          <a:spcPts val="0"/>
                        </a:spcAft>
                        <a:tabLst>
                          <a:tab pos="5271770" algn="r"/>
                        </a:tabLst>
                      </a:pPr>
                      <a:r>
                        <a:rPr lang="zh-CN" sz="1000" kern="0">
                          <a:effectLst/>
                        </a:rPr>
                        <a:t>设计单位</a:t>
                      </a:r>
                      <a:endParaRPr lang="zh-CN" sz="1000" kern="100">
                        <a:effectLst/>
                        <a:latin typeface="Times New Roman"/>
                        <a:ea typeface="宋体"/>
                      </a:endParaRPr>
                    </a:p>
                  </a:txBody>
                  <a:tcPr marL="12764" marR="4896"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2">
                  <a:txBody>
                    <a:bodyPr/>
                    <a:lstStyle/>
                    <a:p>
                      <a:pPr algn="just">
                        <a:lnSpc>
                          <a:spcPct val="150000"/>
                        </a:lnSpc>
                        <a:spcAft>
                          <a:spcPts val="0"/>
                        </a:spcAft>
                        <a:tabLst>
                          <a:tab pos="5271770" algn="r"/>
                        </a:tabLst>
                      </a:pPr>
                      <a:r>
                        <a:rPr lang="en-US" sz="1000" kern="0">
                          <a:effectLst/>
                        </a:rPr>
                        <a:t> </a:t>
                      </a:r>
                      <a:endParaRPr lang="zh-CN" sz="1000" kern="100">
                        <a:effectLst/>
                        <a:latin typeface="Times New Roman"/>
                        <a:ea typeface="宋体"/>
                      </a:endParaRPr>
                    </a:p>
                  </a:txBody>
                  <a:tcPr marL="3147" marR="4896" marT="0" marB="0" anchor="ctr"/>
                </a:tc>
                <a:tc hMerge="1">
                  <a:txBody>
                    <a:bodyPr/>
                    <a:lstStyle/>
                    <a:p>
                      <a:endParaRPr lang="zh-CN" altLang="en-US"/>
                    </a:p>
                  </a:txBody>
                  <a:tcPr/>
                </a:tc>
              </a:tr>
              <a:tr h="180000">
                <a:tc gridSpan="2">
                  <a:txBody>
                    <a:bodyPr/>
                    <a:lstStyle/>
                    <a:p>
                      <a:pPr algn="just">
                        <a:lnSpc>
                          <a:spcPct val="150000"/>
                        </a:lnSpc>
                        <a:spcAft>
                          <a:spcPts val="0"/>
                        </a:spcAft>
                        <a:tabLst>
                          <a:tab pos="5271770" algn="r"/>
                        </a:tabLst>
                      </a:pPr>
                      <a:r>
                        <a:rPr lang="zh-CN" sz="1000" kern="0" dirty="0">
                          <a:effectLst/>
                        </a:rPr>
                        <a:t>施工单位</a:t>
                      </a:r>
                      <a:endParaRPr lang="zh-CN" sz="1000" kern="100" dirty="0">
                        <a:effectLst/>
                        <a:latin typeface="Times New Roman"/>
                        <a:ea typeface="宋体"/>
                      </a:endParaRPr>
                    </a:p>
                  </a:txBody>
                  <a:tcPr marL="12764" marR="4896" marT="0" marB="0" anchor="ctr"/>
                </a:tc>
                <a:tc hMerge="1">
                  <a:txBody>
                    <a:bodyPr/>
                    <a:lstStyle/>
                    <a:p>
                      <a:endParaRPr lang="zh-CN" altLang="en-US"/>
                    </a:p>
                  </a:txBody>
                  <a:tcPr/>
                </a:tc>
                <a:tc gridSpan="3">
                  <a:txBody>
                    <a:bodyPr/>
                    <a:lstStyle/>
                    <a:p>
                      <a:pPr algn="just">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4896" marR="4896" marT="0" marB="0" anchor="ctr"/>
                </a:tc>
                <a:tc hMerge="1">
                  <a:txBody>
                    <a:bodyPr/>
                    <a:lstStyle/>
                    <a:p>
                      <a:endParaRPr lang="zh-CN" altLang="en-US"/>
                    </a:p>
                  </a:txBody>
                  <a:tcPr/>
                </a:tc>
                <a:tc hMerge="1">
                  <a:txBody>
                    <a:bodyPr/>
                    <a:lstStyle/>
                    <a:p>
                      <a:endParaRPr lang="zh-CN" altLang="en-US"/>
                    </a:p>
                  </a:txBody>
                  <a:tcPr/>
                </a:tc>
                <a:tc gridSpan="4">
                  <a:txBody>
                    <a:bodyPr/>
                    <a:lstStyle/>
                    <a:p>
                      <a:pPr algn="just">
                        <a:lnSpc>
                          <a:spcPct val="150000"/>
                        </a:lnSpc>
                        <a:spcAft>
                          <a:spcPts val="0"/>
                        </a:spcAft>
                        <a:tabLst>
                          <a:tab pos="5271770" algn="r"/>
                        </a:tabLst>
                      </a:pPr>
                      <a:r>
                        <a:rPr lang="zh-CN" sz="1000" kern="0">
                          <a:effectLst/>
                        </a:rPr>
                        <a:t>监理单位</a:t>
                      </a:r>
                      <a:endParaRPr lang="zh-CN" sz="1000" kern="100">
                        <a:effectLst/>
                        <a:latin typeface="Times New Roman"/>
                        <a:ea typeface="宋体"/>
                      </a:endParaRPr>
                    </a:p>
                  </a:txBody>
                  <a:tcPr marL="12764" marR="4896"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2">
                  <a:txBody>
                    <a:bodyPr/>
                    <a:lstStyle/>
                    <a:p>
                      <a:pPr algn="just">
                        <a:lnSpc>
                          <a:spcPct val="150000"/>
                        </a:lnSpc>
                        <a:spcAft>
                          <a:spcPts val="0"/>
                        </a:spcAft>
                        <a:tabLst>
                          <a:tab pos="5271770" algn="r"/>
                        </a:tabLst>
                      </a:pPr>
                      <a:r>
                        <a:rPr lang="en-US" sz="1000" kern="0">
                          <a:effectLst/>
                        </a:rPr>
                        <a:t> </a:t>
                      </a:r>
                      <a:endParaRPr lang="zh-CN" sz="1000" kern="100">
                        <a:effectLst/>
                        <a:latin typeface="Times New Roman"/>
                        <a:ea typeface="宋体"/>
                      </a:endParaRPr>
                    </a:p>
                  </a:txBody>
                  <a:tcPr marL="3147" marR="4896" marT="0" marB="0" anchor="ctr"/>
                </a:tc>
                <a:tc hMerge="1">
                  <a:txBody>
                    <a:bodyPr/>
                    <a:lstStyle/>
                    <a:p>
                      <a:endParaRPr lang="zh-CN" altLang="en-US"/>
                    </a:p>
                  </a:txBody>
                  <a:tcPr/>
                </a:tc>
              </a:tr>
              <a:tr h="180000">
                <a:tc gridSpan="2">
                  <a:txBody>
                    <a:bodyPr/>
                    <a:lstStyle/>
                    <a:p>
                      <a:pPr algn="just">
                        <a:lnSpc>
                          <a:spcPct val="150000"/>
                        </a:lnSpc>
                        <a:spcAft>
                          <a:spcPts val="0"/>
                        </a:spcAft>
                        <a:tabLst>
                          <a:tab pos="5271770" algn="r"/>
                        </a:tabLst>
                      </a:pPr>
                      <a:r>
                        <a:rPr lang="zh-CN" sz="1000" kern="0" dirty="0">
                          <a:effectLst/>
                        </a:rPr>
                        <a:t>调试单位</a:t>
                      </a:r>
                      <a:endParaRPr lang="zh-CN" sz="1000" kern="100" dirty="0">
                        <a:effectLst/>
                        <a:latin typeface="Times New Roman"/>
                        <a:ea typeface="宋体"/>
                      </a:endParaRPr>
                    </a:p>
                  </a:txBody>
                  <a:tcPr marL="12764" marR="4896" marT="0" marB="0" anchor="ctr"/>
                </a:tc>
                <a:tc hMerge="1">
                  <a:txBody>
                    <a:bodyPr/>
                    <a:lstStyle/>
                    <a:p>
                      <a:endParaRPr lang="zh-CN" altLang="en-US"/>
                    </a:p>
                  </a:txBody>
                  <a:tcPr/>
                </a:tc>
                <a:tc gridSpan="3">
                  <a:txBody>
                    <a:bodyPr/>
                    <a:lstStyle/>
                    <a:p>
                      <a:pPr algn="just">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4896" marR="4896" marT="0" marB="0" anchor="ctr"/>
                </a:tc>
                <a:tc hMerge="1">
                  <a:txBody>
                    <a:bodyPr/>
                    <a:lstStyle/>
                    <a:p>
                      <a:endParaRPr lang="zh-CN" altLang="en-US"/>
                    </a:p>
                  </a:txBody>
                  <a:tcPr/>
                </a:tc>
                <a:tc hMerge="1">
                  <a:txBody>
                    <a:bodyPr/>
                    <a:lstStyle/>
                    <a:p>
                      <a:endParaRPr lang="zh-CN" altLang="en-US"/>
                    </a:p>
                  </a:txBody>
                  <a:tcPr/>
                </a:tc>
                <a:tc gridSpan="4">
                  <a:txBody>
                    <a:bodyPr/>
                    <a:lstStyle/>
                    <a:p>
                      <a:pPr algn="just">
                        <a:lnSpc>
                          <a:spcPct val="150000"/>
                        </a:lnSpc>
                        <a:spcAft>
                          <a:spcPts val="0"/>
                        </a:spcAft>
                        <a:tabLst>
                          <a:tab pos="5271770" algn="r"/>
                        </a:tabLst>
                      </a:pPr>
                      <a:r>
                        <a:rPr lang="zh-CN" sz="1000" kern="0">
                          <a:effectLst/>
                        </a:rPr>
                        <a:t>性能试验单位</a:t>
                      </a:r>
                      <a:endParaRPr lang="zh-CN" sz="1000" kern="100">
                        <a:effectLst/>
                        <a:latin typeface="Times New Roman"/>
                        <a:ea typeface="宋体"/>
                      </a:endParaRPr>
                    </a:p>
                  </a:txBody>
                  <a:tcPr marL="12764" marR="4896"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2">
                  <a:txBody>
                    <a:bodyPr/>
                    <a:lstStyle/>
                    <a:p>
                      <a:pPr algn="just">
                        <a:lnSpc>
                          <a:spcPct val="150000"/>
                        </a:lnSpc>
                        <a:spcAft>
                          <a:spcPts val="0"/>
                        </a:spcAft>
                        <a:tabLst>
                          <a:tab pos="5271770" algn="r"/>
                        </a:tabLst>
                      </a:pPr>
                      <a:r>
                        <a:rPr lang="en-US" sz="1000" kern="0">
                          <a:effectLst/>
                        </a:rPr>
                        <a:t> </a:t>
                      </a:r>
                      <a:endParaRPr lang="zh-CN" sz="1000" kern="100">
                        <a:effectLst/>
                        <a:latin typeface="Times New Roman"/>
                        <a:ea typeface="宋体"/>
                      </a:endParaRPr>
                    </a:p>
                  </a:txBody>
                  <a:tcPr marL="3147" marR="4896" marT="0" marB="0" anchor="ctr"/>
                </a:tc>
                <a:tc hMerge="1">
                  <a:txBody>
                    <a:bodyPr/>
                    <a:lstStyle/>
                    <a:p>
                      <a:endParaRPr lang="zh-CN" altLang="en-US"/>
                    </a:p>
                  </a:txBody>
                  <a:tcPr/>
                </a:tc>
              </a:tr>
              <a:tr h="180000">
                <a:tc gridSpan="11">
                  <a:txBody>
                    <a:bodyPr/>
                    <a:lstStyle/>
                    <a:p>
                      <a:pPr algn="just">
                        <a:lnSpc>
                          <a:spcPct val="150000"/>
                        </a:lnSpc>
                        <a:spcAft>
                          <a:spcPts val="0"/>
                        </a:spcAft>
                        <a:tabLst>
                          <a:tab pos="5271770" algn="r"/>
                        </a:tabLst>
                      </a:pPr>
                      <a:r>
                        <a:rPr lang="zh-CN" sz="1000" kern="0" dirty="0">
                          <a:effectLst/>
                        </a:rPr>
                        <a:t>符合性审查意见：（</a:t>
                      </a:r>
                      <a:r>
                        <a:rPr lang="en-US" sz="1000" kern="0" dirty="0">
                          <a:effectLst/>
                        </a:rPr>
                        <a:t></a:t>
                      </a:r>
                      <a:r>
                        <a:rPr lang="zh-CN" sz="1000" kern="0" dirty="0">
                          <a:effectLst/>
                        </a:rPr>
                        <a:t>是</a:t>
                      </a:r>
                      <a:r>
                        <a:rPr lang="en-US" sz="1000" kern="0" dirty="0">
                          <a:effectLst/>
                        </a:rPr>
                        <a:t>  </a:t>
                      </a:r>
                      <a:r>
                        <a:rPr lang="zh-CN" sz="1000" kern="0" dirty="0">
                          <a:effectLst/>
                        </a:rPr>
                        <a:t>否）存在不得为优良工程的情况</a:t>
                      </a:r>
                      <a:endParaRPr lang="zh-CN" sz="1000" kern="100" dirty="0">
                        <a:effectLst/>
                        <a:latin typeface="Times New Roman"/>
                        <a:ea typeface="宋体"/>
                      </a:endParaRPr>
                    </a:p>
                  </a:txBody>
                  <a:tcPr marL="12764" marR="4896"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80000">
                <a:tc rowSpan="2">
                  <a:txBody>
                    <a:bodyPr/>
                    <a:lstStyle/>
                    <a:p>
                      <a:pPr algn="just">
                        <a:lnSpc>
                          <a:spcPct val="150000"/>
                        </a:lnSpc>
                        <a:spcAft>
                          <a:spcPts val="0"/>
                        </a:spcAft>
                        <a:tabLst>
                          <a:tab pos="5271770" algn="r"/>
                        </a:tabLst>
                      </a:pPr>
                      <a:r>
                        <a:rPr lang="zh-CN" sz="1000" kern="0" dirty="0">
                          <a:effectLst/>
                        </a:rPr>
                        <a:t>序号</a:t>
                      </a:r>
                      <a:endParaRPr lang="zh-CN" sz="1000" kern="100" dirty="0">
                        <a:effectLst/>
                        <a:latin typeface="Times New Roman"/>
                        <a:ea typeface="宋体"/>
                      </a:endParaRPr>
                    </a:p>
                  </a:txBody>
                  <a:tcPr marL="12764" marR="4896" marT="0" marB="0" anchor="ctr"/>
                </a:tc>
                <a:tc rowSpan="2" gridSpan="2">
                  <a:txBody>
                    <a:bodyPr/>
                    <a:lstStyle/>
                    <a:p>
                      <a:pPr algn="ctr">
                        <a:lnSpc>
                          <a:spcPct val="150000"/>
                        </a:lnSpc>
                        <a:spcAft>
                          <a:spcPts val="0"/>
                        </a:spcAft>
                        <a:tabLst>
                          <a:tab pos="5271770" algn="r"/>
                        </a:tabLst>
                      </a:pPr>
                      <a:r>
                        <a:rPr lang="en-US" sz="1000" kern="0">
                          <a:effectLst/>
                        </a:rPr>
                        <a:t>      </a:t>
                      </a:r>
                      <a:r>
                        <a:rPr lang="zh-CN" sz="1000" kern="0">
                          <a:effectLst/>
                        </a:rPr>
                        <a:t>阶段及权重</a:t>
                      </a:r>
                      <a:endParaRPr lang="zh-CN" sz="1000" kern="100">
                        <a:effectLst/>
                      </a:endParaRPr>
                    </a:p>
                    <a:p>
                      <a:pPr algn="just">
                        <a:lnSpc>
                          <a:spcPct val="150000"/>
                        </a:lnSpc>
                        <a:spcAft>
                          <a:spcPts val="0"/>
                        </a:spcAft>
                        <a:tabLst>
                          <a:tab pos="5271770" algn="r"/>
                        </a:tabLst>
                      </a:pPr>
                      <a:r>
                        <a:rPr lang="zh-CN" sz="1000" kern="0">
                          <a:effectLst/>
                        </a:rPr>
                        <a:t>评价项目</a:t>
                      </a:r>
                      <a:endParaRPr lang="zh-CN" sz="1000" kern="100">
                        <a:effectLst/>
                        <a:latin typeface="Times New Roman"/>
                        <a:ea typeface="宋体"/>
                      </a:endParaRPr>
                    </a:p>
                  </a:txBody>
                  <a:tcPr marL="4896" marR="4896" marT="0" marB="0" anchor="ctr"/>
                </a:tc>
                <a:tc rowSpan="2" hMerge="1">
                  <a:txBody>
                    <a:bodyPr/>
                    <a:lstStyle/>
                    <a:p>
                      <a:endParaRPr lang="zh-CN" altLang="en-US"/>
                    </a:p>
                  </a:txBody>
                  <a:tcPr/>
                </a:tc>
                <a:tc gridSpan="3">
                  <a:txBody>
                    <a:bodyPr/>
                    <a:lstStyle/>
                    <a:p>
                      <a:pPr algn="just">
                        <a:lnSpc>
                          <a:spcPct val="150000"/>
                        </a:lnSpc>
                        <a:spcAft>
                          <a:spcPts val="0"/>
                        </a:spcAft>
                        <a:tabLst>
                          <a:tab pos="5271770" algn="r"/>
                        </a:tabLst>
                      </a:pPr>
                      <a:r>
                        <a:rPr lang="zh-CN" sz="1000" kern="0" dirty="0">
                          <a:effectLst/>
                        </a:rPr>
                        <a:t>穹顶吊装后阶段</a:t>
                      </a:r>
                      <a:endParaRPr lang="zh-CN" sz="1000" kern="100" dirty="0">
                        <a:effectLst/>
                        <a:latin typeface="Times New Roman"/>
                        <a:ea typeface="宋体"/>
                      </a:endParaRPr>
                    </a:p>
                  </a:txBody>
                  <a:tcPr marL="12764" marR="4896" marT="0" marB="0" anchor="ctr"/>
                </a:tc>
                <a:tc hMerge="1">
                  <a:txBody>
                    <a:bodyPr/>
                    <a:lstStyle/>
                    <a:p>
                      <a:endParaRPr lang="zh-CN" altLang="en-US"/>
                    </a:p>
                  </a:txBody>
                  <a:tcPr/>
                </a:tc>
                <a:tc hMerge="1">
                  <a:txBody>
                    <a:bodyPr/>
                    <a:lstStyle/>
                    <a:p>
                      <a:pPr algn="just">
                        <a:lnSpc>
                          <a:spcPct val="150000"/>
                        </a:lnSpc>
                        <a:spcAft>
                          <a:spcPts val="0"/>
                        </a:spcAft>
                        <a:tabLst>
                          <a:tab pos="5271770" algn="r"/>
                        </a:tabLst>
                      </a:pPr>
                      <a:endParaRPr lang="zh-CN" sz="1000" kern="100" dirty="0">
                        <a:effectLst/>
                        <a:latin typeface="Times New Roman"/>
                        <a:ea typeface="宋体"/>
                      </a:endParaRPr>
                    </a:p>
                  </a:txBody>
                  <a:tcPr marL="3147" marR="4896" marT="0" marB="0" anchor="ctr"/>
                </a:tc>
                <a:tc gridSpan="2">
                  <a:txBody>
                    <a:bodyPr/>
                    <a:lstStyle/>
                    <a:p>
                      <a:pPr algn="just">
                        <a:lnSpc>
                          <a:spcPct val="150000"/>
                        </a:lnSpc>
                        <a:spcAft>
                          <a:spcPts val="0"/>
                        </a:spcAft>
                        <a:tabLst>
                          <a:tab pos="5271770" algn="r"/>
                        </a:tabLst>
                      </a:pPr>
                      <a:r>
                        <a:rPr lang="zh-CN" sz="1000" kern="0" dirty="0">
                          <a:effectLst/>
                        </a:rPr>
                        <a:t>冷态功能试验后阶段</a:t>
                      </a:r>
                      <a:endParaRPr lang="zh-CN" sz="1000" kern="100" dirty="0">
                        <a:effectLst/>
                        <a:latin typeface="Times New Roman"/>
                        <a:ea typeface="宋体"/>
                      </a:endParaRPr>
                    </a:p>
                  </a:txBody>
                  <a:tcPr marL="3147" marR="4896" marT="0" marB="0" anchor="ctr"/>
                </a:tc>
                <a:tc hMerge="1">
                  <a:txBody>
                    <a:bodyPr/>
                    <a:lstStyle/>
                    <a:p>
                      <a:endParaRPr lang="zh-CN" altLang="en-US"/>
                    </a:p>
                  </a:txBody>
                  <a:tcPr/>
                </a:tc>
                <a:tc gridSpan="3">
                  <a:txBody>
                    <a:bodyPr/>
                    <a:lstStyle/>
                    <a:p>
                      <a:pPr algn="just">
                        <a:lnSpc>
                          <a:spcPct val="150000"/>
                        </a:lnSpc>
                        <a:spcAft>
                          <a:spcPts val="0"/>
                        </a:spcAft>
                        <a:tabLst>
                          <a:tab pos="5271770" algn="r"/>
                        </a:tabLst>
                      </a:pPr>
                      <a:r>
                        <a:rPr lang="zh-CN" sz="1000" kern="0" dirty="0">
                          <a:effectLst/>
                        </a:rPr>
                        <a:t>商运一年后阶段</a:t>
                      </a:r>
                      <a:endParaRPr lang="zh-CN" sz="1000" kern="100" dirty="0">
                        <a:effectLst/>
                        <a:latin typeface="Times New Roman"/>
                        <a:ea typeface="宋体"/>
                      </a:endParaRPr>
                    </a:p>
                  </a:txBody>
                  <a:tcPr marL="12764" marR="4896" marT="0" marB="0" anchor="ctr"/>
                </a:tc>
                <a:tc hMerge="1">
                  <a:txBody>
                    <a:bodyPr/>
                    <a:lstStyle/>
                    <a:p>
                      <a:pPr algn="just">
                        <a:lnSpc>
                          <a:spcPct val="150000"/>
                        </a:lnSpc>
                        <a:spcAft>
                          <a:spcPts val="0"/>
                        </a:spcAft>
                        <a:tabLst>
                          <a:tab pos="5271770" algn="r"/>
                        </a:tabLst>
                      </a:pPr>
                      <a:endParaRPr lang="zh-CN" sz="1000" kern="100" dirty="0">
                        <a:effectLst/>
                        <a:latin typeface="Times New Roman"/>
                        <a:ea typeface="宋体"/>
                      </a:endParaRPr>
                    </a:p>
                  </a:txBody>
                  <a:tcPr marL="12764" marR="4896" marT="0" marB="0" anchor="ctr"/>
                </a:tc>
                <a:tc hMerge="1">
                  <a:txBody>
                    <a:bodyPr/>
                    <a:lstStyle/>
                    <a:p>
                      <a:endParaRPr lang="zh-CN" altLang="en-US"/>
                    </a:p>
                  </a:txBody>
                  <a:tcPr/>
                </a:tc>
              </a:tr>
              <a:tr h="180000">
                <a:tc vMerge="1">
                  <a:txBody>
                    <a:bodyPr/>
                    <a:lstStyle/>
                    <a:p>
                      <a:endParaRPr lang="zh-CN" altLang="en-US"/>
                    </a:p>
                  </a:txBody>
                  <a:tcPr/>
                </a:tc>
                <a:tc gridSpan="2" vMerge="1">
                  <a:txBody>
                    <a:bodyPr/>
                    <a:lstStyle/>
                    <a:p>
                      <a:endParaRPr lang="zh-CN" altLang="en-US"/>
                    </a:p>
                  </a:txBody>
                  <a:tcPr/>
                </a:tc>
                <a:tc hMerge="1" vMerge="1">
                  <a:txBody>
                    <a:bodyPr/>
                    <a:lstStyle/>
                    <a:p>
                      <a:endParaRPr lang="zh-CN" altLang="en-US"/>
                    </a:p>
                  </a:txBody>
                  <a:tcPr/>
                </a:tc>
                <a:tc>
                  <a:txBody>
                    <a:bodyPr/>
                    <a:lstStyle/>
                    <a:p>
                      <a:pPr algn="ctr">
                        <a:lnSpc>
                          <a:spcPct val="150000"/>
                        </a:lnSpc>
                        <a:spcAft>
                          <a:spcPts val="0"/>
                        </a:spcAft>
                        <a:tabLst>
                          <a:tab pos="5271770" algn="r"/>
                        </a:tabLst>
                      </a:pPr>
                      <a:r>
                        <a:rPr lang="zh-CN" sz="1000" kern="0" dirty="0">
                          <a:effectLst/>
                        </a:rPr>
                        <a:t>权重</a:t>
                      </a:r>
                      <a:r>
                        <a:rPr lang="en-US" sz="1000" kern="0" dirty="0">
                          <a:effectLst/>
                        </a:rPr>
                        <a:t>%</a:t>
                      </a:r>
                      <a:endParaRPr lang="zh-CN" sz="1000" kern="100" dirty="0">
                        <a:effectLst/>
                        <a:latin typeface="Times New Roman"/>
                        <a:ea typeface="宋体"/>
                      </a:endParaRPr>
                    </a:p>
                  </a:txBody>
                  <a:tcPr marL="12764" marR="4896" marT="0" marB="0" anchor="ctr"/>
                </a:tc>
                <a:tc gridSpan="2">
                  <a:txBody>
                    <a:bodyPr/>
                    <a:lstStyle/>
                    <a:p>
                      <a:pPr algn="ctr">
                        <a:lnSpc>
                          <a:spcPct val="150000"/>
                        </a:lnSpc>
                        <a:spcAft>
                          <a:spcPts val="0"/>
                        </a:spcAft>
                        <a:tabLst>
                          <a:tab pos="5271770" algn="r"/>
                        </a:tabLst>
                      </a:pPr>
                      <a:r>
                        <a:rPr lang="zh-CN" sz="1000" kern="0" dirty="0">
                          <a:effectLst/>
                        </a:rPr>
                        <a:t>实得分</a:t>
                      </a:r>
                      <a:endParaRPr lang="zh-CN" sz="1000" kern="100" dirty="0">
                        <a:effectLst/>
                        <a:latin typeface="Times New Roman"/>
                        <a:ea typeface="宋体"/>
                      </a:endParaRPr>
                    </a:p>
                  </a:txBody>
                  <a:tcPr marL="12764" marR="4896" marT="0" marB="0" anchor="ctr"/>
                </a:tc>
                <a:tc hMerge="1">
                  <a:txBody>
                    <a:bodyPr/>
                    <a:lstStyle/>
                    <a:p>
                      <a:pPr algn="ctr">
                        <a:lnSpc>
                          <a:spcPct val="150000"/>
                        </a:lnSpc>
                        <a:spcAft>
                          <a:spcPts val="0"/>
                        </a:spcAft>
                        <a:tabLst>
                          <a:tab pos="5271770" algn="r"/>
                        </a:tabLst>
                      </a:pPr>
                      <a:endParaRPr lang="zh-CN" sz="1000" kern="10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zh-CN" sz="1000" kern="0">
                          <a:effectLst/>
                        </a:rPr>
                        <a:t>权重</a:t>
                      </a:r>
                      <a:r>
                        <a:rPr lang="en-US" sz="1000" kern="0">
                          <a:effectLst/>
                        </a:rPr>
                        <a:t>%</a:t>
                      </a:r>
                      <a:endParaRPr lang="zh-CN" sz="1000" kern="10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zh-CN" sz="1000" kern="0" dirty="0">
                          <a:effectLst/>
                        </a:rPr>
                        <a:t>实得分</a:t>
                      </a:r>
                      <a:endParaRPr lang="zh-CN" sz="1000" kern="100" dirty="0">
                        <a:effectLst/>
                        <a:latin typeface="Times New Roman"/>
                        <a:ea typeface="宋体"/>
                      </a:endParaRPr>
                    </a:p>
                  </a:txBody>
                  <a:tcPr marL="12764" marR="4896" marT="0" marB="0" anchor="ctr"/>
                </a:tc>
                <a:tc gridSpan="2">
                  <a:txBody>
                    <a:bodyPr/>
                    <a:lstStyle/>
                    <a:p>
                      <a:pPr algn="ctr">
                        <a:lnSpc>
                          <a:spcPct val="150000"/>
                        </a:lnSpc>
                        <a:spcAft>
                          <a:spcPts val="0"/>
                        </a:spcAft>
                        <a:tabLst>
                          <a:tab pos="5271770" algn="r"/>
                        </a:tabLst>
                      </a:pPr>
                      <a:r>
                        <a:rPr lang="zh-CN" sz="1000" kern="0" dirty="0">
                          <a:effectLst/>
                        </a:rPr>
                        <a:t>权重</a:t>
                      </a:r>
                      <a:r>
                        <a:rPr lang="en-US" sz="1000" kern="0" dirty="0">
                          <a:effectLst/>
                        </a:rPr>
                        <a:t>%</a:t>
                      </a:r>
                      <a:endParaRPr lang="zh-CN" sz="1000" kern="100" dirty="0">
                        <a:effectLst/>
                        <a:latin typeface="Times New Roman"/>
                        <a:ea typeface="宋体"/>
                      </a:endParaRPr>
                    </a:p>
                  </a:txBody>
                  <a:tcPr marL="12764" marR="4896" marT="0" marB="0" anchor="ctr"/>
                </a:tc>
                <a:tc hMerge="1">
                  <a:txBody>
                    <a:bodyPr/>
                    <a:lstStyle/>
                    <a:p>
                      <a:pPr algn="ctr">
                        <a:lnSpc>
                          <a:spcPct val="150000"/>
                        </a:lnSpc>
                        <a:spcAft>
                          <a:spcPts val="0"/>
                        </a:spcAft>
                        <a:tabLst>
                          <a:tab pos="5271770" algn="r"/>
                        </a:tabLst>
                      </a:pPr>
                      <a:endParaRPr lang="zh-CN" sz="1000" kern="100" dirty="0">
                        <a:effectLst/>
                        <a:latin typeface="Times New Roman"/>
                        <a:ea typeface="宋体"/>
                      </a:endParaRPr>
                    </a:p>
                  </a:txBody>
                  <a:tcPr marL="12764" marR="4896" marT="0" marB="0" anchor="ctr"/>
                </a:tc>
                <a:tc>
                  <a:txBody>
                    <a:bodyPr/>
                    <a:lstStyle/>
                    <a:p>
                      <a:pPr algn="ctr">
                        <a:lnSpc>
                          <a:spcPct val="150000"/>
                        </a:lnSpc>
                        <a:spcAft>
                          <a:spcPts val="0"/>
                        </a:spcAft>
                        <a:tabLst>
                          <a:tab pos="5271770" algn="r"/>
                        </a:tabLst>
                      </a:pPr>
                      <a:r>
                        <a:rPr lang="zh-CN" sz="1000" kern="0" dirty="0">
                          <a:effectLst/>
                        </a:rPr>
                        <a:t>实得分</a:t>
                      </a:r>
                      <a:endParaRPr lang="zh-CN" sz="1000" kern="100" dirty="0">
                        <a:effectLst/>
                        <a:latin typeface="Times New Roman"/>
                        <a:ea typeface="宋体"/>
                      </a:endParaRPr>
                    </a:p>
                  </a:txBody>
                  <a:tcPr marL="12764" marR="4896" marT="0" marB="0" anchor="ctr"/>
                </a:tc>
              </a:tr>
              <a:tr h="180000">
                <a:tc>
                  <a:txBody>
                    <a:bodyPr/>
                    <a:lstStyle/>
                    <a:p>
                      <a:pPr algn="ctr">
                        <a:lnSpc>
                          <a:spcPct val="150000"/>
                        </a:lnSpc>
                        <a:spcAft>
                          <a:spcPts val="0"/>
                        </a:spcAft>
                        <a:tabLst>
                          <a:tab pos="5271770" algn="r"/>
                        </a:tabLst>
                      </a:pPr>
                      <a:r>
                        <a:rPr lang="en-US" sz="1000" kern="0">
                          <a:effectLst/>
                        </a:rPr>
                        <a:t>1</a:t>
                      </a:r>
                      <a:endParaRPr lang="zh-CN" sz="1000" kern="100">
                        <a:effectLst/>
                        <a:latin typeface="Times New Roman"/>
                        <a:ea typeface="宋体"/>
                      </a:endParaRPr>
                    </a:p>
                  </a:txBody>
                  <a:tcPr marL="12764" marR="4896" marT="0" marB="0" anchor="ctr"/>
                </a:tc>
                <a:tc gridSpan="2">
                  <a:txBody>
                    <a:bodyPr/>
                    <a:lstStyle/>
                    <a:p>
                      <a:pPr algn="just">
                        <a:lnSpc>
                          <a:spcPct val="150000"/>
                        </a:lnSpc>
                        <a:spcAft>
                          <a:spcPts val="0"/>
                        </a:spcAft>
                        <a:tabLst>
                          <a:tab pos="5271770" algn="r"/>
                        </a:tabLst>
                      </a:pPr>
                      <a:r>
                        <a:rPr lang="zh-CN" sz="1000" kern="0">
                          <a:effectLst/>
                        </a:rPr>
                        <a:t>土建单项工程</a:t>
                      </a:r>
                      <a:endParaRPr lang="zh-CN" sz="1000" kern="100">
                        <a:effectLst/>
                        <a:latin typeface="Times New Roman"/>
                        <a:ea typeface="宋体"/>
                      </a:endParaRPr>
                    </a:p>
                  </a:txBody>
                  <a:tcPr marL="4896" marR="4896" marT="0" marB="0" anchor="ctr"/>
                </a:tc>
                <a:tc hMerge="1">
                  <a:txBody>
                    <a:bodyPr/>
                    <a:lstStyle/>
                    <a:p>
                      <a:endParaRPr lang="zh-CN" altLang="en-US"/>
                    </a:p>
                  </a:txBody>
                  <a:tcPr/>
                </a:tc>
                <a:tc>
                  <a:txBody>
                    <a:bodyPr/>
                    <a:lstStyle/>
                    <a:p>
                      <a:pPr algn="ctr">
                        <a:lnSpc>
                          <a:spcPct val="150000"/>
                        </a:lnSpc>
                        <a:spcAft>
                          <a:spcPts val="0"/>
                        </a:spcAft>
                        <a:tabLst>
                          <a:tab pos="5271770" algn="r"/>
                        </a:tabLst>
                      </a:pPr>
                      <a:r>
                        <a:rPr lang="en-US" sz="1000" kern="0" dirty="0">
                          <a:effectLst/>
                        </a:rPr>
                        <a:t>30</a:t>
                      </a:r>
                      <a:endParaRPr lang="zh-CN" sz="1000" kern="100" dirty="0">
                        <a:effectLst/>
                        <a:latin typeface="Times New Roman"/>
                        <a:ea typeface="宋体"/>
                      </a:endParaRPr>
                    </a:p>
                  </a:txBody>
                  <a:tcPr marL="12764" marR="4896" marT="0" marB="0" anchor="ctr"/>
                </a:tc>
                <a:tc gridSpan="2">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tc>
                <a:tc hMerge="1">
                  <a:txBody>
                    <a:bodyPr/>
                    <a:lstStyle/>
                    <a:p>
                      <a:pPr algn="ctr">
                        <a:lnSpc>
                          <a:spcPct val="150000"/>
                        </a:lnSpc>
                        <a:spcAft>
                          <a:spcPts val="0"/>
                        </a:spcAft>
                        <a:tabLst>
                          <a:tab pos="5271770" algn="r"/>
                        </a:tabLst>
                      </a:pPr>
                      <a:endParaRPr lang="zh-CN" sz="1000" kern="100" dirty="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en-US" sz="1000" kern="0" dirty="0">
                          <a:effectLst/>
                        </a:rPr>
                        <a:t>20</a:t>
                      </a:r>
                      <a:endParaRPr lang="zh-CN" sz="1000" kern="100" dirty="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tc>
                <a:tc gridSpan="2">
                  <a:txBody>
                    <a:bodyPr/>
                    <a:lstStyle/>
                    <a:p>
                      <a:pPr algn="ctr">
                        <a:lnSpc>
                          <a:spcPct val="150000"/>
                        </a:lnSpc>
                        <a:spcAft>
                          <a:spcPts val="0"/>
                        </a:spcAft>
                        <a:tabLst>
                          <a:tab pos="5271770" algn="r"/>
                        </a:tabLst>
                      </a:pPr>
                      <a:r>
                        <a:rPr lang="en-US" sz="1000" kern="0" dirty="0">
                          <a:effectLst/>
                        </a:rPr>
                        <a:t>20</a:t>
                      </a:r>
                      <a:endParaRPr lang="zh-CN" sz="1000" kern="100" dirty="0">
                        <a:effectLst/>
                        <a:latin typeface="Times New Roman"/>
                        <a:ea typeface="宋体"/>
                      </a:endParaRPr>
                    </a:p>
                  </a:txBody>
                  <a:tcPr marL="12764" marR="4896" marT="0" marB="0" anchor="ctr"/>
                </a:tc>
                <a:tc hMerge="1">
                  <a:txBody>
                    <a:bodyPr/>
                    <a:lstStyle/>
                    <a:p>
                      <a:pPr algn="ctr">
                        <a:lnSpc>
                          <a:spcPct val="150000"/>
                        </a:lnSpc>
                        <a:spcAft>
                          <a:spcPts val="0"/>
                        </a:spcAft>
                        <a:tabLst>
                          <a:tab pos="5271770" algn="r"/>
                        </a:tabLst>
                      </a:pPr>
                      <a:endParaRPr lang="zh-CN" sz="1000" kern="100" dirty="0">
                        <a:effectLst/>
                        <a:latin typeface="Times New Roman"/>
                        <a:ea typeface="宋体"/>
                      </a:endParaRPr>
                    </a:p>
                  </a:txBody>
                  <a:tcPr marL="12764" marR="4896" marT="0" marB="0" anchor="ctr"/>
                </a:tc>
                <a:tc>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tc>
              </a:tr>
              <a:tr h="180000">
                <a:tc>
                  <a:txBody>
                    <a:bodyPr/>
                    <a:lstStyle/>
                    <a:p>
                      <a:pPr algn="ctr">
                        <a:lnSpc>
                          <a:spcPct val="150000"/>
                        </a:lnSpc>
                        <a:spcAft>
                          <a:spcPts val="0"/>
                        </a:spcAft>
                        <a:tabLst>
                          <a:tab pos="5271770" algn="r"/>
                        </a:tabLst>
                      </a:pPr>
                      <a:r>
                        <a:rPr lang="en-US" sz="1000" kern="0">
                          <a:effectLst/>
                        </a:rPr>
                        <a:t>2</a:t>
                      </a:r>
                      <a:endParaRPr lang="zh-CN" sz="1000" kern="100">
                        <a:effectLst/>
                        <a:latin typeface="Times New Roman"/>
                        <a:ea typeface="宋体"/>
                      </a:endParaRPr>
                    </a:p>
                  </a:txBody>
                  <a:tcPr marL="12764" marR="4896" marT="0" marB="0" anchor="ctr"/>
                </a:tc>
                <a:tc gridSpan="2">
                  <a:txBody>
                    <a:bodyPr/>
                    <a:lstStyle/>
                    <a:p>
                      <a:pPr algn="just">
                        <a:lnSpc>
                          <a:spcPct val="150000"/>
                        </a:lnSpc>
                        <a:spcAft>
                          <a:spcPts val="0"/>
                        </a:spcAft>
                        <a:tabLst>
                          <a:tab pos="5271770" algn="r"/>
                        </a:tabLst>
                      </a:pPr>
                      <a:r>
                        <a:rPr lang="zh-CN" sz="1000" kern="0">
                          <a:effectLst/>
                        </a:rPr>
                        <a:t>机械单项工程</a:t>
                      </a:r>
                      <a:endParaRPr lang="zh-CN" sz="1000" kern="100">
                        <a:effectLst/>
                        <a:latin typeface="Times New Roman"/>
                        <a:ea typeface="宋体"/>
                      </a:endParaRPr>
                    </a:p>
                  </a:txBody>
                  <a:tcPr marL="4896" marR="4896" marT="0" marB="0" anchor="ctr"/>
                </a:tc>
                <a:tc hMerge="1">
                  <a:txBody>
                    <a:bodyPr/>
                    <a:lstStyle/>
                    <a:p>
                      <a:endParaRPr lang="zh-CN" altLang="en-US"/>
                    </a:p>
                  </a:txBody>
                  <a:tcPr/>
                </a:tc>
                <a:tc>
                  <a:txBody>
                    <a:bodyPr/>
                    <a:lstStyle/>
                    <a:p>
                      <a:pPr algn="ctr">
                        <a:lnSpc>
                          <a:spcPct val="150000"/>
                        </a:lnSpc>
                        <a:spcAft>
                          <a:spcPts val="0"/>
                        </a:spcAft>
                        <a:tabLst>
                          <a:tab pos="5271770" algn="r"/>
                        </a:tabLst>
                      </a:pPr>
                      <a:r>
                        <a:rPr lang="en-US" sz="1000" kern="0" dirty="0">
                          <a:effectLst/>
                        </a:rPr>
                        <a:t>20</a:t>
                      </a:r>
                      <a:endParaRPr lang="zh-CN" sz="1000" kern="100" dirty="0">
                        <a:effectLst/>
                        <a:latin typeface="Times New Roman"/>
                        <a:ea typeface="宋体"/>
                      </a:endParaRPr>
                    </a:p>
                  </a:txBody>
                  <a:tcPr marL="12764" marR="4896" marT="0" marB="0" anchor="ctr"/>
                </a:tc>
                <a:tc gridSpan="2">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tc>
                <a:tc hMerge="1">
                  <a:txBody>
                    <a:bodyPr/>
                    <a:lstStyle/>
                    <a:p>
                      <a:pPr algn="ctr">
                        <a:lnSpc>
                          <a:spcPct val="150000"/>
                        </a:lnSpc>
                        <a:spcAft>
                          <a:spcPts val="0"/>
                        </a:spcAft>
                        <a:tabLst>
                          <a:tab pos="5271770" algn="r"/>
                        </a:tabLst>
                      </a:pPr>
                      <a:endParaRPr lang="zh-CN" sz="1000" kern="10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en-US" sz="1000" kern="0">
                          <a:effectLst/>
                        </a:rPr>
                        <a:t>20</a:t>
                      </a:r>
                      <a:endParaRPr lang="zh-CN" sz="1000" kern="10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tc>
                <a:tc gridSpan="2">
                  <a:txBody>
                    <a:bodyPr/>
                    <a:lstStyle/>
                    <a:p>
                      <a:pPr algn="ctr">
                        <a:lnSpc>
                          <a:spcPct val="150000"/>
                        </a:lnSpc>
                        <a:spcAft>
                          <a:spcPts val="0"/>
                        </a:spcAft>
                        <a:tabLst>
                          <a:tab pos="5271770" algn="r"/>
                        </a:tabLst>
                      </a:pPr>
                      <a:r>
                        <a:rPr lang="en-US" sz="1000" kern="0" dirty="0">
                          <a:effectLst/>
                        </a:rPr>
                        <a:t>15</a:t>
                      </a:r>
                      <a:endParaRPr lang="zh-CN" sz="1000" kern="100" dirty="0">
                        <a:effectLst/>
                        <a:latin typeface="Times New Roman"/>
                        <a:ea typeface="宋体"/>
                      </a:endParaRPr>
                    </a:p>
                  </a:txBody>
                  <a:tcPr marL="12764" marR="4896" marT="0" marB="0" anchor="ctr"/>
                </a:tc>
                <a:tc hMerge="1">
                  <a:txBody>
                    <a:bodyPr/>
                    <a:lstStyle/>
                    <a:p>
                      <a:pPr algn="ctr">
                        <a:lnSpc>
                          <a:spcPct val="150000"/>
                        </a:lnSpc>
                        <a:spcAft>
                          <a:spcPts val="0"/>
                        </a:spcAft>
                        <a:tabLst>
                          <a:tab pos="5271770" algn="r"/>
                        </a:tabLst>
                      </a:pPr>
                      <a:endParaRPr lang="zh-CN" sz="1000" kern="100" dirty="0">
                        <a:effectLst/>
                        <a:latin typeface="Times New Roman"/>
                        <a:ea typeface="宋体"/>
                      </a:endParaRPr>
                    </a:p>
                  </a:txBody>
                  <a:tcPr marL="12764" marR="4896" marT="0" marB="0" anchor="ctr"/>
                </a:tc>
                <a:tc>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tc>
              </a:tr>
              <a:tr h="180000">
                <a:tc>
                  <a:txBody>
                    <a:bodyPr/>
                    <a:lstStyle/>
                    <a:p>
                      <a:pPr algn="ctr">
                        <a:lnSpc>
                          <a:spcPct val="150000"/>
                        </a:lnSpc>
                        <a:spcAft>
                          <a:spcPts val="0"/>
                        </a:spcAft>
                        <a:tabLst>
                          <a:tab pos="5271770" algn="r"/>
                        </a:tabLst>
                      </a:pPr>
                      <a:r>
                        <a:rPr lang="en-US" sz="1000" kern="0" dirty="0">
                          <a:effectLst/>
                        </a:rPr>
                        <a:t>3</a:t>
                      </a:r>
                      <a:endParaRPr lang="zh-CN" sz="1000" kern="100" dirty="0">
                        <a:effectLst/>
                        <a:latin typeface="Times New Roman"/>
                        <a:ea typeface="宋体"/>
                      </a:endParaRPr>
                    </a:p>
                  </a:txBody>
                  <a:tcPr marL="12764" marR="4896" marT="0" marB="0" anchor="ctr"/>
                </a:tc>
                <a:tc gridSpan="2">
                  <a:txBody>
                    <a:bodyPr/>
                    <a:lstStyle/>
                    <a:p>
                      <a:pPr algn="just">
                        <a:lnSpc>
                          <a:spcPct val="150000"/>
                        </a:lnSpc>
                        <a:spcAft>
                          <a:spcPts val="0"/>
                        </a:spcAft>
                        <a:tabLst>
                          <a:tab pos="5271770" algn="r"/>
                        </a:tabLst>
                      </a:pPr>
                      <a:r>
                        <a:rPr lang="zh-CN" sz="1000" kern="0">
                          <a:effectLst/>
                        </a:rPr>
                        <a:t>电仪单项工程</a:t>
                      </a:r>
                      <a:endParaRPr lang="zh-CN" sz="1000" kern="100">
                        <a:effectLst/>
                        <a:latin typeface="Times New Roman"/>
                        <a:ea typeface="宋体"/>
                      </a:endParaRPr>
                    </a:p>
                  </a:txBody>
                  <a:tcPr marL="4896" marR="4896" marT="0" marB="0" anchor="ctr"/>
                </a:tc>
                <a:tc hMerge="1">
                  <a:txBody>
                    <a:bodyPr/>
                    <a:lstStyle/>
                    <a:p>
                      <a:endParaRPr lang="zh-CN" altLang="en-US"/>
                    </a:p>
                  </a:txBody>
                  <a:tcPr/>
                </a:tc>
                <a:tc>
                  <a:txBody>
                    <a:bodyPr/>
                    <a:lstStyle/>
                    <a:p>
                      <a:pPr algn="ctr">
                        <a:lnSpc>
                          <a:spcPct val="150000"/>
                        </a:lnSpc>
                        <a:spcAft>
                          <a:spcPts val="0"/>
                        </a:spcAft>
                        <a:tabLst>
                          <a:tab pos="5271770" algn="r"/>
                        </a:tabLst>
                      </a:pPr>
                      <a:r>
                        <a:rPr lang="en-US" sz="1000" kern="0" dirty="0">
                          <a:effectLst/>
                        </a:rPr>
                        <a:t>20</a:t>
                      </a:r>
                      <a:endParaRPr lang="zh-CN" sz="1000" kern="100" dirty="0">
                        <a:effectLst/>
                        <a:latin typeface="Times New Roman"/>
                        <a:ea typeface="宋体"/>
                      </a:endParaRPr>
                    </a:p>
                  </a:txBody>
                  <a:tcPr marL="12764" marR="4896" marT="0" marB="0" anchor="ctr"/>
                </a:tc>
                <a:tc gridSpan="2">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tc>
                <a:tc hMerge="1">
                  <a:txBody>
                    <a:bodyPr/>
                    <a:lstStyle/>
                    <a:p>
                      <a:pPr algn="ctr">
                        <a:lnSpc>
                          <a:spcPct val="150000"/>
                        </a:lnSpc>
                        <a:spcAft>
                          <a:spcPts val="0"/>
                        </a:spcAft>
                        <a:tabLst>
                          <a:tab pos="5271770" algn="r"/>
                        </a:tabLst>
                      </a:pPr>
                      <a:endParaRPr lang="zh-CN" sz="1000" kern="100" dirty="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en-US" sz="1000" kern="0" dirty="0">
                          <a:effectLst/>
                        </a:rPr>
                        <a:t>20</a:t>
                      </a:r>
                      <a:endParaRPr lang="zh-CN" sz="1000" kern="100" dirty="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tc>
                <a:tc gridSpan="2">
                  <a:txBody>
                    <a:bodyPr/>
                    <a:lstStyle/>
                    <a:p>
                      <a:pPr algn="ctr">
                        <a:lnSpc>
                          <a:spcPct val="150000"/>
                        </a:lnSpc>
                        <a:spcAft>
                          <a:spcPts val="0"/>
                        </a:spcAft>
                        <a:tabLst>
                          <a:tab pos="5271770" algn="r"/>
                        </a:tabLst>
                      </a:pPr>
                      <a:r>
                        <a:rPr lang="en-US" sz="1000" kern="0">
                          <a:effectLst/>
                        </a:rPr>
                        <a:t>15</a:t>
                      </a:r>
                      <a:endParaRPr lang="zh-CN" sz="1000" kern="100">
                        <a:effectLst/>
                        <a:latin typeface="Times New Roman"/>
                        <a:ea typeface="宋体"/>
                      </a:endParaRPr>
                    </a:p>
                  </a:txBody>
                  <a:tcPr marL="12764" marR="4896" marT="0" marB="0" anchor="ctr"/>
                </a:tc>
                <a:tc hMerge="1">
                  <a:txBody>
                    <a:bodyPr/>
                    <a:lstStyle/>
                    <a:p>
                      <a:pPr algn="ctr">
                        <a:lnSpc>
                          <a:spcPct val="150000"/>
                        </a:lnSpc>
                        <a:spcAft>
                          <a:spcPts val="0"/>
                        </a:spcAft>
                        <a:tabLst>
                          <a:tab pos="5271770" algn="r"/>
                        </a:tabLst>
                      </a:pPr>
                      <a:endParaRPr lang="zh-CN" sz="1000" kern="100">
                        <a:effectLst/>
                        <a:latin typeface="Times New Roman"/>
                        <a:ea typeface="宋体"/>
                      </a:endParaRPr>
                    </a:p>
                  </a:txBody>
                  <a:tcPr marL="12764" marR="4896" marT="0" marB="0" anchor="ctr"/>
                </a:tc>
                <a:tc>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tc>
              </a:tr>
              <a:tr h="180000">
                <a:tc>
                  <a:txBody>
                    <a:bodyPr/>
                    <a:lstStyle/>
                    <a:p>
                      <a:pPr algn="ctr">
                        <a:lnSpc>
                          <a:spcPct val="150000"/>
                        </a:lnSpc>
                        <a:spcAft>
                          <a:spcPts val="0"/>
                        </a:spcAft>
                        <a:tabLst>
                          <a:tab pos="5271770" algn="r"/>
                        </a:tabLst>
                      </a:pPr>
                      <a:r>
                        <a:rPr lang="en-US" sz="1000" kern="0">
                          <a:effectLst/>
                        </a:rPr>
                        <a:t>4</a:t>
                      </a:r>
                      <a:endParaRPr lang="zh-CN" sz="1000" kern="100">
                        <a:effectLst/>
                        <a:latin typeface="Times New Roman"/>
                        <a:ea typeface="宋体"/>
                      </a:endParaRPr>
                    </a:p>
                  </a:txBody>
                  <a:tcPr marL="12764" marR="4896" marT="0" marB="0" anchor="ctr"/>
                </a:tc>
                <a:tc gridSpan="2">
                  <a:txBody>
                    <a:bodyPr/>
                    <a:lstStyle/>
                    <a:p>
                      <a:pPr algn="just">
                        <a:lnSpc>
                          <a:spcPct val="150000"/>
                        </a:lnSpc>
                        <a:spcAft>
                          <a:spcPts val="0"/>
                        </a:spcAft>
                        <a:tabLst>
                          <a:tab pos="5271770" algn="r"/>
                        </a:tabLst>
                      </a:pPr>
                      <a:r>
                        <a:rPr lang="zh-CN" sz="1000" kern="0">
                          <a:effectLst/>
                        </a:rPr>
                        <a:t>焊接专项工程</a:t>
                      </a:r>
                      <a:endParaRPr lang="zh-CN" sz="1000" kern="100">
                        <a:effectLst/>
                        <a:latin typeface="Times New Roman"/>
                        <a:ea typeface="宋体"/>
                      </a:endParaRPr>
                    </a:p>
                  </a:txBody>
                  <a:tcPr marL="4896" marR="4896" marT="0" marB="0" anchor="ctr"/>
                </a:tc>
                <a:tc hMerge="1">
                  <a:txBody>
                    <a:bodyPr/>
                    <a:lstStyle/>
                    <a:p>
                      <a:endParaRPr lang="zh-CN" altLang="en-US"/>
                    </a:p>
                  </a:txBody>
                  <a:tcPr/>
                </a:tc>
                <a:tc>
                  <a:txBody>
                    <a:bodyPr/>
                    <a:lstStyle/>
                    <a:p>
                      <a:pPr algn="ctr">
                        <a:lnSpc>
                          <a:spcPct val="150000"/>
                        </a:lnSpc>
                        <a:spcAft>
                          <a:spcPts val="0"/>
                        </a:spcAft>
                        <a:tabLst>
                          <a:tab pos="5271770" algn="r"/>
                        </a:tabLst>
                      </a:pPr>
                      <a:r>
                        <a:rPr lang="en-US" sz="1000" kern="0" dirty="0">
                          <a:effectLst/>
                        </a:rPr>
                        <a:t>15</a:t>
                      </a:r>
                      <a:endParaRPr lang="zh-CN" sz="1000" kern="100" dirty="0">
                        <a:effectLst/>
                        <a:latin typeface="Times New Roman"/>
                        <a:ea typeface="宋体"/>
                      </a:endParaRPr>
                    </a:p>
                  </a:txBody>
                  <a:tcPr marL="12764" marR="4896" marT="0" marB="0" anchor="ctr"/>
                </a:tc>
                <a:tc gridSpan="2">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tc>
                <a:tc hMerge="1">
                  <a:txBody>
                    <a:bodyPr/>
                    <a:lstStyle/>
                    <a:p>
                      <a:pPr algn="ctr">
                        <a:lnSpc>
                          <a:spcPct val="150000"/>
                        </a:lnSpc>
                        <a:spcAft>
                          <a:spcPts val="0"/>
                        </a:spcAft>
                        <a:tabLst>
                          <a:tab pos="5271770" algn="r"/>
                        </a:tabLst>
                      </a:pPr>
                      <a:endParaRPr lang="zh-CN" sz="1000" kern="100" dirty="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en-US" sz="1000" kern="0" dirty="0">
                          <a:effectLst/>
                        </a:rPr>
                        <a:t>15</a:t>
                      </a:r>
                      <a:endParaRPr lang="zh-CN" sz="1000" kern="100" dirty="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tc>
                <a:tc gridSpan="2">
                  <a:txBody>
                    <a:bodyPr/>
                    <a:lstStyle/>
                    <a:p>
                      <a:pPr algn="ctr">
                        <a:lnSpc>
                          <a:spcPct val="150000"/>
                        </a:lnSpc>
                        <a:spcAft>
                          <a:spcPts val="0"/>
                        </a:spcAft>
                        <a:tabLst>
                          <a:tab pos="5271770" algn="r"/>
                        </a:tabLst>
                      </a:pPr>
                      <a:r>
                        <a:rPr lang="en-US" sz="1000" kern="0">
                          <a:effectLst/>
                        </a:rPr>
                        <a:t>15</a:t>
                      </a:r>
                      <a:endParaRPr lang="zh-CN" sz="1000" kern="100">
                        <a:effectLst/>
                        <a:latin typeface="Times New Roman"/>
                        <a:ea typeface="宋体"/>
                      </a:endParaRPr>
                    </a:p>
                  </a:txBody>
                  <a:tcPr marL="12764" marR="4896" marT="0" marB="0" anchor="ctr"/>
                </a:tc>
                <a:tc hMerge="1">
                  <a:txBody>
                    <a:bodyPr/>
                    <a:lstStyle/>
                    <a:p>
                      <a:pPr algn="ctr">
                        <a:lnSpc>
                          <a:spcPct val="150000"/>
                        </a:lnSpc>
                        <a:spcAft>
                          <a:spcPts val="0"/>
                        </a:spcAft>
                        <a:tabLst>
                          <a:tab pos="5271770" algn="r"/>
                        </a:tabLst>
                      </a:pPr>
                      <a:endParaRPr lang="zh-CN" sz="1000" kern="100">
                        <a:effectLst/>
                        <a:latin typeface="Times New Roman"/>
                        <a:ea typeface="宋体"/>
                      </a:endParaRPr>
                    </a:p>
                  </a:txBody>
                  <a:tcPr marL="12764" marR="4896" marT="0" marB="0" anchor="ctr"/>
                </a:tc>
                <a:tc>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tc>
              </a:tr>
              <a:tr h="180000">
                <a:tc>
                  <a:txBody>
                    <a:bodyPr/>
                    <a:lstStyle/>
                    <a:p>
                      <a:pPr algn="ctr">
                        <a:lnSpc>
                          <a:spcPct val="150000"/>
                        </a:lnSpc>
                        <a:spcAft>
                          <a:spcPts val="0"/>
                        </a:spcAft>
                        <a:tabLst>
                          <a:tab pos="5271770" algn="r"/>
                        </a:tabLst>
                      </a:pPr>
                      <a:r>
                        <a:rPr lang="en-US" sz="1000" kern="0" dirty="0">
                          <a:effectLst/>
                        </a:rPr>
                        <a:t>5</a:t>
                      </a:r>
                      <a:endParaRPr lang="zh-CN" sz="1000" kern="100" dirty="0">
                        <a:effectLst/>
                        <a:latin typeface="Times New Roman"/>
                        <a:ea typeface="宋体"/>
                      </a:endParaRPr>
                    </a:p>
                  </a:txBody>
                  <a:tcPr marL="12764" marR="4896" marT="0" marB="0" anchor="ctr">
                    <a:solidFill>
                      <a:srgbClr val="FFFF00"/>
                    </a:solidFill>
                  </a:tcPr>
                </a:tc>
                <a:tc gridSpan="2">
                  <a:txBody>
                    <a:bodyPr/>
                    <a:lstStyle/>
                    <a:p>
                      <a:pPr algn="just">
                        <a:lnSpc>
                          <a:spcPct val="150000"/>
                        </a:lnSpc>
                        <a:spcAft>
                          <a:spcPts val="0"/>
                        </a:spcAft>
                        <a:tabLst>
                          <a:tab pos="5271770" algn="r"/>
                        </a:tabLst>
                      </a:pPr>
                      <a:r>
                        <a:rPr lang="zh-CN" sz="1000" kern="0" dirty="0">
                          <a:effectLst/>
                        </a:rPr>
                        <a:t>调试专项工程</a:t>
                      </a:r>
                      <a:endParaRPr lang="zh-CN" sz="1000" kern="100" dirty="0">
                        <a:effectLst/>
                        <a:latin typeface="Times New Roman"/>
                        <a:ea typeface="宋体"/>
                      </a:endParaRPr>
                    </a:p>
                  </a:txBody>
                  <a:tcPr marL="4896" marR="4896" marT="0" marB="0" anchor="ctr">
                    <a:solidFill>
                      <a:srgbClr val="FFFF00"/>
                    </a:solidFill>
                  </a:tcPr>
                </a:tc>
                <a:tc hMerge="1">
                  <a:txBody>
                    <a:bodyPr/>
                    <a:lstStyle/>
                    <a:p>
                      <a:endParaRPr lang="zh-CN" altLang="en-US"/>
                    </a:p>
                  </a:txBody>
                  <a:tcPr/>
                </a:tc>
                <a:tc>
                  <a:txBody>
                    <a:bodyPr/>
                    <a:lstStyle/>
                    <a:p>
                      <a:pPr algn="ctr">
                        <a:lnSpc>
                          <a:spcPct val="150000"/>
                        </a:lnSpc>
                        <a:spcAft>
                          <a:spcPts val="0"/>
                        </a:spcAft>
                        <a:tabLst>
                          <a:tab pos="5271770" algn="r"/>
                        </a:tabLst>
                      </a:pPr>
                      <a:r>
                        <a:rPr lang="en-US" sz="1000" kern="0" dirty="0">
                          <a:effectLst/>
                        </a:rPr>
                        <a:t>0</a:t>
                      </a:r>
                      <a:endParaRPr lang="zh-CN" sz="1000" kern="100" dirty="0">
                        <a:effectLst/>
                        <a:latin typeface="Times New Roman"/>
                        <a:ea typeface="宋体"/>
                      </a:endParaRPr>
                    </a:p>
                  </a:txBody>
                  <a:tcPr marL="12764" marR="4896" marT="0" marB="0" anchor="ctr">
                    <a:solidFill>
                      <a:srgbClr val="FFFF00"/>
                    </a:solidFill>
                  </a:tcPr>
                </a:tc>
                <a:tc gridSpan="2">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solidFill>
                      <a:srgbClr val="FFFF00"/>
                    </a:solidFill>
                  </a:tcPr>
                </a:tc>
                <a:tc hMerge="1">
                  <a:txBody>
                    <a:bodyPr/>
                    <a:lstStyle/>
                    <a:p>
                      <a:pPr algn="ctr">
                        <a:lnSpc>
                          <a:spcPct val="150000"/>
                        </a:lnSpc>
                        <a:spcAft>
                          <a:spcPts val="0"/>
                        </a:spcAft>
                        <a:tabLst>
                          <a:tab pos="5271770" algn="r"/>
                        </a:tabLst>
                      </a:pPr>
                      <a:endParaRPr lang="zh-CN" sz="1000" kern="100" dirty="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en-US" sz="1000" kern="0" dirty="0">
                          <a:effectLst/>
                        </a:rPr>
                        <a:t>10</a:t>
                      </a:r>
                      <a:endParaRPr lang="zh-CN" sz="1000" kern="100" dirty="0">
                        <a:effectLst/>
                        <a:latin typeface="Times New Roman"/>
                        <a:ea typeface="宋体"/>
                      </a:endParaRPr>
                    </a:p>
                  </a:txBody>
                  <a:tcPr marL="3147" marR="4896" marT="0" marB="0" anchor="ctr">
                    <a:solidFill>
                      <a:srgbClr val="FFFF00"/>
                    </a:solidFill>
                  </a:tcPr>
                </a:tc>
                <a:tc>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solidFill>
                      <a:srgbClr val="FFFF00"/>
                    </a:solidFill>
                  </a:tcPr>
                </a:tc>
                <a:tc gridSpan="2">
                  <a:txBody>
                    <a:bodyPr/>
                    <a:lstStyle/>
                    <a:p>
                      <a:pPr algn="ctr">
                        <a:lnSpc>
                          <a:spcPct val="150000"/>
                        </a:lnSpc>
                        <a:spcAft>
                          <a:spcPts val="0"/>
                        </a:spcAft>
                        <a:tabLst>
                          <a:tab pos="5271770" algn="r"/>
                        </a:tabLst>
                      </a:pPr>
                      <a:r>
                        <a:rPr lang="en-US" sz="1000" kern="0" dirty="0">
                          <a:effectLst/>
                        </a:rPr>
                        <a:t>20</a:t>
                      </a:r>
                      <a:endParaRPr lang="zh-CN" sz="1000" kern="100" dirty="0">
                        <a:effectLst/>
                        <a:latin typeface="Times New Roman"/>
                        <a:ea typeface="宋体"/>
                      </a:endParaRPr>
                    </a:p>
                  </a:txBody>
                  <a:tcPr marL="12764" marR="4896" marT="0" marB="0" anchor="ctr">
                    <a:solidFill>
                      <a:srgbClr val="FFFF00"/>
                    </a:solidFill>
                  </a:tcPr>
                </a:tc>
                <a:tc hMerge="1">
                  <a:txBody>
                    <a:bodyPr/>
                    <a:lstStyle/>
                    <a:p>
                      <a:pPr algn="ctr">
                        <a:lnSpc>
                          <a:spcPct val="150000"/>
                        </a:lnSpc>
                        <a:spcAft>
                          <a:spcPts val="0"/>
                        </a:spcAft>
                        <a:tabLst>
                          <a:tab pos="5271770" algn="r"/>
                        </a:tabLst>
                      </a:pPr>
                      <a:endParaRPr lang="zh-CN" sz="1000" kern="100" dirty="0">
                        <a:effectLst/>
                        <a:latin typeface="Times New Roman"/>
                        <a:ea typeface="宋体"/>
                      </a:endParaRPr>
                    </a:p>
                  </a:txBody>
                  <a:tcPr marL="12764" marR="4896" marT="0" marB="0" anchor="ctr"/>
                </a:tc>
                <a:tc>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solidFill>
                      <a:srgbClr val="FFFF00"/>
                    </a:solidFill>
                  </a:tcPr>
                </a:tc>
              </a:tr>
              <a:tr h="180000">
                <a:tc>
                  <a:txBody>
                    <a:bodyPr/>
                    <a:lstStyle/>
                    <a:p>
                      <a:pPr algn="ctr">
                        <a:lnSpc>
                          <a:spcPct val="150000"/>
                        </a:lnSpc>
                        <a:spcAft>
                          <a:spcPts val="0"/>
                        </a:spcAft>
                        <a:tabLst>
                          <a:tab pos="5271770" algn="r"/>
                        </a:tabLst>
                      </a:pPr>
                      <a:r>
                        <a:rPr lang="en-US" sz="1000" kern="0">
                          <a:effectLst/>
                        </a:rPr>
                        <a:t>6</a:t>
                      </a:r>
                      <a:endParaRPr lang="zh-CN" sz="1000" kern="100">
                        <a:effectLst/>
                        <a:latin typeface="Times New Roman"/>
                        <a:ea typeface="宋体"/>
                      </a:endParaRPr>
                    </a:p>
                  </a:txBody>
                  <a:tcPr marL="12764" marR="4896" marT="0" marB="0" anchor="ctr"/>
                </a:tc>
                <a:tc gridSpan="2">
                  <a:txBody>
                    <a:bodyPr/>
                    <a:lstStyle/>
                    <a:p>
                      <a:pPr algn="just">
                        <a:lnSpc>
                          <a:spcPct val="150000"/>
                        </a:lnSpc>
                        <a:spcAft>
                          <a:spcPts val="0"/>
                        </a:spcAft>
                        <a:tabLst>
                          <a:tab pos="5271770" algn="r"/>
                        </a:tabLst>
                      </a:pPr>
                      <a:r>
                        <a:rPr lang="zh-CN" sz="1000" kern="0">
                          <a:effectLst/>
                        </a:rPr>
                        <a:t>工程档案专项工程</a:t>
                      </a:r>
                      <a:endParaRPr lang="zh-CN" sz="1000" kern="100">
                        <a:effectLst/>
                        <a:latin typeface="Times New Roman"/>
                        <a:ea typeface="宋体"/>
                      </a:endParaRPr>
                    </a:p>
                  </a:txBody>
                  <a:tcPr marL="4896" marR="4896" marT="0" marB="0" anchor="ctr"/>
                </a:tc>
                <a:tc hMerge="1">
                  <a:txBody>
                    <a:bodyPr/>
                    <a:lstStyle/>
                    <a:p>
                      <a:endParaRPr lang="zh-CN" altLang="en-US"/>
                    </a:p>
                  </a:txBody>
                  <a:tcPr/>
                </a:tc>
                <a:tc>
                  <a:txBody>
                    <a:bodyPr/>
                    <a:lstStyle/>
                    <a:p>
                      <a:pPr algn="ctr">
                        <a:lnSpc>
                          <a:spcPct val="150000"/>
                        </a:lnSpc>
                        <a:spcAft>
                          <a:spcPts val="0"/>
                        </a:spcAft>
                        <a:tabLst>
                          <a:tab pos="5271770" algn="r"/>
                        </a:tabLst>
                      </a:pPr>
                      <a:r>
                        <a:rPr lang="en-US" sz="1000" kern="0" dirty="0">
                          <a:effectLst/>
                        </a:rPr>
                        <a:t>5</a:t>
                      </a:r>
                      <a:endParaRPr lang="zh-CN" sz="1000" kern="100" dirty="0">
                        <a:effectLst/>
                        <a:latin typeface="Times New Roman"/>
                        <a:ea typeface="宋体"/>
                      </a:endParaRPr>
                    </a:p>
                  </a:txBody>
                  <a:tcPr marL="12764" marR="4896" marT="0" marB="0" anchor="ctr"/>
                </a:tc>
                <a:tc gridSpan="2">
                  <a:txBody>
                    <a:bodyPr/>
                    <a:lstStyle/>
                    <a:p>
                      <a:pPr algn="ctr">
                        <a:lnSpc>
                          <a:spcPct val="150000"/>
                        </a:lnSpc>
                        <a:spcAft>
                          <a:spcPts val="0"/>
                        </a:spcAft>
                        <a:tabLst>
                          <a:tab pos="5271770" algn="r"/>
                        </a:tabLst>
                      </a:pPr>
                      <a:r>
                        <a:rPr lang="en-US" sz="1000" kern="0">
                          <a:effectLst/>
                        </a:rPr>
                        <a:t> </a:t>
                      </a:r>
                      <a:endParaRPr lang="zh-CN" sz="1000" kern="100">
                        <a:effectLst/>
                        <a:latin typeface="Times New Roman"/>
                        <a:ea typeface="宋体"/>
                      </a:endParaRPr>
                    </a:p>
                  </a:txBody>
                  <a:tcPr marL="12764" marR="4896" marT="0" marB="0" anchor="ctr"/>
                </a:tc>
                <a:tc hMerge="1">
                  <a:txBody>
                    <a:bodyPr/>
                    <a:lstStyle/>
                    <a:p>
                      <a:pPr algn="ctr">
                        <a:lnSpc>
                          <a:spcPct val="150000"/>
                        </a:lnSpc>
                        <a:spcAft>
                          <a:spcPts val="0"/>
                        </a:spcAft>
                        <a:tabLst>
                          <a:tab pos="5271770" algn="r"/>
                        </a:tabLst>
                      </a:pPr>
                      <a:endParaRPr lang="zh-CN" sz="1000" kern="100" dirty="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en-US" sz="1000" kern="0" dirty="0">
                          <a:effectLst/>
                        </a:rPr>
                        <a:t>5</a:t>
                      </a:r>
                      <a:endParaRPr lang="zh-CN" sz="1000" kern="100" dirty="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tc>
                <a:tc gridSpan="2">
                  <a:txBody>
                    <a:bodyPr/>
                    <a:lstStyle/>
                    <a:p>
                      <a:pPr algn="ctr">
                        <a:lnSpc>
                          <a:spcPct val="150000"/>
                        </a:lnSpc>
                        <a:spcAft>
                          <a:spcPts val="0"/>
                        </a:spcAft>
                        <a:tabLst>
                          <a:tab pos="5271770" algn="r"/>
                        </a:tabLst>
                      </a:pPr>
                      <a:r>
                        <a:rPr lang="en-US" sz="1000" kern="0" dirty="0">
                          <a:effectLst/>
                        </a:rPr>
                        <a:t>5</a:t>
                      </a:r>
                      <a:endParaRPr lang="zh-CN" sz="1000" kern="100" dirty="0">
                        <a:effectLst/>
                        <a:latin typeface="Times New Roman"/>
                        <a:ea typeface="宋体"/>
                      </a:endParaRPr>
                    </a:p>
                  </a:txBody>
                  <a:tcPr marL="12764" marR="4896" marT="0" marB="0" anchor="ctr"/>
                </a:tc>
                <a:tc hMerge="1">
                  <a:txBody>
                    <a:bodyPr/>
                    <a:lstStyle/>
                    <a:p>
                      <a:pPr algn="ctr">
                        <a:lnSpc>
                          <a:spcPct val="150000"/>
                        </a:lnSpc>
                        <a:spcAft>
                          <a:spcPts val="0"/>
                        </a:spcAft>
                        <a:tabLst>
                          <a:tab pos="5271770" algn="r"/>
                        </a:tabLst>
                      </a:pPr>
                      <a:endParaRPr lang="zh-CN" sz="1000" kern="100" dirty="0">
                        <a:effectLst/>
                        <a:latin typeface="Times New Roman"/>
                        <a:ea typeface="宋体"/>
                      </a:endParaRPr>
                    </a:p>
                  </a:txBody>
                  <a:tcPr marL="12764" marR="4896" marT="0" marB="0" anchor="ctr"/>
                </a:tc>
                <a:tc>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tc>
              </a:tr>
              <a:tr h="180000">
                <a:tc>
                  <a:txBody>
                    <a:bodyPr/>
                    <a:lstStyle/>
                    <a:p>
                      <a:pPr algn="ctr">
                        <a:lnSpc>
                          <a:spcPct val="150000"/>
                        </a:lnSpc>
                        <a:spcAft>
                          <a:spcPts val="0"/>
                        </a:spcAft>
                        <a:tabLst>
                          <a:tab pos="5271770" algn="r"/>
                        </a:tabLst>
                      </a:pPr>
                      <a:r>
                        <a:rPr lang="en-US" sz="1000" kern="0">
                          <a:effectLst/>
                        </a:rPr>
                        <a:t>7</a:t>
                      </a:r>
                      <a:endParaRPr lang="zh-CN" sz="1000" kern="100">
                        <a:effectLst/>
                        <a:latin typeface="Times New Roman"/>
                        <a:ea typeface="宋体"/>
                      </a:endParaRPr>
                    </a:p>
                  </a:txBody>
                  <a:tcPr marL="12764" marR="4896" marT="0" marB="0" anchor="ctr"/>
                </a:tc>
                <a:tc gridSpan="2">
                  <a:txBody>
                    <a:bodyPr/>
                    <a:lstStyle/>
                    <a:p>
                      <a:pPr marR="182880" algn="r">
                        <a:lnSpc>
                          <a:spcPct val="150000"/>
                        </a:lnSpc>
                        <a:spcBef>
                          <a:spcPts val="600"/>
                        </a:spcBef>
                        <a:spcAft>
                          <a:spcPts val="0"/>
                        </a:spcAft>
                        <a:tabLst>
                          <a:tab pos="5271770" algn="r"/>
                        </a:tabLst>
                      </a:pPr>
                      <a:r>
                        <a:rPr lang="zh-CN" sz="1000" kern="0">
                          <a:effectLst/>
                        </a:rPr>
                        <a:t>质量保证专项工程</a:t>
                      </a:r>
                      <a:endParaRPr lang="zh-CN" sz="1000" kern="100">
                        <a:effectLst/>
                        <a:latin typeface="Times New Roman"/>
                        <a:ea typeface="宋体"/>
                      </a:endParaRPr>
                    </a:p>
                  </a:txBody>
                  <a:tcPr marL="4896" marR="4896" marT="0" marB="0" anchor="ctr"/>
                </a:tc>
                <a:tc hMerge="1">
                  <a:txBody>
                    <a:bodyPr/>
                    <a:lstStyle/>
                    <a:p>
                      <a:endParaRPr lang="zh-CN" altLang="en-US"/>
                    </a:p>
                  </a:txBody>
                  <a:tcPr/>
                </a:tc>
                <a:tc>
                  <a:txBody>
                    <a:bodyPr/>
                    <a:lstStyle/>
                    <a:p>
                      <a:pPr marR="125730" algn="ctr">
                        <a:lnSpc>
                          <a:spcPct val="150000"/>
                        </a:lnSpc>
                        <a:spcBef>
                          <a:spcPts val="600"/>
                        </a:spcBef>
                        <a:spcAft>
                          <a:spcPts val="0"/>
                        </a:spcAft>
                        <a:tabLst>
                          <a:tab pos="5271770" algn="r"/>
                        </a:tabLst>
                      </a:pPr>
                      <a:r>
                        <a:rPr lang="en-US" sz="1000" kern="0" dirty="0" smtClean="0">
                          <a:effectLst/>
                        </a:rPr>
                        <a:t>   10</a:t>
                      </a:r>
                      <a:endParaRPr lang="zh-CN" sz="1000" kern="100" dirty="0">
                        <a:effectLst/>
                        <a:latin typeface="Times New Roman"/>
                        <a:ea typeface="宋体"/>
                      </a:endParaRPr>
                    </a:p>
                  </a:txBody>
                  <a:tcPr marL="12764" marR="4896" marT="0" marB="0" anchor="ctr"/>
                </a:tc>
                <a:tc gridSpan="2">
                  <a:txBody>
                    <a:bodyPr/>
                    <a:lstStyle/>
                    <a:p>
                      <a:pPr algn="ctr">
                        <a:lnSpc>
                          <a:spcPct val="150000"/>
                        </a:lnSpc>
                        <a:spcAft>
                          <a:spcPts val="0"/>
                        </a:spcAft>
                        <a:tabLst>
                          <a:tab pos="5271770" algn="r"/>
                        </a:tabLst>
                      </a:pPr>
                      <a:r>
                        <a:rPr lang="en-US" sz="1000" kern="0">
                          <a:effectLst/>
                        </a:rPr>
                        <a:t> </a:t>
                      </a:r>
                      <a:endParaRPr lang="zh-CN" sz="1000" kern="100">
                        <a:effectLst/>
                        <a:latin typeface="Times New Roman"/>
                        <a:ea typeface="宋体"/>
                      </a:endParaRPr>
                    </a:p>
                  </a:txBody>
                  <a:tcPr marL="12764" marR="4896" marT="0" marB="0" anchor="ctr"/>
                </a:tc>
                <a:tc hMerge="1">
                  <a:txBody>
                    <a:bodyPr/>
                    <a:lstStyle/>
                    <a:p>
                      <a:pPr algn="ctr">
                        <a:lnSpc>
                          <a:spcPct val="150000"/>
                        </a:lnSpc>
                        <a:spcAft>
                          <a:spcPts val="0"/>
                        </a:spcAft>
                        <a:tabLst>
                          <a:tab pos="5271770" algn="r"/>
                        </a:tabLst>
                      </a:pPr>
                      <a:endParaRPr lang="zh-CN" sz="1000" kern="100" dirty="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en-US" sz="1000" kern="0" dirty="0">
                          <a:effectLst/>
                        </a:rPr>
                        <a:t>10</a:t>
                      </a:r>
                      <a:endParaRPr lang="zh-CN" sz="1000" kern="100" dirty="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tc>
                <a:tc gridSpan="2">
                  <a:txBody>
                    <a:bodyPr/>
                    <a:lstStyle/>
                    <a:p>
                      <a:pPr algn="ctr">
                        <a:lnSpc>
                          <a:spcPct val="150000"/>
                        </a:lnSpc>
                        <a:spcAft>
                          <a:spcPts val="0"/>
                        </a:spcAft>
                        <a:tabLst>
                          <a:tab pos="5271770" algn="r"/>
                        </a:tabLst>
                      </a:pPr>
                      <a:r>
                        <a:rPr lang="en-US" sz="1000" kern="0" dirty="0">
                          <a:effectLst/>
                        </a:rPr>
                        <a:t>10</a:t>
                      </a:r>
                      <a:endParaRPr lang="zh-CN" sz="1000" kern="100" dirty="0">
                        <a:effectLst/>
                        <a:latin typeface="Times New Roman"/>
                        <a:ea typeface="宋体"/>
                      </a:endParaRPr>
                    </a:p>
                  </a:txBody>
                  <a:tcPr marL="12764" marR="4896" marT="0" marB="0" anchor="ctr"/>
                </a:tc>
                <a:tc hMerge="1">
                  <a:txBody>
                    <a:bodyPr/>
                    <a:lstStyle/>
                    <a:p>
                      <a:pPr algn="ctr">
                        <a:lnSpc>
                          <a:spcPct val="150000"/>
                        </a:lnSpc>
                        <a:spcAft>
                          <a:spcPts val="0"/>
                        </a:spcAft>
                        <a:tabLst>
                          <a:tab pos="5271770" algn="r"/>
                        </a:tabLst>
                      </a:pPr>
                      <a:endParaRPr lang="zh-CN" sz="1000" kern="100" dirty="0">
                        <a:effectLst/>
                        <a:latin typeface="Times New Roman"/>
                        <a:ea typeface="宋体"/>
                      </a:endParaRPr>
                    </a:p>
                  </a:txBody>
                  <a:tcPr marL="12764" marR="4896" marT="0" marB="0" anchor="ctr"/>
                </a:tc>
                <a:tc>
                  <a:txBody>
                    <a:bodyPr/>
                    <a:lstStyle/>
                    <a:p>
                      <a:pPr algn="ctr">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12764" marR="4896" marT="0" marB="0" anchor="ctr"/>
                </a:tc>
              </a:tr>
              <a:tr h="180000">
                <a:tc gridSpan="3">
                  <a:txBody>
                    <a:bodyPr/>
                    <a:lstStyle/>
                    <a:p>
                      <a:pPr algn="just">
                        <a:lnSpc>
                          <a:spcPct val="150000"/>
                        </a:lnSpc>
                        <a:spcAft>
                          <a:spcPts val="0"/>
                        </a:spcAft>
                        <a:tabLst>
                          <a:tab pos="5271770" algn="r"/>
                        </a:tabLst>
                      </a:pPr>
                      <a:r>
                        <a:rPr lang="zh-CN" sz="1000" kern="0" dirty="0">
                          <a:effectLst/>
                        </a:rPr>
                        <a:t>阶段评价得分</a:t>
                      </a:r>
                      <a:endParaRPr lang="zh-CN" sz="1000" kern="100" dirty="0">
                        <a:effectLst/>
                        <a:latin typeface="Times New Roman"/>
                        <a:ea typeface="宋体"/>
                      </a:endParaRPr>
                    </a:p>
                  </a:txBody>
                  <a:tcPr marL="12764" marR="4896" marT="0" marB="0" anchor="ctr"/>
                </a:tc>
                <a:tc hMerge="1">
                  <a:txBody>
                    <a:bodyPr/>
                    <a:lstStyle/>
                    <a:p>
                      <a:endParaRPr lang="zh-CN" altLang="en-US"/>
                    </a:p>
                  </a:txBody>
                  <a:tcPr/>
                </a:tc>
                <a:tc hMerge="1">
                  <a:txBody>
                    <a:bodyPr/>
                    <a:lstStyle/>
                    <a:p>
                      <a:endParaRPr lang="zh-CN" altLang="en-US"/>
                    </a:p>
                  </a:txBody>
                  <a:tcPr/>
                </a:tc>
                <a:tc>
                  <a:txBody>
                    <a:bodyPr/>
                    <a:lstStyle/>
                    <a:p>
                      <a:pPr algn="ctr">
                        <a:lnSpc>
                          <a:spcPct val="150000"/>
                        </a:lnSpc>
                        <a:spcAft>
                          <a:spcPts val="0"/>
                        </a:spcAft>
                        <a:tabLst>
                          <a:tab pos="5271770" algn="r"/>
                        </a:tabLst>
                      </a:pPr>
                      <a:r>
                        <a:rPr lang="en-US" sz="1000" kern="0" dirty="0">
                          <a:effectLst/>
                        </a:rPr>
                        <a:t>100</a:t>
                      </a:r>
                      <a:endParaRPr lang="zh-CN" sz="1000" kern="100" dirty="0">
                        <a:effectLst/>
                        <a:latin typeface="Times New Roman"/>
                        <a:ea typeface="宋体"/>
                      </a:endParaRPr>
                    </a:p>
                  </a:txBody>
                  <a:tcPr marL="4896" marR="4896" marT="0" marB="0" anchor="ctr"/>
                </a:tc>
                <a:tc gridSpan="2">
                  <a:txBody>
                    <a:bodyPr/>
                    <a:lstStyle/>
                    <a:p>
                      <a:pPr algn="ctr">
                        <a:lnSpc>
                          <a:spcPct val="150000"/>
                        </a:lnSpc>
                        <a:spcAft>
                          <a:spcPts val="0"/>
                        </a:spcAft>
                        <a:tabLst>
                          <a:tab pos="5271770" algn="r"/>
                        </a:tabLst>
                      </a:pPr>
                      <a:r>
                        <a:rPr lang="en-US" sz="1000" kern="0">
                          <a:effectLst/>
                        </a:rPr>
                        <a:t>Q</a:t>
                      </a:r>
                      <a:endParaRPr lang="zh-CN" sz="1000" kern="100">
                        <a:effectLst/>
                        <a:latin typeface="Times New Roman"/>
                        <a:ea typeface="宋体"/>
                      </a:endParaRPr>
                    </a:p>
                  </a:txBody>
                  <a:tcPr marL="12764" marR="4896" marT="0" marB="0" anchor="ctr"/>
                </a:tc>
                <a:tc hMerge="1">
                  <a:txBody>
                    <a:bodyPr/>
                    <a:lstStyle/>
                    <a:p>
                      <a:pPr algn="ctr">
                        <a:lnSpc>
                          <a:spcPct val="150000"/>
                        </a:lnSpc>
                        <a:spcAft>
                          <a:spcPts val="0"/>
                        </a:spcAft>
                        <a:tabLst>
                          <a:tab pos="5271770" algn="r"/>
                        </a:tabLst>
                      </a:pPr>
                      <a:endParaRPr lang="zh-CN" sz="1000" kern="10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en-US" sz="1000" kern="0">
                          <a:effectLst/>
                        </a:rPr>
                        <a:t>100</a:t>
                      </a:r>
                      <a:endParaRPr lang="zh-CN" sz="1000" kern="100">
                        <a:effectLst/>
                        <a:latin typeface="Times New Roman"/>
                        <a:ea typeface="宋体"/>
                      </a:endParaRPr>
                    </a:p>
                  </a:txBody>
                  <a:tcPr marL="3147" marR="4896" marT="0" marB="0" anchor="ctr"/>
                </a:tc>
                <a:tc>
                  <a:txBody>
                    <a:bodyPr/>
                    <a:lstStyle/>
                    <a:p>
                      <a:pPr algn="ctr">
                        <a:lnSpc>
                          <a:spcPct val="150000"/>
                        </a:lnSpc>
                        <a:spcAft>
                          <a:spcPts val="0"/>
                        </a:spcAft>
                        <a:tabLst>
                          <a:tab pos="5271770" algn="r"/>
                        </a:tabLst>
                      </a:pPr>
                      <a:r>
                        <a:rPr lang="en-US" sz="1000" kern="0" dirty="0">
                          <a:effectLst/>
                        </a:rPr>
                        <a:t>L</a:t>
                      </a:r>
                      <a:endParaRPr lang="zh-CN" sz="1000" kern="100" dirty="0">
                        <a:effectLst/>
                        <a:latin typeface="Times New Roman"/>
                        <a:ea typeface="宋体"/>
                      </a:endParaRPr>
                    </a:p>
                  </a:txBody>
                  <a:tcPr marL="12764" marR="4896" marT="0" marB="0" anchor="ctr"/>
                </a:tc>
                <a:tc gridSpan="2">
                  <a:txBody>
                    <a:bodyPr/>
                    <a:lstStyle/>
                    <a:p>
                      <a:pPr algn="ctr">
                        <a:lnSpc>
                          <a:spcPct val="150000"/>
                        </a:lnSpc>
                        <a:spcAft>
                          <a:spcPts val="0"/>
                        </a:spcAft>
                        <a:tabLst>
                          <a:tab pos="5271770" algn="r"/>
                        </a:tabLst>
                      </a:pPr>
                      <a:r>
                        <a:rPr lang="en-US" sz="1000" kern="0" dirty="0">
                          <a:effectLst/>
                        </a:rPr>
                        <a:t>100</a:t>
                      </a:r>
                      <a:endParaRPr lang="zh-CN" sz="1000" kern="100" dirty="0">
                        <a:effectLst/>
                        <a:latin typeface="Times New Roman"/>
                        <a:ea typeface="宋体"/>
                      </a:endParaRPr>
                    </a:p>
                  </a:txBody>
                  <a:tcPr marL="12764" marR="4896" marT="0" marB="0" anchor="ctr"/>
                </a:tc>
                <a:tc hMerge="1">
                  <a:txBody>
                    <a:bodyPr/>
                    <a:lstStyle/>
                    <a:p>
                      <a:pPr algn="ctr">
                        <a:lnSpc>
                          <a:spcPct val="150000"/>
                        </a:lnSpc>
                        <a:spcAft>
                          <a:spcPts val="0"/>
                        </a:spcAft>
                        <a:tabLst>
                          <a:tab pos="5271770" algn="r"/>
                        </a:tabLst>
                      </a:pPr>
                      <a:endParaRPr lang="zh-CN" sz="1000" kern="100" dirty="0">
                        <a:effectLst/>
                        <a:latin typeface="Times New Roman"/>
                        <a:ea typeface="宋体"/>
                      </a:endParaRPr>
                    </a:p>
                  </a:txBody>
                  <a:tcPr marL="12764" marR="4896" marT="0" marB="0" anchor="ctr"/>
                </a:tc>
                <a:tc>
                  <a:txBody>
                    <a:bodyPr/>
                    <a:lstStyle/>
                    <a:p>
                      <a:pPr algn="ctr">
                        <a:lnSpc>
                          <a:spcPct val="150000"/>
                        </a:lnSpc>
                        <a:spcAft>
                          <a:spcPts val="0"/>
                        </a:spcAft>
                        <a:tabLst>
                          <a:tab pos="5271770" algn="r"/>
                        </a:tabLst>
                      </a:pPr>
                      <a:r>
                        <a:rPr lang="en-US" sz="1000" kern="0" dirty="0">
                          <a:effectLst/>
                        </a:rPr>
                        <a:t>S</a:t>
                      </a:r>
                      <a:endParaRPr lang="zh-CN" sz="1000" kern="100" dirty="0">
                        <a:effectLst/>
                        <a:latin typeface="Times New Roman"/>
                        <a:ea typeface="宋体"/>
                      </a:endParaRPr>
                    </a:p>
                  </a:txBody>
                  <a:tcPr marL="12764" marR="4896" marT="0" marB="0" anchor="ctr"/>
                </a:tc>
              </a:tr>
              <a:tr h="180000">
                <a:tc gridSpan="7">
                  <a:txBody>
                    <a:bodyPr/>
                    <a:lstStyle/>
                    <a:p>
                      <a:pPr algn="just">
                        <a:lnSpc>
                          <a:spcPct val="150000"/>
                        </a:lnSpc>
                        <a:spcAft>
                          <a:spcPts val="0"/>
                        </a:spcAft>
                        <a:tabLst>
                          <a:tab pos="5271770" algn="r"/>
                        </a:tabLst>
                      </a:pPr>
                      <a:r>
                        <a:rPr lang="zh-CN" sz="1000" kern="0">
                          <a:effectLst/>
                        </a:rPr>
                        <a:t>整体工程质量评价得分（</a:t>
                      </a:r>
                      <a:r>
                        <a:rPr lang="en-US" sz="1000" kern="0">
                          <a:effectLst/>
                        </a:rPr>
                        <a:t>M</a:t>
                      </a:r>
                      <a:r>
                        <a:rPr lang="zh-CN" sz="1000" kern="0">
                          <a:effectLst/>
                        </a:rPr>
                        <a:t>）</a:t>
                      </a:r>
                      <a:r>
                        <a:rPr lang="en-US" sz="1000" kern="0">
                          <a:effectLst/>
                        </a:rPr>
                        <a:t>: M=Q</a:t>
                      </a:r>
                      <a:r>
                        <a:rPr lang="zh-CN" sz="1000" kern="0">
                          <a:effectLst/>
                        </a:rPr>
                        <a:t>×</a:t>
                      </a:r>
                      <a:r>
                        <a:rPr lang="en-US" sz="1000" kern="0">
                          <a:effectLst/>
                        </a:rPr>
                        <a:t>30%+L</a:t>
                      </a:r>
                      <a:r>
                        <a:rPr lang="zh-CN" sz="1000" kern="0">
                          <a:effectLst/>
                        </a:rPr>
                        <a:t>×</a:t>
                      </a:r>
                      <a:r>
                        <a:rPr lang="en-US" sz="1000" kern="0">
                          <a:effectLst/>
                        </a:rPr>
                        <a:t>30%+S</a:t>
                      </a:r>
                      <a:r>
                        <a:rPr lang="zh-CN" sz="1000" kern="0">
                          <a:effectLst/>
                        </a:rPr>
                        <a:t>×</a:t>
                      </a:r>
                      <a:r>
                        <a:rPr lang="en-US" sz="1000" kern="0">
                          <a:effectLst/>
                        </a:rPr>
                        <a:t>40%</a:t>
                      </a:r>
                      <a:endParaRPr lang="zh-CN" sz="1000" kern="100">
                        <a:effectLst/>
                        <a:latin typeface="Times New Roman"/>
                        <a:ea typeface="宋体"/>
                      </a:endParaRPr>
                    </a:p>
                  </a:txBody>
                  <a:tcPr marL="12764" marR="4896"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4">
                  <a:txBody>
                    <a:bodyPr/>
                    <a:lstStyle/>
                    <a:p>
                      <a:pPr algn="just">
                        <a:lnSpc>
                          <a:spcPct val="150000"/>
                        </a:lnSpc>
                        <a:spcAft>
                          <a:spcPts val="0"/>
                        </a:spcAft>
                        <a:tabLst>
                          <a:tab pos="5271770" algn="r"/>
                        </a:tabLst>
                      </a:pPr>
                      <a:r>
                        <a:rPr lang="en-US" sz="1000" kern="0" dirty="0">
                          <a:effectLst/>
                        </a:rPr>
                        <a:t> </a:t>
                      </a:r>
                      <a:endParaRPr lang="zh-CN" sz="1000" kern="100" dirty="0">
                        <a:effectLst/>
                        <a:latin typeface="Times New Roman"/>
                        <a:ea typeface="宋体"/>
                      </a:endParaRPr>
                    </a:p>
                  </a:txBody>
                  <a:tcPr marL="3147" marR="4896"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592099">
                <a:tc gridSpan="11">
                  <a:txBody>
                    <a:bodyPr/>
                    <a:lstStyle/>
                    <a:p>
                      <a:pPr indent="127635" algn="just">
                        <a:lnSpc>
                          <a:spcPct val="150000"/>
                        </a:lnSpc>
                        <a:spcAft>
                          <a:spcPts val="0"/>
                        </a:spcAft>
                        <a:tabLst>
                          <a:tab pos="5271770" algn="r"/>
                        </a:tabLst>
                      </a:pPr>
                      <a:r>
                        <a:rPr lang="en-US" sz="1000" kern="0" dirty="0">
                          <a:effectLst/>
                        </a:rPr>
                        <a:t> </a:t>
                      </a:r>
                      <a:endParaRPr lang="zh-CN" sz="1000" kern="100" dirty="0">
                        <a:effectLst/>
                      </a:endParaRPr>
                    </a:p>
                    <a:p>
                      <a:pPr indent="127635" algn="just">
                        <a:lnSpc>
                          <a:spcPct val="150000"/>
                        </a:lnSpc>
                        <a:spcAft>
                          <a:spcPts val="0"/>
                        </a:spcAft>
                        <a:tabLst>
                          <a:tab pos="5271770" algn="r"/>
                        </a:tabLst>
                      </a:pPr>
                      <a:r>
                        <a:rPr lang="zh-CN" sz="1000" kern="0" dirty="0">
                          <a:effectLst/>
                        </a:rPr>
                        <a:t>评价说明：</a:t>
                      </a:r>
                      <a:endParaRPr lang="zh-CN" sz="1000" kern="100" dirty="0">
                        <a:effectLst/>
                      </a:endParaRPr>
                    </a:p>
                    <a:p>
                      <a:pPr indent="127635" algn="just">
                        <a:lnSpc>
                          <a:spcPct val="150000"/>
                        </a:lnSpc>
                        <a:spcAft>
                          <a:spcPts val="0"/>
                        </a:spcAft>
                        <a:tabLst>
                          <a:tab pos="5271770" algn="r"/>
                        </a:tabLst>
                      </a:pPr>
                      <a:r>
                        <a:rPr lang="en-US" sz="1000" kern="0" dirty="0">
                          <a:effectLst/>
                        </a:rPr>
                        <a:t> </a:t>
                      </a:r>
                      <a:endParaRPr lang="zh-CN" sz="1000" kern="100" dirty="0">
                        <a:effectLst/>
                      </a:endParaRPr>
                    </a:p>
                    <a:p>
                      <a:pPr algn="l">
                        <a:lnSpc>
                          <a:spcPct val="150000"/>
                        </a:lnSpc>
                        <a:spcAft>
                          <a:spcPts val="0"/>
                        </a:spcAft>
                        <a:tabLst>
                          <a:tab pos="5271770" algn="r"/>
                        </a:tabLst>
                      </a:pPr>
                      <a:r>
                        <a:rPr lang="en-US" sz="1000" kern="0" dirty="0">
                          <a:effectLst/>
                        </a:rPr>
                        <a:t>   </a:t>
                      </a:r>
                      <a:r>
                        <a:rPr lang="zh-CN" sz="1000" kern="0" dirty="0" smtClean="0">
                          <a:effectLst/>
                        </a:rPr>
                        <a:t>评价</a:t>
                      </a:r>
                      <a:r>
                        <a:rPr lang="zh-CN" sz="1000" kern="0" dirty="0">
                          <a:effectLst/>
                        </a:rPr>
                        <a:t>人员（签字）：</a:t>
                      </a:r>
                      <a:r>
                        <a:rPr lang="en-US" sz="1000" kern="0" dirty="0">
                          <a:effectLst/>
                        </a:rPr>
                        <a:t>                  </a:t>
                      </a:r>
                      <a:r>
                        <a:rPr lang="en-US" sz="1000" kern="0" dirty="0" smtClean="0">
                          <a:effectLst/>
                        </a:rPr>
                        <a:t>                                             </a:t>
                      </a:r>
                      <a:r>
                        <a:rPr lang="zh-CN" sz="1000" kern="0" dirty="0">
                          <a:effectLst/>
                        </a:rPr>
                        <a:t>年</a:t>
                      </a:r>
                      <a:r>
                        <a:rPr lang="en-US" sz="1000" kern="0" dirty="0">
                          <a:effectLst/>
                        </a:rPr>
                        <a:t>   </a:t>
                      </a:r>
                      <a:r>
                        <a:rPr lang="zh-CN" sz="1000" kern="0" dirty="0">
                          <a:effectLst/>
                        </a:rPr>
                        <a:t>月</a:t>
                      </a:r>
                      <a:r>
                        <a:rPr lang="en-US" sz="1000" kern="0" dirty="0">
                          <a:effectLst/>
                        </a:rPr>
                        <a:t>   </a:t>
                      </a:r>
                      <a:r>
                        <a:rPr lang="zh-CN" sz="1000" kern="0" dirty="0">
                          <a:effectLst/>
                        </a:rPr>
                        <a:t>日</a:t>
                      </a:r>
                      <a:endParaRPr lang="zh-CN" sz="1000" kern="100" dirty="0">
                        <a:effectLst/>
                        <a:latin typeface="Times New Roman"/>
                        <a:ea typeface="宋体"/>
                      </a:endParaRPr>
                    </a:p>
                  </a:txBody>
                  <a:tcPr marL="2273" marR="4896"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bl>
          </a:graphicData>
        </a:graphic>
      </p:graphicFrame>
    </p:spTree>
    <p:extLst>
      <p:ext uri="{BB962C8B-B14F-4D97-AF65-F5344CB8AC3E}">
        <p14:creationId xmlns:p14="http://schemas.microsoft.com/office/powerpoint/2010/main" val="4149157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lvl="0"/>
            <a:r>
              <a:rPr lang="en-US" altLang="zh-CN" sz="3200" dirty="0" smtClean="0"/>
              <a:t>10  </a:t>
            </a:r>
            <a:r>
              <a:rPr lang="zh-CN" altLang="zh-CN" sz="3200" dirty="0" smtClean="0"/>
              <a:t>工程</a:t>
            </a:r>
            <a:r>
              <a:rPr lang="zh-CN" altLang="zh-CN" sz="3200" dirty="0"/>
              <a:t>质量评价报告</a:t>
            </a:r>
          </a:p>
        </p:txBody>
      </p:sp>
      <p:sp>
        <p:nvSpPr>
          <p:cNvPr id="3" name="内容占位符 2"/>
          <p:cNvSpPr>
            <a:spLocks noGrp="1"/>
          </p:cNvSpPr>
          <p:nvPr>
            <p:ph idx="1"/>
          </p:nvPr>
        </p:nvSpPr>
        <p:spPr>
          <a:xfrm>
            <a:off x="683568" y="2204864"/>
            <a:ext cx="7776864" cy="4389120"/>
          </a:xfrm>
        </p:spPr>
        <p:txBody>
          <a:bodyPr>
            <a:normAutofit lnSpcReduction="10000"/>
          </a:bodyPr>
          <a:lstStyle/>
          <a:p>
            <a:pPr marL="0" indent="0">
              <a:buNone/>
            </a:pPr>
            <a:r>
              <a:rPr lang="en-US" altLang="zh-CN" sz="2400" dirty="0"/>
              <a:t>10.1 </a:t>
            </a:r>
            <a:r>
              <a:rPr lang="zh-CN" altLang="zh-CN" sz="2400" dirty="0"/>
              <a:t>阶段整体工程质量评价后，应由评价单位出具阶段评价报告，报告应包括下列内容：</a:t>
            </a:r>
          </a:p>
          <a:p>
            <a:pPr marL="0" indent="0">
              <a:buNone/>
            </a:pPr>
            <a:r>
              <a:rPr lang="en-US" altLang="zh-CN" sz="2400" dirty="0"/>
              <a:t>a</a:t>
            </a:r>
            <a:r>
              <a:rPr lang="zh-CN" altLang="zh-CN" sz="2400" dirty="0"/>
              <a:t>）工程概况；</a:t>
            </a:r>
          </a:p>
          <a:p>
            <a:pPr marL="0" indent="0">
              <a:buNone/>
            </a:pPr>
            <a:r>
              <a:rPr lang="en-US" altLang="zh-CN" sz="2400" dirty="0"/>
              <a:t>b</a:t>
            </a:r>
            <a:r>
              <a:rPr lang="zh-CN" altLang="zh-CN" sz="2400" dirty="0"/>
              <a:t>）评价组织实施过程；</a:t>
            </a:r>
          </a:p>
          <a:p>
            <a:pPr marL="0" indent="0">
              <a:buNone/>
            </a:pPr>
            <a:r>
              <a:rPr lang="en-US" altLang="zh-CN" sz="2400" dirty="0"/>
              <a:t>c</a:t>
            </a:r>
            <a:r>
              <a:rPr lang="zh-CN" altLang="zh-CN" sz="2400" dirty="0"/>
              <a:t>）质量评价抽样情况；</a:t>
            </a:r>
          </a:p>
          <a:p>
            <a:pPr marL="0" indent="0">
              <a:buNone/>
            </a:pPr>
            <a:r>
              <a:rPr lang="en-US" altLang="zh-CN" sz="2400" dirty="0"/>
              <a:t>d</a:t>
            </a:r>
            <a:r>
              <a:rPr lang="zh-CN" altLang="zh-CN" sz="2400" dirty="0"/>
              <a:t>）质量评价情况；</a:t>
            </a:r>
          </a:p>
          <a:p>
            <a:pPr marL="0" indent="0">
              <a:buNone/>
            </a:pPr>
            <a:r>
              <a:rPr lang="en-US" altLang="zh-CN" sz="2400" dirty="0"/>
              <a:t>e</a:t>
            </a:r>
            <a:r>
              <a:rPr lang="zh-CN" altLang="zh-CN" sz="2400" dirty="0"/>
              <a:t>）各单项、专项工程质量评价得分情况；</a:t>
            </a:r>
          </a:p>
          <a:p>
            <a:pPr marL="0" indent="0">
              <a:buNone/>
            </a:pPr>
            <a:r>
              <a:rPr lang="en-US" altLang="zh-CN" sz="2400" dirty="0"/>
              <a:t>f</a:t>
            </a:r>
            <a:r>
              <a:rPr lang="zh-CN" altLang="zh-CN" sz="2400" dirty="0"/>
              <a:t>）整体工程质量评价情况及结果；</a:t>
            </a:r>
          </a:p>
          <a:p>
            <a:pPr marL="0" indent="0">
              <a:buNone/>
            </a:pPr>
            <a:r>
              <a:rPr lang="en-US" altLang="zh-CN" sz="2400" dirty="0"/>
              <a:t>g</a:t>
            </a:r>
            <a:r>
              <a:rPr lang="zh-CN" altLang="zh-CN" sz="2400" dirty="0"/>
              <a:t>）整体工程质量评价结论；</a:t>
            </a:r>
          </a:p>
          <a:p>
            <a:pPr marL="0" indent="0">
              <a:buNone/>
            </a:pPr>
            <a:r>
              <a:rPr lang="en-US" altLang="zh-CN" sz="2400" dirty="0"/>
              <a:t>h</a:t>
            </a:r>
            <a:r>
              <a:rPr lang="zh-CN" altLang="zh-CN" sz="2400" dirty="0"/>
              <a:t>）附件。</a:t>
            </a:r>
          </a:p>
          <a:p>
            <a:pPr marL="0" indent="0">
              <a:buNone/>
            </a:pPr>
            <a:endParaRPr lang="zh-CN" altLang="zh-CN" sz="2400" dirty="0"/>
          </a:p>
          <a:p>
            <a:pPr marL="0" indent="0">
              <a:buNone/>
            </a:pPr>
            <a:endParaRPr lang="zh-CN" altLang="en-US" sz="2400" dirty="0"/>
          </a:p>
        </p:txBody>
      </p:sp>
      <p:cxnSp>
        <p:nvCxnSpPr>
          <p:cNvPr id="6" name="直接连接符 5"/>
          <p:cNvCxnSpPr/>
          <p:nvPr/>
        </p:nvCxnSpPr>
        <p:spPr>
          <a:xfrm>
            <a:off x="2699792" y="2852936"/>
            <a:ext cx="2088232" cy="7920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97750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z="3200" b="1" dirty="0" smtClean="0"/>
              <a:t>   调试专项评价操作过程</a:t>
            </a:r>
            <a:endParaRPr lang="zh-CN" altLang="zh-CN" sz="3200" b="1" dirty="0"/>
          </a:p>
        </p:txBody>
      </p:sp>
      <p:sp>
        <p:nvSpPr>
          <p:cNvPr id="3" name="内容占位符 2"/>
          <p:cNvSpPr>
            <a:spLocks noGrp="1"/>
          </p:cNvSpPr>
          <p:nvPr>
            <p:ph idx="1"/>
          </p:nvPr>
        </p:nvSpPr>
        <p:spPr>
          <a:xfrm>
            <a:off x="489768" y="2204864"/>
            <a:ext cx="8229600" cy="4389120"/>
          </a:xfrm>
        </p:spPr>
        <p:txBody>
          <a:bodyPr>
            <a:normAutofit fontScale="92500" lnSpcReduction="10000"/>
          </a:bodyPr>
          <a:lstStyle/>
          <a:p>
            <a:pPr>
              <a:buFont typeface="Wingdings" panose="05000000000000000000" pitchFamily="2" charset="2"/>
              <a:buChar char="Ø"/>
            </a:pPr>
            <a:r>
              <a:rPr lang="zh-CN" altLang="en-US" sz="2400" b="1" dirty="0" smtClean="0"/>
              <a:t>评价前准备：</a:t>
            </a:r>
            <a:endParaRPr lang="zh-CN" altLang="zh-CN" sz="2400" b="1" dirty="0"/>
          </a:p>
          <a:p>
            <a:pPr marL="0" indent="0">
              <a:buNone/>
            </a:pPr>
            <a:r>
              <a:rPr lang="en-US" altLang="zh-CN" sz="2400" dirty="0" smtClean="0"/>
              <a:t>1</a:t>
            </a:r>
            <a:r>
              <a:rPr lang="zh-CN" altLang="en-US" sz="2400" dirty="0"/>
              <a:t>、根据质量评价计划安排，与被评价单位调试专项接口人对接，制定评价检查计划表。</a:t>
            </a:r>
            <a:endParaRPr lang="en-US" altLang="zh-CN" sz="2400" dirty="0"/>
          </a:p>
          <a:p>
            <a:pPr marL="0" indent="0">
              <a:buNone/>
            </a:pPr>
            <a:r>
              <a:rPr lang="en-US" altLang="zh-CN" sz="2400" dirty="0" smtClean="0"/>
              <a:t>2</a:t>
            </a:r>
            <a:r>
              <a:rPr lang="zh-CN" altLang="en-US" sz="2400" dirty="0" smtClean="0"/>
              <a:t>、</a:t>
            </a:r>
            <a:r>
              <a:rPr lang="zh-CN" altLang="en-US" sz="2400" dirty="0"/>
              <a:t>按照不同评价阶段的检查要求，列出需要查阅的相关技术资料清单</a:t>
            </a:r>
            <a:r>
              <a:rPr lang="zh-CN" altLang="en-US" sz="2400" dirty="0" smtClean="0"/>
              <a:t>。</a:t>
            </a:r>
            <a:endParaRPr lang="en-US" altLang="zh-CN" sz="2400" dirty="0" smtClean="0"/>
          </a:p>
          <a:p>
            <a:pPr marL="0" indent="0">
              <a:buNone/>
            </a:pPr>
            <a:r>
              <a:rPr lang="zh-CN" altLang="en-US" sz="2400" dirty="0" smtClean="0"/>
              <a:t>   冷试阶段：机组</a:t>
            </a:r>
            <a:r>
              <a:rPr lang="zh-CN" altLang="en-US" sz="2400" dirty="0"/>
              <a:t>调试</a:t>
            </a:r>
            <a:r>
              <a:rPr lang="zh-CN" altLang="en-US" sz="2400" dirty="0" smtClean="0"/>
              <a:t>大纲、调试质量保证大纲、调试管理程序、要抽查系统的试验</a:t>
            </a:r>
            <a:r>
              <a:rPr lang="zh-CN" altLang="en-US" sz="2400" dirty="0"/>
              <a:t>报告</a:t>
            </a:r>
            <a:r>
              <a:rPr lang="zh-CN" altLang="en-US" sz="2400" dirty="0" smtClean="0"/>
              <a:t>，试验人员授权情况，</a:t>
            </a:r>
            <a:r>
              <a:rPr lang="en-US" altLang="zh-CN" sz="2400" dirty="0" smtClean="0"/>
              <a:t>EESR</a:t>
            </a:r>
            <a:r>
              <a:rPr lang="zh-CN" altLang="en-US" sz="2400" dirty="0" smtClean="0"/>
              <a:t>，试验工器具检验合格证书等；</a:t>
            </a:r>
            <a:endParaRPr lang="en-US" altLang="zh-CN" sz="2400" dirty="0" smtClean="0"/>
          </a:p>
          <a:p>
            <a:pPr marL="0" indent="0">
              <a:buNone/>
            </a:pPr>
            <a:r>
              <a:rPr lang="en-US" altLang="zh-CN" sz="2400" dirty="0"/>
              <a:t> </a:t>
            </a:r>
            <a:r>
              <a:rPr lang="en-US" altLang="zh-CN" sz="2400" dirty="0" smtClean="0"/>
              <a:t>   </a:t>
            </a:r>
            <a:r>
              <a:rPr lang="zh-CN" altLang="en-US" sz="2400" dirty="0" smtClean="0"/>
              <a:t>商运一年后阶段：机组</a:t>
            </a:r>
            <a:r>
              <a:rPr lang="zh-CN" altLang="en-US" sz="2400" dirty="0"/>
              <a:t>调试大纲</a:t>
            </a:r>
            <a:r>
              <a:rPr lang="zh-CN" altLang="en-US" sz="2400" dirty="0" smtClean="0"/>
              <a:t>，性能试验</a:t>
            </a:r>
            <a:r>
              <a:rPr lang="zh-CN" altLang="en-US" sz="2400" dirty="0"/>
              <a:t>报告</a:t>
            </a:r>
            <a:r>
              <a:rPr lang="en-US" altLang="zh-CN" sz="2400" dirty="0"/>
              <a:t>PER</a:t>
            </a:r>
            <a:r>
              <a:rPr lang="zh-CN" altLang="en-US" sz="2400" dirty="0"/>
              <a:t>、</a:t>
            </a:r>
            <a:r>
              <a:rPr lang="en-US" altLang="zh-CN" sz="2400" dirty="0"/>
              <a:t>GTA</a:t>
            </a:r>
            <a:r>
              <a:rPr lang="zh-CN" altLang="en-US" sz="2400" dirty="0"/>
              <a:t>、</a:t>
            </a:r>
            <a:r>
              <a:rPr lang="en-US" altLang="zh-CN" sz="2400" dirty="0"/>
              <a:t>ATO</a:t>
            </a:r>
            <a:r>
              <a:rPr lang="zh-CN" altLang="en-US" sz="2400" dirty="0"/>
              <a:t>，</a:t>
            </a:r>
            <a:r>
              <a:rPr lang="en-US" altLang="zh-CN" sz="2400" dirty="0"/>
              <a:t>RRC</a:t>
            </a:r>
            <a:r>
              <a:rPr lang="zh-CN" altLang="en-US" sz="2400" dirty="0"/>
              <a:t>、</a:t>
            </a:r>
            <a:r>
              <a:rPr lang="en-US" altLang="zh-CN" sz="2400" dirty="0"/>
              <a:t>CDF</a:t>
            </a:r>
            <a:r>
              <a:rPr lang="zh-CN" altLang="en-US" sz="2400" dirty="0"/>
              <a:t>、</a:t>
            </a:r>
            <a:r>
              <a:rPr lang="en-US" altLang="zh-CN" sz="2400" dirty="0"/>
              <a:t>FSAR</a:t>
            </a:r>
            <a:r>
              <a:rPr lang="zh-CN" altLang="en-US" sz="2400" dirty="0"/>
              <a:t>、</a:t>
            </a:r>
            <a:r>
              <a:rPr lang="en-US" altLang="zh-CN" sz="2400" dirty="0"/>
              <a:t>PAC</a:t>
            </a:r>
            <a:r>
              <a:rPr lang="zh-CN" altLang="en-US" sz="2400" dirty="0"/>
              <a:t>，</a:t>
            </a:r>
            <a:r>
              <a:rPr lang="en-US" altLang="zh-CN" sz="2400" dirty="0"/>
              <a:t>FAC</a:t>
            </a:r>
            <a:r>
              <a:rPr lang="zh-CN" altLang="en-US" sz="2400" dirty="0"/>
              <a:t>，机组性能考核指标专项报告，机组装料后调试报告和试运行报告，三废设计资料及机组投产以来的放射性流出物排放与监测报告等。</a:t>
            </a:r>
            <a:endParaRPr lang="en-US" altLang="zh-CN" sz="2400" dirty="0"/>
          </a:p>
          <a:p>
            <a:pPr marL="0" indent="0">
              <a:buNone/>
            </a:pPr>
            <a:endParaRPr lang="zh-CN" altLang="en-US" sz="2400" dirty="0"/>
          </a:p>
        </p:txBody>
      </p:sp>
      <p:cxnSp>
        <p:nvCxnSpPr>
          <p:cNvPr id="6" name="直接连接符 5"/>
          <p:cNvCxnSpPr/>
          <p:nvPr/>
        </p:nvCxnSpPr>
        <p:spPr>
          <a:xfrm>
            <a:off x="2699792" y="2852936"/>
            <a:ext cx="2088232" cy="7920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7297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z="3200" b="1" dirty="0" smtClean="0"/>
              <a:t>调试专项评价操作过程</a:t>
            </a:r>
            <a:endParaRPr lang="zh-CN" altLang="zh-CN" sz="3200" b="1" dirty="0"/>
          </a:p>
        </p:txBody>
      </p:sp>
      <p:sp>
        <p:nvSpPr>
          <p:cNvPr id="3" name="内容占位符 2"/>
          <p:cNvSpPr>
            <a:spLocks noGrp="1"/>
          </p:cNvSpPr>
          <p:nvPr>
            <p:ph idx="1"/>
          </p:nvPr>
        </p:nvSpPr>
        <p:spPr>
          <a:xfrm>
            <a:off x="489768" y="2204864"/>
            <a:ext cx="8229600" cy="4389120"/>
          </a:xfrm>
        </p:spPr>
        <p:txBody>
          <a:bodyPr>
            <a:normAutofit/>
          </a:bodyPr>
          <a:lstStyle/>
          <a:p>
            <a:pPr>
              <a:buFont typeface="Wingdings" panose="05000000000000000000" pitchFamily="2" charset="2"/>
              <a:buChar char="Ø"/>
            </a:pPr>
            <a:r>
              <a:rPr lang="zh-CN" altLang="en-US" sz="2400" b="1" dirty="0" smtClean="0"/>
              <a:t>调试专项评价操作 ：</a:t>
            </a:r>
            <a:endParaRPr lang="zh-CN" altLang="zh-CN" sz="2400" b="1" dirty="0"/>
          </a:p>
          <a:p>
            <a:pPr marL="0" indent="0">
              <a:buNone/>
            </a:pPr>
            <a:r>
              <a:rPr lang="en-US" altLang="zh-CN" sz="2400" dirty="0" smtClean="0"/>
              <a:t>1</a:t>
            </a:r>
            <a:r>
              <a:rPr lang="zh-CN" altLang="en-US" sz="2400" dirty="0"/>
              <a:t>、按检查规程要求进行相应的检查</a:t>
            </a:r>
            <a:r>
              <a:rPr lang="zh-CN" altLang="en-US" sz="2400" dirty="0" smtClean="0"/>
              <a:t>，逐项核对相关材料，</a:t>
            </a:r>
            <a:r>
              <a:rPr lang="zh-CN" altLang="zh-CN" sz="2400" dirty="0" smtClean="0"/>
              <a:t>随时</a:t>
            </a:r>
            <a:r>
              <a:rPr lang="zh-CN" altLang="zh-CN" sz="2400" dirty="0"/>
              <a:t>与相关人员进行沟通。</a:t>
            </a:r>
          </a:p>
          <a:p>
            <a:pPr marL="0" indent="0">
              <a:buNone/>
            </a:pPr>
            <a:r>
              <a:rPr lang="en-US" altLang="zh-CN" sz="2400" dirty="0" smtClean="0"/>
              <a:t>2</a:t>
            </a:r>
            <a:r>
              <a:rPr lang="zh-CN" altLang="en-US" sz="2400" dirty="0" smtClean="0"/>
              <a:t>、</a:t>
            </a:r>
            <a:r>
              <a:rPr lang="zh-CN" altLang="en-US" sz="2400" dirty="0"/>
              <a:t>每天列出检查问题清单及需澄清问题清单。</a:t>
            </a:r>
            <a:endParaRPr lang="en-US" altLang="zh-CN" sz="2400" dirty="0"/>
          </a:p>
          <a:p>
            <a:pPr marL="0" indent="0">
              <a:buNone/>
            </a:pPr>
            <a:r>
              <a:rPr lang="en-US" altLang="zh-CN" sz="2400" dirty="0" smtClean="0"/>
              <a:t>3</a:t>
            </a:r>
            <a:r>
              <a:rPr lang="zh-CN" altLang="en-US" sz="2400" dirty="0" smtClean="0"/>
              <a:t>、</a:t>
            </a:r>
            <a:r>
              <a:rPr lang="zh-CN" altLang="en-US" sz="2400" dirty="0"/>
              <a:t>现场检查，提出亮点和不足</a:t>
            </a:r>
            <a:r>
              <a:rPr lang="zh-CN" altLang="en-US" sz="2400" dirty="0" smtClean="0"/>
              <a:t>。</a:t>
            </a:r>
            <a:endParaRPr lang="en-US" altLang="zh-CN" sz="2400" dirty="0" smtClean="0"/>
          </a:p>
          <a:p>
            <a:pPr marL="0" indent="0">
              <a:buNone/>
            </a:pPr>
            <a:r>
              <a:rPr lang="en-US" altLang="zh-CN" sz="2400" dirty="0" smtClean="0"/>
              <a:t>4</a:t>
            </a:r>
            <a:r>
              <a:rPr lang="zh-CN" altLang="en-US" sz="2400" dirty="0" smtClean="0"/>
              <a:t>、编制</a:t>
            </a:r>
            <a:r>
              <a:rPr lang="zh-CN" altLang="en-US" sz="2400" dirty="0"/>
              <a:t>评价报告调试专项相关</a:t>
            </a:r>
            <a:r>
              <a:rPr lang="zh-CN" altLang="en-US" sz="2400" dirty="0" smtClean="0"/>
              <a:t>部分。</a:t>
            </a:r>
            <a:endParaRPr lang="en-US" altLang="zh-CN" sz="2400" dirty="0"/>
          </a:p>
        </p:txBody>
      </p:sp>
      <p:cxnSp>
        <p:nvCxnSpPr>
          <p:cNvPr id="6" name="直接连接符 5"/>
          <p:cNvCxnSpPr/>
          <p:nvPr/>
        </p:nvCxnSpPr>
        <p:spPr>
          <a:xfrm>
            <a:off x="2699792" y="2852936"/>
            <a:ext cx="2088232" cy="7920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03477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z="3200" b="1" dirty="0" smtClean="0"/>
              <a:t>调试专项评价操作过程</a:t>
            </a:r>
            <a:endParaRPr lang="zh-CN" altLang="zh-CN" sz="3200" b="1" dirty="0"/>
          </a:p>
        </p:txBody>
      </p:sp>
      <p:sp>
        <p:nvSpPr>
          <p:cNvPr id="3" name="内容占位符 2"/>
          <p:cNvSpPr>
            <a:spLocks noGrp="1"/>
          </p:cNvSpPr>
          <p:nvPr>
            <p:ph idx="1"/>
          </p:nvPr>
        </p:nvSpPr>
        <p:spPr>
          <a:xfrm>
            <a:off x="489768" y="2204864"/>
            <a:ext cx="8229600" cy="4389120"/>
          </a:xfrm>
        </p:spPr>
        <p:txBody>
          <a:bodyPr>
            <a:normAutofit/>
          </a:bodyPr>
          <a:lstStyle/>
          <a:p>
            <a:pPr>
              <a:buFont typeface="Wingdings" panose="05000000000000000000" pitchFamily="2" charset="2"/>
              <a:buChar char="Ø"/>
            </a:pPr>
            <a:r>
              <a:rPr lang="zh-CN" altLang="en-US" sz="2400" b="1" dirty="0" smtClean="0"/>
              <a:t>调试评价过程中的主要问题：</a:t>
            </a:r>
            <a:endParaRPr lang="zh-CN" altLang="zh-CN" sz="2400" b="1" dirty="0"/>
          </a:p>
          <a:p>
            <a:pPr marL="0" indent="0">
              <a:buNone/>
            </a:pPr>
            <a:r>
              <a:rPr lang="en-US" altLang="zh-CN" sz="2400" dirty="0" smtClean="0"/>
              <a:t>1</a:t>
            </a:r>
            <a:r>
              <a:rPr lang="zh-CN" altLang="en-US" sz="2400" dirty="0" smtClean="0"/>
              <a:t>、机组连续满负荷运行时间≥</a:t>
            </a:r>
            <a:r>
              <a:rPr lang="en-US" altLang="zh-CN" sz="2400" dirty="0" smtClean="0"/>
              <a:t>96h</a:t>
            </a:r>
            <a:r>
              <a:rPr lang="zh-CN" altLang="en-US" sz="2400" dirty="0" smtClean="0"/>
              <a:t>，有的项目机组在</a:t>
            </a:r>
            <a:r>
              <a:rPr lang="en-US" altLang="zh-CN" sz="2400" dirty="0" smtClean="0"/>
              <a:t>168</a:t>
            </a:r>
            <a:r>
              <a:rPr lang="zh-CN" altLang="en-US" sz="2400" dirty="0" smtClean="0"/>
              <a:t>期间安排了其他试验，或按网调要求降负荷，导致小于</a:t>
            </a:r>
            <a:r>
              <a:rPr lang="en-US" altLang="zh-CN" sz="2400" dirty="0" smtClean="0"/>
              <a:t>96</a:t>
            </a:r>
            <a:r>
              <a:rPr lang="zh-CN" altLang="en-US" sz="2400" dirty="0" smtClean="0"/>
              <a:t>小时，此项不能得分。</a:t>
            </a:r>
            <a:endParaRPr lang="en-US" altLang="zh-CN" sz="2400" dirty="0" smtClean="0"/>
          </a:p>
          <a:p>
            <a:pPr marL="0" indent="0">
              <a:buNone/>
            </a:pPr>
            <a:r>
              <a:rPr lang="en-US" altLang="zh-CN" sz="2400" dirty="0"/>
              <a:t>2</a:t>
            </a:r>
            <a:r>
              <a:rPr lang="zh-CN" altLang="en-US" sz="2400" dirty="0"/>
              <a:t>、机组轴系振动≤</a:t>
            </a:r>
            <a:r>
              <a:rPr lang="en-US" altLang="zh-CN" sz="2400" dirty="0"/>
              <a:t>76</a:t>
            </a:r>
            <a:r>
              <a:rPr lang="el-GR" altLang="zh-CN" sz="2400" dirty="0"/>
              <a:t>μ</a:t>
            </a:r>
            <a:r>
              <a:rPr lang="en-US" altLang="zh-CN" sz="2400" dirty="0"/>
              <a:t>m</a:t>
            </a:r>
            <a:r>
              <a:rPr lang="zh-CN" altLang="en-US" sz="2400" dirty="0"/>
              <a:t>，有的项目机组按</a:t>
            </a:r>
            <a:r>
              <a:rPr lang="en-US" altLang="zh-CN" sz="2400" dirty="0"/>
              <a:t>TG</a:t>
            </a:r>
            <a:r>
              <a:rPr lang="zh-CN" altLang="en-US" sz="2400" dirty="0"/>
              <a:t>厂家合同要求值（一般均大于</a:t>
            </a:r>
            <a:r>
              <a:rPr lang="en-US" altLang="zh-CN" sz="2400" dirty="0"/>
              <a:t>76</a:t>
            </a:r>
            <a:r>
              <a:rPr lang="el-GR" altLang="zh-CN" sz="2400" dirty="0"/>
              <a:t> μ</a:t>
            </a:r>
            <a:r>
              <a:rPr lang="en-US" altLang="zh-CN" sz="2400" dirty="0"/>
              <a:t>m</a:t>
            </a:r>
            <a:r>
              <a:rPr lang="zh-CN" altLang="en-US" sz="2400" dirty="0"/>
              <a:t>）验收为试验合格，但不满足评价验收标准，此项不能得分。</a:t>
            </a:r>
            <a:endParaRPr lang="en-US" altLang="zh-CN" sz="2400" dirty="0"/>
          </a:p>
          <a:p>
            <a:pPr marL="0" indent="0">
              <a:buNone/>
            </a:pPr>
            <a:endParaRPr lang="en-US" altLang="zh-CN" sz="2400" dirty="0"/>
          </a:p>
        </p:txBody>
      </p:sp>
      <p:cxnSp>
        <p:nvCxnSpPr>
          <p:cNvPr id="6" name="直接连接符 5"/>
          <p:cNvCxnSpPr/>
          <p:nvPr/>
        </p:nvCxnSpPr>
        <p:spPr>
          <a:xfrm>
            <a:off x="2699792" y="2852936"/>
            <a:ext cx="2088232" cy="7920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05433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z="3200" b="1" dirty="0" smtClean="0"/>
              <a:t>调试专项评价操作过程</a:t>
            </a:r>
            <a:endParaRPr lang="zh-CN" altLang="zh-CN" sz="3200" b="1" dirty="0"/>
          </a:p>
        </p:txBody>
      </p:sp>
      <p:sp>
        <p:nvSpPr>
          <p:cNvPr id="3" name="内容占位符 2"/>
          <p:cNvSpPr>
            <a:spLocks noGrp="1"/>
          </p:cNvSpPr>
          <p:nvPr>
            <p:ph idx="1"/>
          </p:nvPr>
        </p:nvSpPr>
        <p:spPr>
          <a:xfrm>
            <a:off x="489768" y="2204864"/>
            <a:ext cx="8229600" cy="4389120"/>
          </a:xfrm>
        </p:spPr>
        <p:txBody>
          <a:bodyPr>
            <a:normAutofit/>
          </a:bodyPr>
          <a:lstStyle/>
          <a:p>
            <a:pPr>
              <a:buFont typeface="Wingdings" panose="05000000000000000000" pitchFamily="2" charset="2"/>
              <a:buChar char="Ø"/>
            </a:pPr>
            <a:r>
              <a:rPr lang="zh-CN" altLang="en-US" sz="2400" b="1" dirty="0" smtClean="0"/>
              <a:t>调试评价过程中的主要问题：</a:t>
            </a:r>
            <a:endParaRPr lang="zh-CN" altLang="zh-CN" sz="2400" b="1" dirty="0"/>
          </a:p>
          <a:p>
            <a:pPr marL="0" indent="0">
              <a:buNone/>
            </a:pPr>
            <a:r>
              <a:rPr lang="en-US" altLang="zh-CN" sz="2400" dirty="0" smtClean="0"/>
              <a:t>3</a:t>
            </a:r>
            <a:r>
              <a:rPr lang="zh-CN" altLang="en-US" sz="2400" dirty="0" smtClean="0"/>
              <a:t>、</a:t>
            </a:r>
            <a:r>
              <a:rPr lang="zh-CN" altLang="zh-CN" sz="2400" dirty="0" smtClean="0"/>
              <a:t>发电机</a:t>
            </a:r>
            <a:r>
              <a:rPr lang="zh-CN" altLang="zh-CN" sz="2400" dirty="0"/>
              <a:t>漏氢量</a:t>
            </a:r>
            <a:r>
              <a:rPr lang="zh-CN" altLang="zh-CN" sz="2400" dirty="0" smtClean="0"/>
              <a:t>标准</a:t>
            </a:r>
            <a:r>
              <a:rPr lang="zh-CN" altLang="en-US" sz="2400" dirty="0"/>
              <a:t>≤ </a:t>
            </a:r>
            <a:r>
              <a:rPr lang="en-US" altLang="zh-CN" sz="2400" dirty="0" smtClean="0"/>
              <a:t>10N.M</a:t>
            </a:r>
            <a:r>
              <a:rPr lang="en-US" altLang="zh-CN" sz="2400" baseline="30000" dirty="0" smtClean="0"/>
              <a:t>3</a:t>
            </a:r>
            <a:r>
              <a:rPr lang="en-US" altLang="zh-CN" sz="2400" dirty="0" smtClean="0"/>
              <a:t>/d</a:t>
            </a:r>
            <a:r>
              <a:rPr lang="zh-CN" altLang="en-US" sz="2400" dirty="0" smtClean="0"/>
              <a:t>，有</a:t>
            </a:r>
            <a:r>
              <a:rPr lang="zh-CN" altLang="en-US" sz="2400" dirty="0"/>
              <a:t>的项目机组</a:t>
            </a:r>
            <a:r>
              <a:rPr lang="zh-CN" altLang="en-US" sz="2400" dirty="0" smtClean="0"/>
              <a:t>按厂家</a:t>
            </a:r>
            <a:r>
              <a:rPr lang="zh-CN" altLang="en-US" sz="2400" dirty="0"/>
              <a:t>合同要求</a:t>
            </a:r>
            <a:r>
              <a:rPr lang="zh-CN" altLang="en-US" sz="2400" dirty="0" smtClean="0"/>
              <a:t>值（小于</a:t>
            </a:r>
            <a:r>
              <a:rPr lang="en-US" altLang="zh-CN" sz="2400" dirty="0" smtClean="0"/>
              <a:t>14</a:t>
            </a:r>
            <a:r>
              <a:rPr lang="zh-CN" altLang="en-US" sz="2400" dirty="0" smtClean="0"/>
              <a:t>或</a:t>
            </a:r>
            <a:r>
              <a:rPr lang="en-US" altLang="zh-CN" sz="2400" dirty="0" smtClean="0"/>
              <a:t>18</a:t>
            </a:r>
            <a:r>
              <a:rPr lang="en-US" altLang="zh-CN" sz="2400" dirty="0"/>
              <a:t>N.M</a:t>
            </a:r>
            <a:r>
              <a:rPr lang="en-US" altLang="zh-CN" sz="2400" baseline="30000" dirty="0"/>
              <a:t>3</a:t>
            </a:r>
            <a:r>
              <a:rPr lang="en-US" altLang="zh-CN" sz="2400" dirty="0"/>
              <a:t>/d</a:t>
            </a:r>
            <a:r>
              <a:rPr lang="zh-CN" altLang="en-US" sz="2400" dirty="0" smtClean="0"/>
              <a:t>）验收</a:t>
            </a:r>
            <a:r>
              <a:rPr lang="zh-CN" altLang="en-US" sz="2400" dirty="0"/>
              <a:t>为试验合格，但不满足评价验收标准，此项不能得分。</a:t>
            </a:r>
            <a:endParaRPr lang="en-US" altLang="zh-CN" sz="2400" dirty="0"/>
          </a:p>
          <a:p>
            <a:pPr marL="0" indent="0">
              <a:buNone/>
            </a:pPr>
            <a:r>
              <a:rPr lang="en-US" altLang="zh-CN" sz="2400" dirty="0"/>
              <a:t>4</a:t>
            </a:r>
            <a:r>
              <a:rPr lang="zh-CN" altLang="en-US" sz="2400" dirty="0"/>
              <a:t>、关于电气和热控投入三率问题，有的项目机组</a:t>
            </a:r>
            <a:r>
              <a:rPr lang="zh-CN" altLang="en-US" sz="2400" dirty="0" smtClean="0"/>
              <a:t>没有该专项</a:t>
            </a:r>
            <a:r>
              <a:rPr lang="zh-CN" altLang="en-US" sz="2400" dirty="0"/>
              <a:t>考核指标，需要依据</a:t>
            </a:r>
            <a:r>
              <a:rPr lang="en-US" altLang="zh-CN" sz="2400" dirty="0"/>
              <a:t>GEX</a:t>
            </a:r>
            <a:r>
              <a:rPr lang="zh-CN" altLang="en-US" sz="2400" dirty="0"/>
              <a:t>、</a:t>
            </a:r>
            <a:r>
              <a:rPr lang="en-US" altLang="zh-CN" sz="2400" dirty="0"/>
              <a:t>PER</a:t>
            </a:r>
            <a:r>
              <a:rPr lang="zh-CN" altLang="zh-CN" sz="2400" dirty="0"/>
              <a:t>、</a:t>
            </a:r>
            <a:r>
              <a:rPr lang="en-US" altLang="zh-CN" sz="2400" dirty="0"/>
              <a:t>GTA</a:t>
            </a:r>
            <a:r>
              <a:rPr lang="zh-CN" altLang="en-US" sz="2400" dirty="0"/>
              <a:t>等相关系统试验的</a:t>
            </a:r>
            <a:r>
              <a:rPr lang="zh-CN" altLang="zh-CN" sz="2400" dirty="0"/>
              <a:t>先决条件和初始状态</a:t>
            </a:r>
            <a:r>
              <a:rPr lang="zh-CN" altLang="en-US" sz="2400" dirty="0"/>
              <a:t>进行</a:t>
            </a:r>
            <a:r>
              <a:rPr lang="zh-CN" altLang="zh-CN" sz="2400" dirty="0"/>
              <a:t>验证</a:t>
            </a:r>
            <a:r>
              <a:rPr lang="zh-CN" altLang="en-US" sz="2400" dirty="0"/>
              <a:t>，另外还需查询</a:t>
            </a:r>
            <a:r>
              <a:rPr lang="en-US" altLang="zh-CN" sz="2400" dirty="0"/>
              <a:t>PAC</a:t>
            </a:r>
            <a:r>
              <a:rPr lang="zh-CN" altLang="en-US" sz="2400" dirty="0"/>
              <a:t>中的遗留项清单查行核查。</a:t>
            </a:r>
            <a:endParaRPr lang="en-US" altLang="zh-CN" sz="2400" dirty="0"/>
          </a:p>
          <a:p>
            <a:pPr marL="0" indent="0">
              <a:buNone/>
            </a:pPr>
            <a:endParaRPr lang="en-US" altLang="zh-CN" sz="2400" dirty="0"/>
          </a:p>
        </p:txBody>
      </p:sp>
      <p:cxnSp>
        <p:nvCxnSpPr>
          <p:cNvPr id="6" name="直接连接符 5"/>
          <p:cNvCxnSpPr/>
          <p:nvPr/>
        </p:nvCxnSpPr>
        <p:spPr>
          <a:xfrm>
            <a:off x="2699792" y="2852936"/>
            <a:ext cx="2088232" cy="7920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87387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z="3200" b="1" dirty="0" smtClean="0"/>
              <a:t>调试专项评价操作过程</a:t>
            </a:r>
            <a:endParaRPr lang="zh-CN" altLang="zh-CN" sz="3200" b="1" dirty="0"/>
          </a:p>
        </p:txBody>
      </p:sp>
      <p:sp>
        <p:nvSpPr>
          <p:cNvPr id="3" name="内容占位符 2"/>
          <p:cNvSpPr>
            <a:spLocks noGrp="1"/>
          </p:cNvSpPr>
          <p:nvPr>
            <p:ph idx="1"/>
          </p:nvPr>
        </p:nvSpPr>
        <p:spPr>
          <a:xfrm>
            <a:off x="489768" y="2204864"/>
            <a:ext cx="8229600" cy="4389120"/>
          </a:xfrm>
        </p:spPr>
        <p:txBody>
          <a:bodyPr>
            <a:normAutofit/>
          </a:bodyPr>
          <a:lstStyle/>
          <a:p>
            <a:pPr>
              <a:buFont typeface="Wingdings" panose="05000000000000000000" pitchFamily="2" charset="2"/>
              <a:buChar char="Ø"/>
            </a:pPr>
            <a:r>
              <a:rPr lang="zh-CN" altLang="en-US" sz="2400" b="1" dirty="0" smtClean="0"/>
              <a:t>调试评价过程中的主要问题：</a:t>
            </a:r>
            <a:endParaRPr lang="zh-CN" altLang="zh-CN" sz="2400" b="1" dirty="0"/>
          </a:p>
          <a:p>
            <a:pPr marL="0" indent="0">
              <a:buNone/>
            </a:pPr>
            <a:r>
              <a:rPr lang="en-US" altLang="zh-CN" sz="2400" dirty="0" smtClean="0"/>
              <a:t>5</a:t>
            </a:r>
            <a:r>
              <a:rPr lang="zh-CN" altLang="en-US" sz="2400" dirty="0" smtClean="0"/>
              <a:t>、有</a:t>
            </a:r>
            <a:r>
              <a:rPr lang="zh-CN" altLang="en-US" sz="2400" dirty="0"/>
              <a:t>的项目</a:t>
            </a:r>
            <a:r>
              <a:rPr lang="zh-CN" altLang="en-US" sz="2400" dirty="0" smtClean="0"/>
              <a:t>机组</a:t>
            </a:r>
            <a:r>
              <a:rPr lang="en-US" altLang="zh-CN" sz="2400" dirty="0" smtClean="0"/>
              <a:t>168/100h </a:t>
            </a:r>
            <a:r>
              <a:rPr lang="zh-CN" altLang="en-US" sz="2400" dirty="0"/>
              <a:t>试运行试验没有形成专项</a:t>
            </a:r>
            <a:r>
              <a:rPr lang="zh-CN" altLang="en-US" sz="2400" dirty="0" smtClean="0"/>
              <a:t>报告，不利于相关指标的查询。</a:t>
            </a:r>
            <a:endParaRPr lang="en-US" altLang="zh-CN" sz="2400" dirty="0"/>
          </a:p>
        </p:txBody>
      </p:sp>
      <p:cxnSp>
        <p:nvCxnSpPr>
          <p:cNvPr id="6" name="直接连接符 5"/>
          <p:cNvCxnSpPr/>
          <p:nvPr/>
        </p:nvCxnSpPr>
        <p:spPr>
          <a:xfrm>
            <a:off x="2699792" y="2852936"/>
            <a:ext cx="2088232" cy="7920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59117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a:bodyPr>
          <a:lstStyle/>
          <a:p>
            <a:pPr marL="0" indent="0">
              <a:buNone/>
            </a:pPr>
            <a:endParaRPr lang="en-US" altLang="zh-CN" dirty="0" smtClean="0"/>
          </a:p>
          <a:p>
            <a:pPr marL="0" indent="0" algn="ctr">
              <a:buNone/>
            </a:pPr>
            <a:endParaRPr lang="en-US" altLang="zh-CN" dirty="0"/>
          </a:p>
          <a:p>
            <a:pPr marL="0" indent="0" algn="ctr">
              <a:buNone/>
            </a:pPr>
            <a:r>
              <a:rPr lang="zh-CN" altLang="en-US" sz="4000" b="1" dirty="0" smtClean="0">
                <a:solidFill>
                  <a:srgbClr val="0070C0"/>
                </a:solidFill>
                <a:latin typeface="+mj-ea"/>
                <a:ea typeface="+mj-ea"/>
              </a:rPr>
              <a:t>谢谢！</a:t>
            </a:r>
            <a:endParaRPr lang="zh-CN" altLang="en-US" sz="4000" b="1" dirty="0">
              <a:solidFill>
                <a:srgbClr val="0070C0"/>
              </a:solidFill>
              <a:latin typeface="+mj-ea"/>
              <a:ea typeface="+mj-ea"/>
            </a:endParaRPr>
          </a:p>
        </p:txBody>
      </p:sp>
    </p:spTree>
    <p:extLst>
      <p:ext uri="{BB962C8B-B14F-4D97-AF65-F5344CB8AC3E}">
        <p14:creationId xmlns:p14="http://schemas.microsoft.com/office/powerpoint/2010/main" val="31175278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en-US" altLang="zh-CN" dirty="0"/>
              <a:t>1 </a:t>
            </a:r>
            <a:r>
              <a:rPr lang="zh-CN" altLang="en-US" dirty="0"/>
              <a:t>范围</a:t>
            </a:r>
          </a:p>
        </p:txBody>
      </p:sp>
      <p:sp>
        <p:nvSpPr>
          <p:cNvPr id="3" name="内容占位符 2"/>
          <p:cNvSpPr>
            <a:spLocks noGrp="1"/>
          </p:cNvSpPr>
          <p:nvPr>
            <p:ph idx="1"/>
          </p:nvPr>
        </p:nvSpPr>
        <p:spPr/>
        <p:txBody>
          <a:bodyPr>
            <a:noAutofit/>
          </a:bodyPr>
          <a:lstStyle/>
          <a:p>
            <a:pPr marL="0" indent="0">
              <a:buNone/>
            </a:pPr>
            <a:r>
              <a:rPr lang="en-US" altLang="zh-CN" dirty="0" smtClean="0">
                <a:latin typeface="+mn-ea"/>
              </a:rPr>
              <a:t>1.1 </a:t>
            </a:r>
            <a:r>
              <a:rPr lang="zh-CN" altLang="zh-CN" dirty="0">
                <a:latin typeface="+mn-ea"/>
              </a:rPr>
              <a:t>本文件适用于具有独立生产能力和完整使用功能的新建、扩建核电工程的施工过程及商运一年后施工质量优良标准的评价，其他核能工程的施工质量评价参照本文件执行。</a:t>
            </a:r>
          </a:p>
          <a:p>
            <a:pPr marL="0" indent="0">
              <a:buNone/>
            </a:pPr>
            <a:r>
              <a:rPr lang="en-US" altLang="zh-CN" dirty="0" smtClean="0">
                <a:latin typeface="+mn-ea"/>
              </a:rPr>
              <a:t>1.2 </a:t>
            </a:r>
            <a:r>
              <a:rPr lang="zh-CN" altLang="zh-CN" dirty="0">
                <a:solidFill>
                  <a:srgbClr val="FF0000"/>
                </a:solidFill>
                <a:latin typeface="+mn-ea"/>
              </a:rPr>
              <a:t>本文件规定了核电工程施工质量评价的方法和</a:t>
            </a:r>
            <a:r>
              <a:rPr lang="zh-CN" altLang="zh-CN" b="1" dirty="0">
                <a:solidFill>
                  <a:srgbClr val="FF0000"/>
                </a:solidFill>
                <a:latin typeface="+mn-ea"/>
              </a:rPr>
              <a:t>标准</a:t>
            </a:r>
            <a:r>
              <a:rPr lang="zh-CN" altLang="en-US" dirty="0">
                <a:solidFill>
                  <a:srgbClr val="FF0000"/>
                </a:solidFill>
                <a:latin typeface="+mn-ea"/>
              </a:rPr>
              <a:t>。</a:t>
            </a:r>
            <a:endParaRPr lang="zh-CN" altLang="zh-CN" dirty="0">
              <a:solidFill>
                <a:srgbClr val="FF0000"/>
              </a:solidFill>
              <a:latin typeface="+mn-ea"/>
            </a:endParaRPr>
          </a:p>
          <a:p>
            <a:pPr marL="0" indent="0">
              <a:spcBef>
                <a:spcPts val="600"/>
              </a:spcBef>
              <a:spcAft>
                <a:spcPts val="600"/>
              </a:spcAft>
              <a:buNone/>
            </a:pPr>
            <a:endParaRPr lang="zh-CN" altLang="en-US" sz="2000" dirty="0">
              <a:latin typeface="+mn-ea"/>
              <a:ea typeface="+mn-ea"/>
            </a:endParaRPr>
          </a:p>
        </p:txBody>
      </p:sp>
    </p:spTree>
    <p:extLst>
      <p:ext uri="{BB962C8B-B14F-4D97-AF65-F5344CB8AC3E}">
        <p14:creationId xmlns:p14="http://schemas.microsoft.com/office/powerpoint/2010/main" val="30391093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2  </a:t>
            </a:r>
            <a:r>
              <a:rPr lang="zh-CN" altLang="zh-CN" dirty="0" smtClean="0"/>
              <a:t>规范性</a:t>
            </a:r>
            <a:r>
              <a:rPr lang="zh-CN" altLang="zh-CN" dirty="0"/>
              <a:t>引用文件</a:t>
            </a:r>
            <a:br>
              <a:rPr lang="zh-CN" altLang="zh-CN" dirty="0"/>
            </a:br>
            <a:endParaRPr lang="zh-CN" altLang="en-US" dirty="0"/>
          </a:p>
        </p:txBody>
      </p:sp>
      <p:sp>
        <p:nvSpPr>
          <p:cNvPr id="3" name="内容占位符 2"/>
          <p:cNvSpPr>
            <a:spLocks noGrp="1"/>
          </p:cNvSpPr>
          <p:nvPr>
            <p:ph idx="1"/>
          </p:nvPr>
        </p:nvSpPr>
        <p:spPr/>
        <p:txBody>
          <a:bodyPr/>
          <a:lstStyle/>
          <a:p>
            <a:pPr marL="0" indent="0">
              <a:buNone/>
            </a:pPr>
            <a:r>
              <a:rPr lang="zh-CN" altLang="zh-CN" dirty="0"/>
              <a:t>下列文件中的内容通过文中的规范性引用而构成本文件必不可少的</a:t>
            </a:r>
            <a:r>
              <a:rPr lang="zh-CN" altLang="zh-CN" dirty="0" smtClean="0"/>
              <a:t>条款</a:t>
            </a:r>
            <a:endParaRPr lang="en-US" altLang="zh-CN" dirty="0" smtClean="0"/>
          </a:p>
          <a:p>
            <a:pPr>
              <a:buFont typeface="Wingdings" panose="05000000000000000000" pitchFamily="2" charset="2"/>
              <a:buChar char="Ø"/>
            </a:pPr>
            <a:r>
              <a:rPr lang="en-US" altLang="zh-CN" dirty="0" smtClean="0"/>
              <a:t>GB/T </a:t>
            </a:r>
            <a:r>
              <a:rPr lang="en-US" altLang="zh-CN" dirty="0"/>
              <a:t>50375  </a:t>
            </a:r>
            <a:r>
              <a:rPr lang="zh-CN" altLang="zh-CN" dirty="0"/>
              <a:t>建筑工程施工质量验收及评价标准</a:t>
            </a:r>
          </a:p>
          <a:p>
            <a:pPr>
              <a:buFont typeface="Wingdings" panose="05000000000000000000" pitchFamily="2" charset="2"/>
              <a:buChar char="Ø"/>
            </a:pPr>
            <a:r>
              <a:rPr lang="en-US" altLang="zh-CN" dirty="0"/>
              <a:t>DL/T 5764  </a:t>
            </a:r>
            <a:r>
              <a:rPr lang="zh-CN" altLang="zh-CN" dirty="0"/>
              <a:t>火电工程质量评价标准</a:t>
            </a:r>
          </a:p>
          <a:p>
            <a:pPr>
              <a:buFont typeface="Wingdings" panose="05000000000000000000" pitchFamily="2" charset="2"/>
              <a:buChar char="Ø"/>
            </a:pPr>
            <a:r>
              <a:rPr lang="en-US" altLang="zh-CN" dirty="0"/>
              <a:t>NB/T 25064  </a:t>
            </a:r>
            <a:r>
              <a:rPr lang="zh-CN" altLang="zh-CN" dirty="0"/>
              <a:t>核电厂常规岛及辅助配套设施建设施工质量评价导则</a:t>
            </a:r>
          </a:p>
          <a:p>
            <a:pPr>
              <a:buFont typeface="Wingdings" panose="05000000000000000000" pitchFamily="2" charset="2"/>
              <a:buChar char="Ø"/>
            </a:pPr>
            <a:r>
              <a:rPr lang="en-US" altLang="zh-CN" dirty="0"/>
              <a:t>NB/T 20123  </a:t>
            </a:r>
            <a:r>
              <a:rPr lang="zh-CN" altLang="zh-CN" dirty="0"/>
              <a:t>核电工程分部分项划分规定</a:t>
            </a:r>
          </a:p>
          <a:p>
            <a:pPr>
              <a:buFont typeface="Wingdings" panose="05000000000000000000" pitchFamily="2" charset="2"/>
              <a:buChar char="Ø"/>
            </a:pPr>
            <a:r>
              <a:rPr lang="en-US" altLang="zh-CN" dirty="0"/>
              <a:t>GB/T 18894  </a:t>
            </a:r>
            <a:r>
              <a:rPr lang="zh-CN" altLang="zh-CN" dirty="0"/>
              <a:t>电子文件归档与电子档案管理规范</a:t>
            </a:r>
          </a:p>
          <a:p>
            <a:pPr>
              <a:buFont typeface="Wingdings" panose="05000000000000000000" pitchFamily="2" charset="2"/>
              <a:buChar char="Ø"/>
            </a:pPr>
            <a:r>
              <a:rPr lang="en-US" altLang="zh-CN" dirty="0"/>
              <a:t>DA/T 28  </a:t>
            </a:r>
            <a:r>
              <a:rPr lang="zh-CN" altLang="zh-CN" dirty="0"/>
              <a:t>建设项目档案管理规范</a:t>
            </a:r>
          </a:p>
          <a:p>
            <a:pPr>
              <a:buFont typeface="Wingdings" panose="05000000000000000000" pitchFamily="2" charset="2"/>
              <a:buChar char="Ø"/>
            </a:pPr>
            <a:r>
              <a:rPr lang="en-US" altLang="zh-CN" dirty="0"/>
              <a:t>GB/T 11821  </a:t>
            </a:r>
            <a:r>
              <a:rPr lang="zh-CN" altLang="zh-CN" dirty="0"/>
              <a:t>照片档案管理规范</a:t>
            </a:r>
          </a:p>
          <a:p>
            <a:pPr>
              <a:buFont typeface="Wingdings" panose="05000000000000000000" pitchFamily="2" charset="2"/>
              <a:buChar char="Ø"/>
            </a:pPr>
            <a:r>
              <a:rPr lang="en-US" altLang="zh-CN" dirty="0"/>
              <a:t>EJ/T 1225  </a:t>
            </a:r>
            <a:r>
              <a:rPr lang="zh-CN" altLang="zh-CN" dirty="0"/>
              <a:t>核电文件档案管理要求</a:t>
            </a:r>
            <a:endParaRPr lang="zh-CN" altLang="en-US" dirty="0"/>
          </a:p>
        </p:txBody>
      </p:sp>
    </p:spTree>
    <p:extLst>
      <p:ext uri="{BB962C8B-B14F-4D97-AF65-F5344CB8AC3E}">
        <p14:creationId xmlns:p14="http://schemas.microsoft.com/office/powerpoint/2010/main" val="32898840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3  </a:t>
            </a:r>
            <a:r>
              <a:rPr lang="zh-CN" altLang="zh-CN" dirty="0" smtClean="0"/>
              <a:t>术语</a:t>
            </a:r>
            <a:r>
              <a:rPr lang="zh-CN" altLang="zh-CN" dirty="0"/>
              <a:t>和定义</a:t>
            </a:r>
            <a:br>
              <a:rPr lang="zh-CN" altLang="zh-CN" dirty="0"/>
            </a:br>
            <a:endParaRPr lang="zh-CN" altLang="en-US" dirty="0"/>
          </a:p>
        </p:txBody>
      </p:sp>
      <p:sp>
        <p:nvSpPr>
          <p:cNvPr id="3" name="内容占位符 2"/>
          <p:cNvSpPr>
            <a:spLocks noGrp="1"/>
          </p:cNvSpPr>
          <p:nvPr>
            <p:ph idx="1"/>
          </p:nvPr>
        </p:nvSpPr>
        <p:spPr/>
        <p:txBody>
          <a:bodyPr/>
          <a:lstStyle/>
          <a:p>
            <a:pPr marL="0" indent="0">
              <a:buNone/>
            </a:pPr>
            <a:r>
              <a:rPr lang="zh-CN" altLang="zh-CN" b="1" dirty="0"/>
              <a:t>性能检测</a:t>
            </a:r>
            <a:r>
              <a:rPr lang="en-US" altLang="zh-CN" b="1" dirty="0"/>
              <a:t>  performance test</a:t>
            </a:r>
            <a:endParaRPr lang="zh-CN" altLang="zh-CN" dirty="0"/>
          </a:p>
          <a:p>
            <a:pPr marL="0" indent="0">
              <a:buNone/>
            </a:pPr>
            <a:r>
              <a:rPr lang="zh-CN" altLang="zh-CN" dirty="0"/>
              <a:t>对检验项目中的各项性能进行检查、量测、试验等，并将检测结果与设计要求及标准规定进行比较，以确定各项性能达到标准规定程度的活动。</a:t>
            </a:r>
          </a:p>
          <a:p>
            <a:pPr marL="0" indent="0">
              <a:buNone/>
            </a:pPr>
            <a:r>
              <a:rPr lang="zh-CN" altLang="zh-CN" b="1" dirty="0"/>
              <a:t>权重</a:t>
            </a:r>
            <a:r>
              <a:rPr lang="en-US" altLang="zh-CN" b="1" dirty="0"/>
              <a:t>  weight</a:t>
            </a:r>
            <a:endParaRPr lang="zh-CN" altLang="zh-CN" dirty="0"/>
          </a:p>
          <a:p>
            <a:pPr marL="0" indent="0">
              <a:buNone/>
            </a:pPr>
            <a:r>
              <a:rPr lang="zh-CN" altLang="zh-CN" dirty="0"/>
              <a:t>在质量评价体系中，将整体工程分为若干单项工程或专项工程，按照各部位、系统所占工作量的大小及影响整体能力的重要程度，规定的所占比重</a:t>
            </a:r>
            <a:r>
              <a:rPr lang="zh-CN" altLang="zh-CN" dirty="0" smtClean="0"/>
              <a:t>。</a:t>
            </a:r>
            <a:endParaRPr lang="en-US" altLang="zh-CN" dirty="0" smtClean="0"/>
          </a:p>
          <a:p>
            <a:pPr marL="0" indent="0">
              <a:buNone/>
            </a:pPr>
            <a:endParaRPr lang="zh-CN" altLang="zh-CN" dirty="0" smtClean="0"/>
          </a:p>
          <a:p>
            <a:endParaRPr lang="zh-CN" altLang="en-US" dirty="0"/>
          </a:p>
        </p:txBody>
      </p:sp>
    </p:spTree>
    <p:extLst>
      <p:ext uri="{BB962C8B-B14F-4D97-AF65-F5344CB8AC3E}">
        <p14:creationId xmlns:p14="http://schemas.microsoft.com/office/powerpoint/2010/main" val="39597070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3  </a:t>
            </a:r>
            <a:r>
              <a:rPr lang="zh-CN" altLang="zh-CN" dirty="0" smtClean="0"/>
              <a:t>术语</a:t>
            </a:r>
            <a:r>
              <a:rPr lang="zh-CN" altLang="zh-CN" dirty="0"/>
              <a:t>和定义</a:t>
            </a:r>
            <a:br>
              <a:rPr lang="zh-CN" altLang="zh-CN" dirty="0"/>
            </a:br>
            <a:endParaRPr lang="zh-CN" altLang="en-US" dirty="0"/>
          </a:p>
        </p:txBody>
      </p:sp>
      <p:sp>
        <p:nvSpPr>
          <p:cNvPr id="3" name="内容占位符 2"/>
          <p:cNvSpPr>
            <a:spLocks noGrp="1"/>
          </p:cNvSpPr>
          <p:nvPr>
            <p:ph idx="1"/>
          </p:nvPr>
        </p:nvSpPr>
        <p:spPr/>
        <p:txBody>
          <a:bodyPr/>
          <a:lstStyle/>
          <a:p>
            <a:pPr marL="0" indent="0">
              <a:buNone/>
            </a:pPr>
            <a:r>
              <a:rPr lang="zh-CN" altLang="zh-CN" b="1" dirty="0"/>
              <a:t>整体工程质量评价</a:t>
            </a:r>
            <a:r>
              <a:rPr lang="en-US" altLang="zh-CN" b="1" dirty="0"/>
              <a:t>  overall project quality evaluation</a:t>
            </a:r>
            <a:endParaRPr lang="zh-CN" altLang="zh-CN" dirty="0"/>
          </a:p>
          <a:p>
            <a:pPr marL="0" indent="0">
              <a:buNone/>
            </a:pPr>
            <a:r>
              <a:rPr lang="zh-CN" altLang="zh-CN" dirty="0">
                <a:solidFill>
                  <a:srgbClr val="FF0000"/>
                </a:solidFill>
              </a:rPr>
              <a:t>对申报优质工程的机组全部施工内容，按照评优管理办法要求，在机组全部投产并使用一年及以上且不超过四年，且全部机组的单项工程</a:t>
            </a:r>
            <a:r>
              <a:rPr lang="zh-CN" altLang="zh-CN" dirty="0"/>
              <a:t>（含土建单项工程、机械单项工程和电仪单项工程）、专项工程（含焊接专项工程和调试专项工程以及工程档案管理专项及质量保证专项）质量评价均完成后，所进行的工程质量综合评价。</a:t>
            </a:r>
          </a:p>
          <a:p>
            <a:pPr marL="0" indent="0">
              <a:buNone/>
            </a:pPr>
            <a:r>
              <a:rPr lang="zh-CN" altLang="zh-CN" b="1" dirty="0"/>
              <a:t>优良工程</a:t>
            </a:r>
            <a:r>
              <a:rPr lang="en-US" altLang="zh-CN" b="1" dirty="0"/>
              <a:t>   fine building engineering</a:t>
            </a:r>
            <a:endParaRPr lang="zh-CN" altLang="zh-CN" dirty="0"/>
          </a:p>
          <a:p>
            <a:pPr marL="0" indent="0">
              <a:buNone/>
            </a:pPr>
            <a:r>
              <a:rPr lang="zh-CN" altLang="zh-CN" dirty="0"/>
              <a:t>在满足相关技术标准规定合格的基础上，经过对工程结构安全、性能检测、允许偏差、观感质量以及工程档案管理和质量保证体系等的综合评价，达到本文件规定的优良标准的核电工程。</a:t>
            </a:r>
            <a:endParaRPr lang="zh-CN" altLang="zh-CN" dirty="0" smtClean="0"/>
          </a:p>
          <a:p>
            <a:endParaRPr lang="zh-CN" altLang="en-US" dirty="0"/>
          </a:p>
        </p:txBody>
      </p:sp>
    </p:spTree>
    <p:extLst>
      <p:ext uri="{BB962C8B-B14F-4D97-AF65-F5344CB8AC3E}">
        <p14:creationId xmlns:p14="http://schemas.microsoft.com/office/powerpoint/2010/main" val="13176730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4  </a:t>
            </a:r>
            <a:r>
              <a:rPr lang="zh-CN" altLang="zh-CN" dirty="0" smtClean="0"/>
              <a:t>基本</a:t>
            </a:r>
            <a:r>
              <a:rPr lang="zh-CN" altLang="zh-CN" dirty="0"/>
              <a:t>规定</a:t>
            </a:r>
            <a:br>
              <a:rPr lang="zh-CN" altLang="zh-CN" dirty="0"/>
            </a:br>
            <a:endParaRPr lang="zh-CN" altLang="en-US" dirty="0"/>
          </a:p>
        </p:txBody>
      </p:sp>
      <p:sp>
        <p:nvSpPr>
          <p:cNvPr id="3" name="内容占位符 2"/>
          <p:cNvSpPr>
            <a:spLocks noGrp="1"/>
          </p:cNvSpPr>
          <p:nvPr>
            <p:ph idx="1"/>
          </p:nvPr>
        </p:nvSpPr>
        <p:spPr/>
        <p:txBody>
          <a:bodyPr/>
          <a:lstStyle/>
          <a:p>
            <a:pPr marL="0" indent="0">
              <a:buNone/>
            </a:pPr>
            <a:r>
              <a:rPr lang="en-US" altLang="zh-CN" dirty="0"/>
              <a:t>4.1 </a:t>
            </a:r>
            <a:r>
              <a:rPr lang="zh-CN" altLang="zh-CN" dirty="0"/>
              <a:t>实施工程质量评价的项目，建设单位宜组织参建单位在工程开工前制定</a:t>
            </a:r>
            <a:r>
              <a:rPr lang="zh-CN" altLang="zh-CN" b="1" dirty="0">
                <a:solidFill>
                  <a:srgbClr val="FF0000"/>
                </a:solidFill>
              </a:rPr>
              <a:t>工程质量目标，实行目标管理，编制质量目标实施计划</a:t>
            </a:r>
            <a:r>
              <a:rPr lang="zh-CN" altLang="zh-CN" dirty="0">
                <a:solidFill>
                  <a:srgbClr val="FF0000"/>
                </a:solidFill>
              </a:rPr>
              <a:t>，</a:t>
            </a:r>
            <a:r>
              <a:rPr lang="zh-CN" altLang="zh-CN" dirty="0"/>
              <a:t>明确各方责任，加强过程控制，强化各阶段的质量验收。</a:t>
            </a:r>
          </a:p>
          <a:p>
            <a:pPr marL="0" indent="0">
              <a:buNone/>
            </a:pPr>
            <a:r>
              <a:rPr lang="en-US" altLang="zh-CN" dirty="0"/>
              <a:t>4.2 </a:t>
            </a:r>
            <a:r>
              <a:rPr lang="zh-CN" altLang="zh-CN" dirty="0"/>
              <a:t>整体工程质量评价应在各阶段工程施工质量评价完成的基础上，机组商运一年后，经过工程质量评价，综合施工过程中的</a:t>
            </a:r>
            <a:r>
              <a:rPr lang="zh-CN" altLang="zh-CN" b="1" dirty="0">
                <a:solidFill>
                  <a:srgbClr val="FF0000"/>
                </a:solidFill>
              </a:rPr>
              <a:t>各阶段质量评价</a:t>
            </a:r>
            <a:r>
              <a:rPr lang="zh-CN" altLang="zh-CN" dirty="0"/>
              <a:t>结果，汇总形成该工程的整体工程质量评价结论。</a:t>
            </a:r>
            <a:endParaRPr lang="zh-CN" altLang="en-US" dirty="0"/>
          </a:p>
        </p:txBody>
      </p:sp>
    </p:spTree>
    <p:extLst>
      <p:ext uri="{BB962C8B-B14F-4D97-AF65-F5344CB8AC3E}">
        <p14:creationId xmlns:p14="http://schemas.microsoft.com/office/powerpoint/2010/main" val="13008787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en-US" altLang="zh-CN" dirty="0" smtClean="0"/>
              <a:t>4  </a:t>
            </a:r>
            <a:r>
              <a:rPr lang="zh-CN" altLang="zh-CN" dirty="0" smtClean="0"/>
              <a:t>基本</a:t>
            </a:r>
            <a:r>
              <a:rPr lang="zh-CN" altLang="zh-CN" dirty="0"/>
              <a:t>规定</a:t>
            </a:r>
            <a:br>
              <a:rPr lang="zh-CN" altLang="zh-CN" dirty="0"/>
            </a:br>
            <a:endParaRPr lang="zh-CN" altLang="en-US" dirty="0"/>
          </a:p>
        </p:txBody>
      </p:sp>
      <p:sp>
        <p:nvSpPr>
          <p:cNvPr id="3" name="内容占位符 2"/>
          <p:cNvSpPr>
            <a:spLocks noGrp="1"/>
          </p:cNvSpPr>
          <p:nvPr>
            <p:ph idx="1"/>
          </p:nvPr>
        </p:nvSpPr>
        <p:spPr/>
        <p:txBody>
          <a:bodyPr/>
          <a:lstStyle/>
          <a:p>
            <a:pPr marL="0" indent="0">
              <a:buNone/>
            </a:pPr>
            <a:r>
              <a:rPr lang="en-US" altLang="zh-CN" dirty="0"/>
              <a:t>4.3 </a:t>
            </a:r>
            <a:r>
              <a:rPr lang="zh-CN" altLang="zh-CN" dirty="0"/>
              <a:t>工程质量出现下列情况之一的，整体质量评价结果不得为优良</a:t>
            </a:r>
            <a:r>
              <a:rPr lang="zh-CN" altLang="zh-CN" dirty="0" smtClean="0"/>
              <a:t>工程</a:t>
            </a:r>
            <a:r>
              <a:rPr lang="zh-CN" altLang="en-US" dirty="0" smtClean="0"/>
              <a:t>：</a:t>
            </a:r>
            <a:r>
              <a:rPr lang="en-US" altLang="zh-CN" dirty="0" smtClean="0"/>
              <a:t>   </a:t>
            </a:r>
            <a:endParaRPr lang="zh-CN" altLang="zh-CN" dirty="0"/>
          </a:p>
          <a:p>
            <a:pPr marL="0" indent="0">
              <a:buNone/>
            </a:pPr>
            <a:r>
              <a:rPr lang="en-US" altLang="zh-CN" dirty="0"/>
              <a:t>a</a:t>
            </a:r>
            <a:r>
              <a:rPr lang="zh-CN" altLang="zh-CN" dirty="0"/>
              <a:t>）由于设计、施工等原因存在质量、安全隐患、功能性缺陷的工程；</a:t>
            </a:r>
            <a:r>
              <a:rPr lang="en-US" altLang="zh-CN" dirty="0"/>
              <a:t>  </a:t>
            </a:r>
            <a:endParaRPr lang="zh-CN" altLang="zh-CN" dirty="0"/>
          </a:p>
          <a:p>
            <a:pPr marL="0" indent="0">
              <a:buNone/>
            </a:pPr>
            <a:r>
              <a:rPr lang="en-US" altLang="zh-CN" dirty="0"/>
              <a:t>b</a:t>
            </a:r>
            <a:r>
              <a:rPr lang="zh-CN" altLang="zh-CN" dirty="0"/>
              <a:t>）工程建设及运营过程中发生过一般以上质量事故、一般以上安全事故、重大环境污染事故、二级及以上核事件、事故和重大不良社会影响事件的工程；</a:t>
            </a:r>
          </a:p>
          <a:p>
            <a:pPr marL="0" indent="0">
              <a:buNone/>
            </a:pPr>
            <a:r>
              <a:rPr lang="en-US" altLang="zh-CN" dirty="0"/>
              <a:t>c</a:t>
            </a:r>
            <a:r>
              <a:rPr lang="zh-CN" altLang="zh-CN" dirty="0"/>
              <a:t>）虽已正式竣工验收，但仍有影响工程主体使用功能的项目；</a:t>
            </a:r>
          </a:p>
          <a:p>
            <a:pPr marL="0" indent="0">
              <a:buNone/>
            </a:pPr>
            <a:r>
              <a:rPr lang="en-US" altLang="zh-CN" dirty="0"/>
              <a:t>d</a:t>
            </a:r>
            <a:r>
              <a:rPr lang="zh-CN" altLang="zh-CN" dirty="0"/>
              <a:t>）违反国家规定，使用明令禁止的建筑材料、设备、产品的。</a:t>
            </a:r>
          </a:p>
        </p:txBody>
      </p:sp>
    </p:spTree>
    <p:extLst>
      <p:ext uri="{BB962C8B-B14F-4D97-AF65-F5344CB8AC3E}">
        <p14:creationId xmlns:p14="http://schemas.microsoft.com/office/powerpoint/2010/main" val="154520111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CGN 集团公司">
      <a:dk1>
        <a:srgbClr val="004A86"/>
      </a:dk1>
      <a:lt1>
        <a:srgbClr val="FFFFFF"/>
      </a:lt1>
      <a:dk2>
        <a:srgbClr val="4C4948"/>
      </a:dk2>
      <a:lt2>
        <a:srgbClr val="0069AC"/>
      </a:lt2>
      <a:accent1>
        <a:srgbClr val="00AAE8"/>
      </a:accent1>
      <a:accent2>
        <a:srgbClr val="DAD900"/>
      </a:accent2>
      <a:accent3>
        <a:srgbClr val="8FC31F"/>
      </a:accent3>
      <a:accent4>
        <a:srgbClr val="FFD900"/>
      </a:accent4>
      <a:accent5>
        <a:srgbClr val="F7AB00"/>
      </a:accent5>
      <a:accent6>
        <a:srgbClr val="ED6C00"/>
      </a:accent6>
      <a:hlink>
        <a:srgbClr val="CCEEFA"/>
      </a:hlink>
      <a:folHlink>
        <a:srgbClr val="004A86"/>
      </a:folHlink>
    </a:clrScheme>
    <a:fontScheme name="CGN">
      <a:majorFont>
        <a:latin typeface="Arial"/>
        <a:ea typeface="SimHei"/>
        <a:cs typeface=""/>
      </a:majorFont>
      <a:minorFont>
        <a:latin typeface="Arial"/>
        <a:ea typeface="Sim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2486</TotalTime>
  <Words>3544</Words>
  <Application>Microsoft Office PowerPoint</Application>
  <PresentationFormat>全屏显示(4:3)</PresentationFormat>
  <Paragraphs>877</Paragraphs>
  <Slides>38</Slides>
  <Notes>2</Notes>
  <HiddenSlides>0</HiddenSlides>
  <MMClips>0</MMClips>
  <ScaleCrop>false</ScaleCrop>
  <HeadingPairs>
    <vt:vector size="4" baseType="variant">
      <vt:variant>
        <vt:lpstr>主题</vt:lpstr>
      </vt:variant>
      <vt:variant>
        <vt:i4>3</vt:i4>
      </vt:variant>
      <vt:variant>
        <vt:lpstr>幻灯片标题</vt:lpstr>
      </vt:variant>
      <vt:variant>
        <vt:i4>38</vt:i4>
      </vt:variant>
    </vt:vector>
  </HeadingPairs>
  <TitlesOfParts>
    <vt:vector size="41" baseType="lpstr">
      <vt:lpstr>1_自定义设计方案</vt:lpstr>
      <vt:lpstr>自定义设计方案</vt:lpstr>
      <vt:lpstr>Office 主题​​</vt:lpstr>
      <vt:lpstr>中国核能行业协会 核电工程施工质量评价规程 （ 报批稿） </vt:lpstr>
      <vt:lpstr>引言</vt:lpstr>
      <vt:lpstr>引言</vt:lpstr>
      <vt:lpstr>1 范围</vt:lpstr>
      <vt:lpstr>2  规范性引用文件 </vt:lpstr>
      <vt:lpstr>3  术语和定义 </vt:lpstr>
      <vt:lpstr>3  术语和定义 </vt:lpstr>
      <vt:lpstr>4  基本规定 </vt:lpstr>
      <vt:lpstr>4  基本规定 </vt:lpstr>
      <vt:lpstr>4  基本规定 </vt:lpstr>
      <vt:lpstr>5  评价体系 </vt:lpstr>
      <vt:lpstr>5  评价体系 </vt:lpstr>
      <vt:lpstr>5  评价体系 </vt:lpstr>
      <vt:lpstr>5  评价体系 </vt:lpstr>
      <vt:lpstr>5  评价体系 </vt:lpstr>
      <vt:lpstr>6  评价方法</vt:lpstr>
      <vt:lpstr>6  评价方法</vt:lpstr>
      <vt:lpstr>8  专项工程质量评价</vt:lpstr>
      <vt:lpstr>8  专项工程质量评价</vt:lpstr>
      <vt:lpstr>8  专项工程质量评价</vt:lpstr>
      <vt:lpstr>8  专项工程质量评价</vt:lpstr>
      <vt:lpstr>8  专项工程质量评价</vt:lpstr>
      <vt:lpstr>8  专项工程质量评价</vt:lpstr>
      <vt:lpstr>8  专项工程质量评价</vt:lpstr>
      <vt:lpstr>8  专项工程质量评价</vt:lpstr>
      <vt:lpstr>PowerPoint 演示文稿</vt:lpstr>
      <vt:lpstr>9  整体工程质量评价 </vt:lpstr>
      <vt:lpstr>9  整体工程质量评价 </vt:lpstr>
      <vt:lpstr>9  整体工程质量评价 </vt:lpstr>
      <vt:lpstr>9  整体工程质量评价 </vt:lpstr>
      <vt:lpstr>9  整体工程质量评价 </vt:lpstr>
      <vt:lpstr>10  工程质量评价报告</vt:lpstr>
      <vt:lpstr>   调试专项评价操作过程</vt:lpstr>
      <vt:lpstr>调试专项评价操作过程</vt:lpstr>
      <vt:lpstr>调试专项评价操作过程</vt:lpstr>
      <vt:lpstr>调试专项评价操作过程</vt:lpstr>
      <vt:lpstr>调试专项评价操作过程</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文功谦</dc:creator>
  <cp:lastModifiedBy>文功谦</cp:lastModifiedBy>
  <cp:revision>95</cp:revision>
  <dcterms:created xsi:type="dcterms:W3CDTF">2020-07-09T02:27:31Z</dcterms:created>
  <dcterms:modified xsi:type="dcterms:W3CDTF">2021-09-07T03:05:01Z</dcterms:modified>
</cp:coreProperties>
</file>