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40"/>
  </p:notesMasterIdLst>
  <p:sldIdLst>
    <p:sldId id="818" r:id="rId2"/>
    <p:sldId id="687" r:id="rId3"/>
    <p:sldId id="930" r:id="rId4"/>
    <p:sldId id="707" r:id="rId5"/>
    <p:sldId id="709" r:id="rId6"/>
    <p:sldId id="714" r:id="rId7"/>
    <p:sldId id="715" r:id="rId8"/>
    <p:sldId id="716" r:id="rId9"/>
    <p:sldId id="718" r:id="rId10"/>
    <p:sldId id="719" r:id="rId11"/>
    <p:sldId id="720" r:id="rId12"/>
    <p:sldId id="721" r:id="rId13"/>
    <p:sldId id="722" r:id="rId14"/>
    <p:sldId id="723" r:id="rId15"/>
    <p:sldId id="939" r:id="rId16"/>
    <p:sldId id="932" r:id="rId17"/>
    <p:sldId id="933" r:id="rId18"/>
    <p:sldId id="934" r:id="rId19"/>
    <p:sldId id="935" r:id="rId20"/>
    <p:sldId id="936" r:id="rId21"/>
    <p:sldId id="937" r:id="rId22"/>
    <p:sldId id="938" r:id="rId23"/>
    <p:sldId id="940" r:id="rId24"/>
    <p:sldId id="954" r:id="rId25"/>
    <p:sldId id="955" r:id="rId26"/>
    <p:sldId id="956" r:id="rId27"/>
    <p:sldId id="957" r:id="rId28"/>
    <p:sldId id="958" r:id="rId29"/>
    <p:sldId id="959" r:id="rId30"/>
    <p:sldId id="960" r:id="rId31"/>
    <p:sldId id="941" r:id="rId32"/>
    <p:sldId id="942" r:id="rId33"/>
    <p:sldId id="943" r:id="rId34"/>
    <p:sldId id="944" r:id="rId35"/>
    <p:sldId id="951" r:id="rId36"/>
    <p:sldId id="952" r:id="rId37"/>
    <p:sldId id="953" r:id="rId38"/>
    <p:sldId id="961" r:id="rId39"/>
  </p:sldIdLst>
  <p:sldSz cx="9361488"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guide id="3" pos="294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99FF"/>
    <a:srgbClr val="C00000"/>
    <a:srgbClr val="333333"/>
    <a:srgbClr val="5C5C5C"/>
    <a:srgbClr val="E6E6E6"/>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8676" autoAdjust="0"/>
    <p:restoredTop sz="94976" autoAdjust="0"/>
  </p:normalViewPr>
  <p:slideViewPr>
    <p:cSldViewPr>
      <p:cViewPr varScale="1">
        <p:scale>
          <a:sx n="68" d="100"/>
          <a:sy n="68" d="100"/>
        </p:scale>
        <p:origin x="-1056" y="-60"/>
      </p:cViewPr>
      <p:guideLst>
        <p:guide orient="horz" pos="2160"/>
        <p:guide pos="2880"/>
        <p:guide pos="2949"/>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2024C4-5751-42DF-BE43-921694B80A4B}" type="datetimeFigureOut">
              <a:rPr lang="zh-CN" altLang="en-US" smtClean="0"/>
              <a:pPr/>
              <a:t>2019/10/13</a:t>
            </a:fld>
            <a:endParaRPr lang="zh-CN" altLang="en-US"/>
          </a:p>
        </p:txBody>
      </p:sp>
      <p:sp>
        <p:nvSpPr>
          <p:cNvPr id="4" name="幻灯片图像占位符 3"/>
          <p:cNvSpPr>
            <a:spLocks noGrp="1" noRot="1" noChangeAspect="1"/>
          </p:cNvSpPr>
          <p:nvPr>
            <p:ph type="sldImg" idx="2"/>
          </p:nvPr>
        </p:nvSpPr>
        <p:spPr>
          <a:xfrm>
            <a:off x="1089025" y="685800"/>
            <a:ext cx="467995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D33E5F-616D-4EF7-BFEF-CCC1C303A3FD}" type="slidenum">
              <a:rPr lang="zh-CN" altLang="en-US" smtClean="0"/>
              <a:pPr/>
              <a:t>‹#›</a:t>
            </a:fld>
            <a:endParaRPr lang="zh-CN" altLang="en-US"/>
          </a:p>
        </p:txBody>
      </p:sp>
    </p:spTree>
    <p:extLst>
      <p:ext uri="{BB962C8B-B14F-4D97-AF65-F5344CB8AC3E}">
        <p14:creationId xmlns="" xmlns:p14="http://schemas.microsoft.com/office/powerpoint/2010/main" val="2968904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9EDB7BF-C2E0-492C-9CAC-6595DAB0AB23}" type="slidenum">
              <a:rPr lang="zh-CN" altLang="en-US" smtClean="0"/>
              <a:pPr/>
              <a:t>1</a:t>
            </a:fld>
            <a:endParaRPr lang="zh-CN" altLang="en-US"/>
          </a:p>
        </p:txBody>
      </p:sp>
    </p:spTree>
    <p:extLst>
      <p:ext uri="{BB962C8B-B14F-4D97-AF65-F5344CB8AC3E}">
        <p14:creationId xmlns="" xmlns:p14="http://schemas.microsoft.com/office/powerpoint/2010/main" val="12735244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标题幻灯片">
    <p:spTree>
      <p:nvGrpSpPr>
        <p:cNvPr id="1" name=""/>
        <p:cNvGrpSpPr/>
        <p:nvPr/>
      </p:nvGrpSpPr>
      <p:grpSpPr>
        <a:xfrm>
          <a:off x="0" y="0"/>
          <a:ext cx="0" cy="0"/>
          <a:chOff x="0" y="0"/>
          <a:chExt cx="0" cy="0"/>
        </a:xfrm>
      </p:grpSpPr>
      <p:pic>
        <p:nvPicPr>
          <p:cNvPr id="13" name="图片 12"/>
          <p:cNvPicPr>
            <a:picLocks noChangeAspect="1"/>
          </p:cNvPicPr>
          <p:nvPr/>
        </p:nvPicPr>
        <p:blipFill rotWithShape="1">
          <a:blip r:embed="rId2" cstate="print">
            <a:extLst>
              <a:ext uri="{28A0092B-C50C-407E-A947-70E740481C1C}">
                <a14:useLocalDpi xmlns="" xmlns:a14="http://schemas.microsoft.com/office/drawing/2010/main" val="0"/>
              </a:ext>
            </a:extLst>
          </a:blip>
          <a:srcRect l="7596" r="1084"/>
          <a:stretch/>
        </p:blipFill>
        <p:spPr>
          <a:xfrm>
            <a:off x="1" y="20116"/>
            <a:ext cx="9361488" cy="6584288"/>
          </a:xfrm>
          <a:prstGeom prst="rect">
            <a:avLst/>
          </a:prstGeom>
        </p:spPr>
      </p:pic>
      <p:sp>
        <p:nvSpPr>
          <p:cNvPr id="4" name="KSO_FD"/>
          <p:cNvSpPr>
            <a:spLocks noGrp="1"/>
          </p:cNvSpPr>
          <p:nvPr>
            <p:ph type="dt" sz="half" idx="10"/>
          </p:nvPr>
        </p:nvSpPr>
        <p:spPr/>
        <p:txBody>
          <a:bodyPr/>
          <a:lstStyle/>
          <a:p>
            <a:fld id="{218DD45D-4C09-479C-B559-27A067CDE704}" type="datetimeFigureOut">
              <a:rPr lang="zh-CN" altLang="en-US" smtClean="0"/>
              <a:pPr/>
              <a:t>2019/10/13</a:t>
            </a:fld>
            <a:endParaRPr lang="zh-CN" altLang="en-US"/>
          </a:p>
        </p:txBody>
      </p:sp>
      <p:sp>
        <p:nvSpPr>
          <p:cNvPr id="5" name="KSO_FT"/>
          <p:cNvSpPr>
            <a:spLocks noGrp="1"/>
          </p:cNvSpPr>
          <p:nvPr>
            <p:ph type="ftr" sz="quarter" idx="11"/>
          </p:nvPr>
        </p:nvSpPr>
        <p:spPr/>
        <p:txBody>
          <a:bodyPr/>
          <a:lstStyle/>
          <a:p>
            <a:endParaRPr lang="zh-CN" altLang="en-US"/>
          </a:p>
        </p:txBody>
      </p:sp>
      <p:sp>
        <p:nvSpPr>
          <p:cNvPr id="6" name="KSO_FN"/>
          <p:cNvSpPr>
            <a:spLocks noGrp="1"/>
          </p:cNvSpPr>
          <p:nvPr>
            <p:ph type="sldNum" sz="quarter" idx="12"/>
          </p:nvPr>
        </p:nvSpPr>
        <p:spPr/>
        <p:txBody>
          <a:bodyPr/>
          <a:lstStyle/>
          <a:p>
            <a:fld id="{710CF9E5-1E08-488D-AAD8-66843D155891}" type="slidenum">
              <a:rPr lang="zh-CN" altLang="en-US" smtClean="0"/>
              <a:pPr/>
              <a:t>‹#›</a:t>
            </a:fld>
            <a:endParaRPr lang="zh-CN" altLang="en-US"/>
          </a:p>
        </p:txBody>
      </p:sp>
      <p:sp>
        <p:nvSpPr>
          <p:cNvPr id="3" name="KSO_CT2"/>
          <p:cNvSpPr>
            <a:spLocks noGrp="1"/>
          </p:cNvSpPr>
          <p:nvPr>
            <p:ph type="subTitle" idx="1" hasCustomPrompt="1"/>
          </p:nvPr>
        </p:nvSpPr>
        <p:spPr>
          <a:xfrm>
            <a:off x="1040349" y="3612930"/>
            <a:ext cx="7212263" cy="467211"/>
          </a:xfrm>
          <a:noFill/>
        </p:spPr>
        <p:txBody>
          <a:bodyPr>
            <a:noAutofit/>
          </a:bodyPr>
          <a:lstStyle>
            <a:lvl1pPr marL="0" indent="0" algn="ctr">
              <a:buNone/>
              <a:defRPr sz="1800">
                <a:solidFill>
                  <a:schemeClr val="bg1">
                    <a:lumMod val="50000"/>
                  </a:schemeClr>
                </a:solidFill>
                <a:effectLst/>
                <a:latin typeface="+mn-ea"/>
                <a:ea typeface="+mn-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单击此处添加您的副标题</a:t>
            </a:r>
          </a:p>
        </p:txBody>
      </p:sp>
      <p:sp>
        <p:nvSpPr>
          <p:cNvPr id="7" name="KSO_CT1"/>
          <p:cNvSpPr>
            <a:spLocks noGrp="1"/>
          </p:cNvSpPr>
          <p:nvPr>
            <p:ph type="title" hasCustomPrompt="1"/>
          </p:nvPr>
        </p:nvSpPr>
        <p:spPr>
          <a:xfrm>
            <a:off x="1028258" y="2342610"/>
            <a:ext cx="7227683" cy="1210791"/>
          </a:xfrm>
        </p:spPr>
        <p:txBody>
          <a:bodyPr anchor="b">
            <a:noAutofit/>
          </a:bodyPr>
          <a:lstStyle>
            <a:lvl1pPr algn="ctr">
              <a:lnSpc>
                <a:spcPct val="100000"/>
              </a:lnSpc>
              <a:defRPr sz="3200" b="1" kern="1000" baseline="0">
                <a:solidFill>
                  <a:schemeClr val="accent1">
                    <a:lumMod val="75000"/>
                  </a:schemeClr>
                </a:solidFill>
                <a:effectLst/>
                <a:latin typeface="+mj-ea"/>
                <a:ea typeface="+mj-ea"/>
              </a:defRPr>
            </a:lvl1pPr>
          </a:lstStyle>
          <a:p>
            <a:r>
              <a:rPr lang="zh-CN" altLang="en-US" dirty="0"/>
              <a:t>单击此处添加您的标题文字</a:t>
            </a:r>
          </a:p>
        </p:txBody>
      </p:sp>
    </p:spTree>
    <p:extLst>
      <p:ext uri="{BB962C8B-B14F-4D97-AF65-F5344CB8AC3E}">
        <p14:creationId xmlns="" xmlns:p14="http://schemas.microsoft.com/office/powerpoint/2010/main" val="1149417769"/>
      </p:ext>
    </p:extLst>
  </p:cSld>
  <p:clrMapOvr>
    <a:masterClrMapping/>
  </p:clrMapOvr>
  <p:extLst>
    <p:ext uri="{DCECCB84-F9BA-43D5-87BE-67443E8EF086}">
      <p15:sldGuideLst xmlns="" xmlns:p15="http://schemas.microsoft.com/office/powerpoint/2012/main">
        <p15:guide id="1" orient="horz" pos="2160">
          <p15:clr>
            <a:srgbClr val="FBAE40"/>
          </p15:clr>
        </p15:guide>
        <p15:guide id="2" pos="4967">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a:t>单击此处编辑母版标题样式</a:t>
            </a:r>
            <a:endParaRPr lang="en-US" dirty="0"/>
          </a:p>
        </p:txBody>
      </p:sp>
      <p:sp>
        <p:nvSpPr>
          <p:cNvPr id="3" name="KSO_BC1"/>
          <p:cNvSpPr>
            <a:spLocks noGrp="1"/>
          </p:cNvSpPr>
          <p:nvPr>
            <p:ph type="body" orient="vert" idx="1"/>
          </p:nvPr>
        </p:nvSpPr>
        <p:spPr/>
        <p:txBody>
          <a:bodyPr vert="eaVert"/>
          <a:lstStyle/>
          <a:p>
            <a:pPr lvl="0"/>
            <a:r>
              <a:rPr lang="zh-CN" altLang="en-US"/>
              <a:t>单击此处编辑母版文本样式</a:t>
            </a:r>
          </a:p>
          <a:p>
            <a:pPr lvl="1"/>
            <a:r>
              <a:rPr lang="zh-CN" altLang="en-US"/>
              <a:t>第二级</a:t>
            </a:r>
          </a:p>
        </p:txBody>
      </p:sp>
      <p:sp>
        <p:nvSpPr>
          <p:cNvPr id="4" name="KSO_FD"/>
          <p:cNvSpPr>
            <a:spLocks noGrp="1"/>
          </p:cNvSpPr>
          <p:nvPr>
            <p:ph type="dt" sz="half" idx="10"/>
          </p:nvPr>
        </p:nvSpPr>
        <p:spPr/>
        <p:txBody>
          <a:bodyPr/>
          <a:lstStyle/>
          <a:p>
            <a:fld id="{218DD45D-4C09-479C-B559-27A067CDE704}" type="datetimeFigureOut">
              <a:rPr lang="zh-CN" altLang="en-US" smtClean="0"/>
              <a:pPr/>
              <a:t>2019/10/13</a:t>
            </a:fld>
            <a:endParaRPr lang="zh-CN" altLang="en-US"/>
          </a:p>
        </p:txBody>
      </p:sp>
      <p:sp>
        <p:nvSpPr>
          <p:cNvPr id="5" name="KSO_FT"/>
          <p:cNvSpPr>
            <a:spLocks noGrp="1"/>
          </p:cNvSpPr>
          <p:nvPr>
            <p:ph type="ftr" sz="quarter" idx="11"/>
          </p:nvPr>
        </p:nvSpPr>
        <p:spPr/>
        <p:txBody>
          <a:bodyPr/>
          <a:lstStyle/>
          <a:p>
            <a:endParaRPr lang="zh-CN" altLang="en-US"/>
          </a:p>
        </p:txBody>
      </p:sp>
      <p:sp>
        <p:nvSpPr>
          <p:cNvPr id="6" name="KSO_FN"/>
          <p:cNvSpPr>
            <a:spLocks noGrp="1"/>
          </p:cNvSpPr>
          <p:nvPr>
            <p:ph type="sldNum" sz="quarter" idx="12"/>
          </p:nvPr>
        </p:nvSpPr>
        <p:spPr/>
        <p:txBody>
          <a:bodyPr/>
          <a:lstStyle/>
          <a:p>
            <a:fld id="{710CF9E5-1E08-488D-AAD8-66843D155891}" type="slidenum">
              <a:rPr lang="zh-CN" altLang="en-US" smtClean="0"/>
              <a:pPr/>
              <a:t>‹#›</a:t>
            </a:fld>
            <a:endParaRPr lang="zh-CN" altLang="en-US"/>
          </a:p>
        </p:txBody>
      </p:sp>
    </p:spTree>
    <p:extLst>
      <p:ext uri="{BB962C8B-B14F-4D97-AF65-F5344CB8AC3E}">
        <p14:creationId xmlns="" xmlns:p14="http://schemas.microsoft.com/office/powerpoint/2010/main" val="291866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KSO_BT1"/>
          <p:cNvSpPr>
            <a:spLocks noGrp="1"/>
          </p:cNvSpPr>
          <p:nvPr>
            <p:ph type="title" orient="vert"/>
          </p:nvPr>
        </p:nvSpPr>
        <p:spPr>
          <a:xfrm>
            <a:off x="7809909" y="365125"/>
            <a:ext cx="907978" cy="5811838"/>
          </a:xfrm>
        </p:spPr>
        <p:txBody>
          <a:bodyPr vert="eaVert"/>
          <a:lstStyle/>
          <a:p>
            <a:r>
              <a:rPr lang="zh-CN" altLang="en-US"/>
              <a:t>单击此处编辑母版标题样式</a:t>
            </a:r>
            <a:endParaRPr lang="en-US" dirty="0"/>
          </a:p>
        </p:txBody>
      </p:sp>
      <p:sp>
        <p:nvSpPr>
          <p:cNvPr id="3" name="KSO_BC1"/>
          <p:cNvSpPr>
            <a:spLocks noGrp="1"/>
          </p:cNvSpPr>
          <p:nvPr>
            <p:ph type="body" orient="vert" idx="1"/>
          </p:nvPr>
        </p:nvSpPr>
        <p:spPr>
          <a:xfrm>
            <a:off x="1623090" y="365125"/>
            <a:ext cx="6091470" cy="5811838"/>
          </a:xfrm>
        </p:spPr>
        <p:txBody>
          <a:bodyPr vert="eaVert"/>
          <a:lstStyle/>
          <a:p>
            <a:pPr lvl="0"/>
            <a:r>
              <a:rPr lang="zh-CN" altLang="en-US"/>
              <a:t>单击此处编辑母版文本样式</a:t>
            </a:r>
          </a:p>
          <a:p>
            <a:pPr lvl="1"/>
            <a:r>
              <a:rPr lang="zh-CN" altLang="en-US"/>
              <a:t>第二级</a:t>
            </a:r>
          </a:p>
        </p:txBody>
      </p:sp>
      <p:sp>
        <p:nvSpPr>
          <p:cNvPr id="4" name="KSO_FD"/>
          <p:cNvSpPr>
            <a:spLocks noGrp="1"/>
          </p:cNvSpPr>
          <p:nvPr>
            <p:ph type="dt" sz="half" idx="10"/>
          </p:nvPr>
        </p:nvSpPr>
        <p:spPr/>
        <p:txBody>
          <a:bodyPr/>
          <a:lstStyle/>
          <a:p>
            <a:fld id="{218DD45D-4C09-479C-B559-27A067CDE704}" type="datetimeFigureOut">
              <a:rPr lang="zh-CN" altLang="en-US" smtClean="0"/>
              <a:pPr/>
              <a:t>2019/10/13</a:t>
            </a:fld>
            <a:endParaRPr lang="zh-CN" altLang="en-US"/>
          </a:p>
        </p:txBody>
      </p:sp>
      <p:sp>
        <p:nvSpPr>
          <p:cNvPr id="5" name="KSO_FT"/>
          <p:cNvSpPr>
            <a:spLocks noGrp="1"/>
          </p:cNvSpPr>
          <p:nvPr>
            <p:ph type="ftr" sz="quarter" idx="11"/>
          </p:nvPr>
        </p:nvSpPr>
        <p:spPr/>
        <p:txBody>
          <a:bodyPr/>
          <a:lstStyle/>
          <a:p>
            <a:endParaRPr lang="zh-CN" altLang="en-US"/>
          </a:p>
        </p:txBody>
      </p:sp>
      <p:sp>
        <p:nvSpPr>
          <p:cNvPr id="6" name="KSO_FN"/>
          <p:cNvSpPr>
            <a:spLocks noGrp="1"/>
          </p:cNvSpPr>
          <p:nvPr>
            <p:ph type="sldNum" sz="quarter" idx="12"/>
          </p:nvPr>
        </p:nvSpPr>
        <p:spPr/>
        <p:txBody>
          <a:bodyPr/>
          <a:lstStyle/>
          <a:p>
            <a:fld id="{710CF9E5-1E08-488D-AAD8-66843D155891}" type="slidenum">
              <a:rPr lang="zh-CN" altLang="en-US" smtClean="0"/>
              <a:pPr/>
              <a:t>‹#›</a:t>
            </a:fld>
            <a:endParaRPr lang="zh-CN" altLang="en-US"/>
          </a:p>
        </p:txBody>
      </p:sp>
    </p:spTree>
    <p:extLst>
      <p:ext uri="{BB962C8B-B14F-4D97-AF65-F5344CB8AC3E}">
        <p14:creationId xmlns="" xmlns:p14="http://schemas.microsoft.com/office/powerpoint/2010/main" val="14585415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自定义版式1">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dirty="0"/>
          </a:p>
        </p:txBody>
      </p:sp>
      <p:sp>
        <p:nvSpPr>
          <p:cNvPr id="3" name="日期占位符 2"/>
          <p:cNvSpPr>
            <a:spLocks noGrp="1"/>
          </p:cNvSpPr>
          <p:nvPr>
            <p:ph type="dt" sz="half" idx="10"/>
          </p:nvPr>
        </p:nvSpPr>
        <p:spPr/>
        <p:txBody>
          <a:bodyPr/>
          <a:lstStyle/>
          <a:p>
            <a:fld id="{218DD45D-4C09-479C-B559-27A067CDE704}" type="datetimeFigureOut">
              <a:rPr lang="zh-CN" altLang="en-US" smtClean="0"/>
              <a:pPr/>
              <a:t>2019/10/13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10CF9E5-1E08-488D-AAD8-66843D155891}" type="slidenum">
              <a:rPr lang="zh-CN" altLang="en-US" smtClean="0"/>
              <a:pPr/>
              <a:t>‹#›</a:t>
            </a:fld>
            <a:endParaRPr lang="zh-CN" altLang="en-US"/>
          </a:p>
        </p:txBody>
      </p:sp>
      <p:sp>
        <p:nvSpPr>
          <p:cNvPr id="7" name="图片占位符 6"/>
          <p:cNvSpPr>
            <a:spLocks noGrp="1"/>
          </p:cNvSpPr>
          <p:nvPr>
            <p:ph type="pic" sz="quarter" idx="13"/>
          </p:nvPr>
        </p:nvSpPr>
        <p:spPr>
          <a:xfrm>
            <a:off x="479453" y="1628776"/>
            <a:ext cx="4053394" cy="3744913"/>
          </a:xfrm>
        </p:spPr>
        <p:txBody>
          <a:bodyPr/>
          <a:lstStyle/>
          <a:p>
            <a:r>
              <a:rPr lang="zh-CN" altLang="en-US"/>
              <a:t>单击图标添加图片</a:t>
            </a:r>
          </a:p>
        </p:txBody>
      </p:sp>
      <p:sp>
        <p:nvSpPr>
          <p:cNvPr id="8" name="图片占位符 6"/>
          <p:cNvSpPr>
            <a:spLocks noGrp="1"/>
          </p:cNvSpPr>
          <p:nvPr>
            <p:ph type="pic" sz="quarter" idx="14"/>
          </p:nvPr>
        </p:nvSpPr>
        <p:spPr>
          <a:xfrm>
            <a:off x="4829430" y="1628803"/>
            <a:ext cx="4053394" cy="3744913"/>
          </a:xfrm>
        </p:spPr>
        <p:txBody>
          <a:bodyPr/>
          <a:lstStyle/>
          <a:p>
            <a:r>
              <a:rPr lang="zh-CN" altLang="en-US"/>
              <a:t>单击图标添加图片</a:t>
            </a:r>
          </a:p>
        </p:txBody>
      </p:sp>
      <p:sp>
        <p:nvSpPr>
          <p:cNvPr id="13" name="文本占位符 12"/>
          <p:cNvSpPr>
            <a:spLocks noGrp="1"/>
          </p:cNvSpPr>
          <p:nvPr>
            <p:ph type="body" sz="quarter" idx="15"/>
          </p:nvPr>
        </p:nvSpPr>
        <p:spPr>
          <a:xfrm>
            <a:off x="479453" y="5445128"/>
            <a:ext cx="4053394" cy="792163"/>
          </a:xfrm>
        </p:spPr>
        <p:txBody>
          <a:bodyPr/>
          <a:lstStyle/>
          <a:p>
            <a:pPr lvl="0"/>
            <a:r>
              <a:rPr lang="zh-CN" altLang="en-US"/>
              <a:t>单击此处编辑母版文本样式</a:t>
            </a:r>
          </a:p>
        </p:txBody>
      </p:sp>
      <p:sp>
        <p:nvSpPr>
          <p:cNvPr id="14" name="文本占位符 12"/>
          <p:cNvSpPr>
            <a:spLocks noGrp="1"/>
          </p:cNvSpPr>
          <p:nvPr>
            <p:ph type="body" sz="quarter" idx="16"/>
          </p:nvPr>
        </p:nvSpPr>
        <p:spPr>
          <a:xfrm>
            <a:off x="4828186" y="5445227"/>
            <a:ext cx="4053394" cy="792163"/>
          </a:xfrm>
        </p:spPr>
        <p:txBody>
          <a:bodyPr/>
          <a:lstStyle/>
          <a:p>
            <a:pPr lvl="0"/>
            <a:r>
              <a:rPr lang="zh-CN" altLang="en-US"/>
              <a:t>单击此处编辑母版文本样式</a:t>
            </a:r>
          </a:p>
        </p:txBody>
      </p:sp>
    </p:spTree>
    <p:extLst>
      <p:ext uri="{BB962C8B-B14F-4D97-AF65-F5344CB8AC3E}">
        <p14:creationId xmlns="" xmlns:p14="http://schemas.microsoft.com/office/powerpoint/2010/main" val="34896559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自定义版式2">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218DD45D-4C09-479C-B559-27A067CDE704}" type="datetimeFigureOut">
              <a:rPr lang="zh-CN" altLang="en-US" smtClean="0"/>
              <a:pPr/>
              <a:t>2019/10/13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10CF9E5-1E08-488D-AAD8-66843D155891}" type="slidenum">
              <a:rPr lang="zh-CN" altLang="en-US" smtClean="0"/>
              <a:pPr/>
              <a:t>‹#›</a:t>
            </a:fld>
            <a:endParaRPr lang="zh-CN" altLang="en-US"/>
          </a:p>
        </p:txBody>
      </p:sp>
      <p:sp>
        <p:nvSpPr>
          <p:cNvPr id="13" name="图片占位符 6"/>
          <p:cNvSpPr>
            <a:spLocks noGrp="1"/>
          </p:cNvSpPr>
          <p:nvPr>
            <p:ph type="pic" sz="quarter" idx="13"/>
          </p:nvPr>
        </p:nvSpPr>
        <p:spPr>
          <a:xfrm>
            <a:off x="552387" y="1628800"/>
            <a:ext cx="4053394" cy="4608512"/>
          </a:xfrm>
        </p:spPr>
        <p:txBody>
          <a:bodyPr/>
          <a:lstStyle/>
          <a:p>
            <a:r>
              <a:rPr lang="zh-CN" altLang="en-US"/>
              <a:t>单击图标添加图片</a:t>
            </a:r>
          </a:p>
        </p:txBody>
      </p:sp>
      <p:sp>
        <p:nvSpPr>
          <p:cNvPr id="14" name="图片占位符 6"/>
          <p:cNvSpPr>
            <a:spLocks noGrp="1"/>
          </p:cNvSpPr>
          <p:nvPr>
            <p:ph type="pic" sz="quarter" idx="14"/>
          </p:nvPr>
        </p:nvSpPr>
        <p:spPr>
          <a:xfrm>
            <a:off x="4829430" y="1628801"/>
            <a:ext cx="4053394" cy="2232248"/>
          </a:xfrm>
        </p:spPr>
        <p:txBody>
          <a:bodyPr/>
          <a:lstStyle/>
          <a:p>
            <a:r>
              <a:rPr lang="zh-CN" altLang="en-US"/>
              <a:t>单击图标添加图片</a:t>
            </a:r>
          </a:p>
        </p:txBody>
      </p:sp>
      <p:sp>
        <p:nvSpPr>
          <p:cNvPr id="17" name="图片占位符 6"/>
          <p:cNvSpPr>
            <a:spLocks noGrp="1"/>
          </p:cNvSpPr>
          <p:nvPr>
            <p:ph type="pic" sz="quarter" idx="15"/>
          </p:nvPr>
        </p:nvSpPr>
        <p:spPr>
          <a:xfrm>
            <a:off x="4828186" y="4005064"/>
            <a:ext cx="4053394" cy="2232248"/>
          </a:xfrm>
        </p:spPr>
        <p:txBody>
          <a:bodyPr/>
          <a:lstStyle/>
          <a:p>
            <a:r>
              <a:rPr lang="zh-CN" altLang="en-US"/>
              <a:t>单击图标添加图片</a:t>
            </a:r>
          </a:p>
        </p:txBody>
      </p:sp>
    </p:spTree>
    <p:extLst>
      <p:ext uri="{BB962C8B-B14F-4D97-AF65-F5344CB8AC3E}">
        <p14:creationId xmlns="" xmlns:p14="http://schemas.microsoft.com/office/powerpoint/2010/main" val="42774172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自定义版式5">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218DD45D-4C09-479C-B559-27A067CDE704}" type="datetimeFigureOut">
              <a:rPr lang="zh-CN" altLang="en-US" smtClean="0"/>
              <a:pPr/>
              <a:t>2019/10/13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10CF9E5-1E08-488D-AAD8-66843D155891}" type="slidenum">
              <a:rPr lang="zh-CN" altLang="en-US" smtClean="0"/>
              <a:pPr/>
              <a:t>‹#›</a:t>
            </a:fld>
            <a:endParaRPr lang="zh-CN" altLang="en-US"/>
          </a:p>
        </p:txBody>
      </p:sp>
      <p:sp>
        <p:nvSpPr>
          <p:cNvPr id="13" name="图片占位符 6"/>
          <p:cNvSpPr>
            <a:spLocks noGrp="1"/>
          </p:cNvSpPr>
          <p:nvPr>
            <p:ph type="pic" sz="quarter" idx="13"/>
          </p:nvPr>
        </p:nvSpPr>
        <p:spPr>
          <a:xfrm>
            <a:off x="4829430" y="1628800"/>
            <a:ext cx="4053394" cy="4608512"/>
          </a:xfrm>
        </p:spPr>
        <p:txBody>
          <a:bodyPr/>
          <a:lstStyle/>
          <a:p>
            <a:r>
              <a:rPr lang="zh-CN" altLang="en-US"/>
              <a:t>单击图标添加图片</a:t>
            </a:r>
          </a:p>
        </p:txBody>
      </p:sp>
      <p:sp>
        <p:nvSpPr>
          <p:cNvPr id="14" name="图片占位符 6"/>
          <p:cNvSpPr>
            <a:spLocks noGrp="1"/>
          </p:cNvSpPr>
          <p:nvPr>
            <p:ph type="pic" sz="quarter" idx="14"/>
          </p:nvPr>
        </p:nvSpPr>
        <p:spPr>
          <a:xfrm>
            <a:off x="479910" y="1628801"/>
            <a:ext cx="4053394" cy="2232248"/>
          </a:xfrm>
        </p:spPr>
        <p:txBody>
          <a:bodyPr/>
          <a:lstStyle/>
          <a:p>
            <a:r>
              <a:rPr lang="zh-CN" altLang="en-US"/>
              <a:t>单击图标添加图片</a:t>
            </a:r>
          </a:p>
        </p:txBody>
      </p:sp>
      <p:sp>
        <p:nvSpPr>
          <p:cNvPr id="17" name="图片占位符 6"/>
          <p:cNvSpPr>
            <a:spLocks noGrp="1"/>
          </p:cNvSpPr>
          <p:nvPr>
            <p:ph type="pic" sz="quarter" idx="15"/>
          </p:nvPr>
        </p:nvSpPr>
        <p:spPr>
          <a:xfrm>
            <a:off x="478665" y="4005064"/>
            <a:ext cx="4053394" cy="2232248"/>
          </a:xfrm>
        </p:spPr>
        <p:txBody>
          <a:bodyPr/>
          <a:lstStyle/>
          <a:p>
            <a:r>
              <a:rPr lang="zh-CN" altLang="en-US"/>
              <a:t>单击图标添加图片</a:t>
            </a:r>
          </a:p>
        </p:txBody>
      </p:sp>
    </p:spTree>
    <p:extLst>
      <p:ext uri="{BB962C8B-B14F-4D97-AF65-F5344CB8AC3E}">
        <p14:creationId xmlns="" xmlns:p14="http://schemas.microsoft.com/office/powerpoint/2010/main" val="3738807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自定义版式3">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218DD45D-4C09-479C-B559-27A067CDE704}" type="datetimeFigureOut">
              <a:rPr lang="zh-CN" altLang="en-US" smtClean="0"/>
              <a:pPr/>
              <a:t>2019/10/13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10CF9E5-1E08-488D-AAD8-66843D155891}" type="slidenum">
              <a:rPr lang="zh-CN" altLang="en-US" smtClean="0"/>
              <a:pPr/>
              <a:t>‹#›</a:t>
            </a:fld>
            <a:endParaRPr lang="zh-CN" altLang="en-US"/>
          </a:p>
        </p:txBody>
      </p:sp>
      <p:sp>
        <p:nvSpPr>
          <p:cNvPr id="14" name="图片占位符 6"/>
          <p:cNvSpPr>
            <a:spLocks noGrp="1"/>
          </p:cNvSpPr>
          <p:nvPr>
            <p:ph type="pic" sz="quarter" idx="14"/>
          </p:nvPr>
        </p:nvSpPr>
        <p:spPr>
          <a:xfrm>
            <a:off x="4829430" y="1628801"/>
            <a:ext cx="4053394" cy="2232248"/>
          </a:xfrm>
        </p:spPr>
        <p:txBody>
          <a:bodyPr/>
          <a:lstStyle/>
          <a:p>
            <a:r>
              <a:rPr lang="zh-CN" altLang="en-US"/>
              <a:t>单击图标添加图片</a:t>
            </a:r>
          </a:p>
        </p:txBody>
      </p:sp>
      <p:sp>
        <p:nvSpPr>
          <p:cNvPr id="17" name="图片占位符 6"/>
          <p:cNvSpPr>
            <a:spLocks noGrp="1"/>
          </p:cNvSpPr>
          <p:nvPr>
            <p:ph type="pic" sz="quarter" idx="15"/>
          </p:nvPr>
        </p:nvSpPr>
        <p:spPr>
          <a:xfrm>
            <a:off x="4828186" y="4005064"/>
            <a:ext cx="4053394" cy="2232248"/>
          </a:xfrm>
        </p:spPr>
        <p:txBody>
          <a:bodyPr/>
          <a:lstStyle/>
          <a:p>
            <a:r>
              <a:rPr lang="zh-CN" altLang="en-US"/>
              <a:t>单击图标添加图片</a:t>
            </a:r>
          </a:p>
        </p:txBody>
      </p:sp>
      <p:sp>
        <p:nvSpPr>
          <p:cNvPr id="9" name="图片占位符 6"/>
          <p:cNvSpPr>
            <a:spLocks noGrp="1"/>
          </p:cNvSpPr>
          <p:nvPr>
            <p:ph type="pic" sz="quarter" idx="16"/>
          </p:nvPr>
        </p:nvSpPr>
        <p:spPr>
          <a:xfrm>
            <a:off x="553630" y="1628800"/>
            <a:ext cx="4053394" cy="2232248"/>
          </a:xfrm>
        </p:spPr>
        <p:txBody>
          <a:bodyPr/>
          <a:lstStyle/>
          <a:p>
            <a:r>
              <a:rPr lang="zh-CN" altLang="en-US"/>
              <a:t>单击图标添加图片</a:t>
            </a:r>
          </a:p>
        </p:txBody>
      </p:sp>
      <p:sp>
        <p:nvSpPr>
          <p:cNvPr id="10" name="图片占位符 6"/>
          <p:cNvSpPr>
            <a:spLocks noGrp="1"/>
          </p:cNvSpPr>
          <p:nvPr>
            <p:ph type="pic" sz="quarter" idx="17"/>
          </p:nvPr>
        </p:nvSpPr>
        <p:spPr>
          <a:xfrm>
            <a:off x="552387" y="4005063"/>
            <a:ext cx="4053394" cy="2232248"/>
          </a:xfrm>
        </p:spPr>
        <p:txBody>
          <a:bodyPr/>
          <a:lstStyle/>
          <a:p>
            <a:r>
              <a:rPr lang="zh-CN" altLang="en-US"/>
              <a:t>单击图标添加图片</a:t>
            </a:r>
          </a:p>
        </p:txBody>
      </p:sp>
    </p:spTree>
    <p:extLst>
      <p:ext uri="{BB962C8B-B14F-4D97-AF65-F5344CB8AC3E}">
        <p14:creationId xmlns="" xmlns:p14="http://schemas.microsoft.com/office/powerpoint/2010/main" val="10613189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自定义版式4">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218DD45D-4C09-479C-B559-27A067CDE704}" type="datetimeFigureOut">
              <a:rPr lang="zh-CN" altLang="en-US" smtClean="0"/>
              <a:pPr/>
              <a:t>2019/10/13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10CF9E5-1E08-488D-AAD8-66843D155891}" type="slidenum">
              <a:rPr lang="zh-CN" altLang="en-US" smtClean="0"/>
              <a:pPr/>
              <a:t>‹#›</a:t>
            </a:fld>
            <a:endParaRPr lang="zh-CN" altLang="en-US"/>
          </a:p>
        </p:txBody>
      </p:sp>
      <p:sp>
        <p:nvSpPr>
          <p:cNvPr id="8" name="图片占位符 7"/>
          <p:cNvSpPr>
            <a:spLocks noGrp="1"/>
          </p:cNvSpPr>
          <p:nvPr>
            <p:ph type="pic" sz="quarter" idx="13"/>
          </p:nvPr>
        </p:nvSpPr>
        <p:spPr>
          <a:xfrm>
            <a:off x="478665" y="1557338"/>
            <a:ext cx="2654047" cy="3816350"/>
          </a:xfrm>
        </p:spPr>
        <p:txBody>
          <a:bodyPr/>
          <a:lstStyle/>
          <a:p>
            <a:r>
              <a:rPr lang="zh-CN" altLang="en-US"/>
              <a:t>单击图标添加图片</a:t>
            </a:r>
          </a:p>
        </p:txBody>
      </p:sp>
      <p:sp>
        <p:nvSpPr>
          <p:cNvPr id="9" name="图片占位符 7"/>
          <p:cNvSpPr>
            <a:spLocks noGrp="1"/>
          </p:cNvSpPr>
          <p:nvPr>
            <p:ph type="pic" sz="quarter" idx="14"/>
          </p:nvPr>
        </p:nvSpPr>
        <p:spPr>
          <a:xfrm>
            <a:off x="3353669" y="1556792"/>
            <a:ext cx="2654047" cy="3816350"/>
          </a:xfrm>
        </p:spPr>
        <p:txBody>
          <a:bodyPr/>
          <a:lstStyle/>
          <a:p>
            <a:r>
              <a:rPr lang="zh-CN" altLang="en-US"/>
              <a:t>单击图标添加图片</a:t>
            </a:r>
          </a:p>
        </p:txBody>
      </p:sp>
      <p:sp>
        <p:nvSpPr>
          <p:cNvPr id="10" name="图片占位符 7"/>
          <p:cNvSpPr>
            <a:spLocks noGrp="1"/>
          </p:cNvSpPr>
          <p:nvPr>
            <p:ph type="pic" sz="quarter" idx="15"/>
          </p:nvPr>
        </p:nvSpPr>
        <p:spPr>
          <a:xfrm>
            <a:off x="6228879" y="1556792"/>
            <a:ext cx="2654047" cy="3816350"/>
          </a:xfrm>
        </p:spPr>
        <p:txBody>
          <a:bodyPr/>
          <a:lstStyle/>
          <a:p>
            <a:r>
              <a:rPr lang="zh-CN" altLang="en-US"/>
              <a:t>单击图标添加图片</a:t>
            </a:r>
          </a:p>
        </p:txBody>
      </p:sp>
      <p:sp>
        <p:nvSpPr>
          <p:cNvPr id="11" name="文本占位符 12"/>
          <p:cNvSpPr>
            <a:spLocks noGrp="1"/>
          </p:cNvSpPr>
          <p:nvPr>
            <p:ph type="body" sz="quarter" idx="16"/>
          </p:nvPr>
        </p:nvSpPr>
        <p:spPr>
          <a:xfrm>
            <a:off x="479453" y="5445128"/>
            <a:ext cx="8403372" cy="792163"/>
          </a:xfrm>
        </p:spPr>
        <p:txBody>
          <a:bodyPr/>
          <a:lstStyle/>
          <a:p>
            <a:pPr lvl="0"/>
            <a:r>
              <a:rPr lang="zh-CN" altLang="en-US"/>
              <a:t>单击此处编辑母版文本样式</a:t>
            </a:r>
          </a:p>
        </p:txBody>
      </p:sp>
    </p:spTree>
    <p:extLst>
      <p:ext uri="{BB962C8B-B14F-4D97-AF65-F5344CB8AC3E}">
        <p14:creationId xmlns="" xmlns:p14="http://schemas.microsoft.com/office/powerpoint/2010/main" val="27032211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自定义版式6">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218DD45D-4C09-479C-B559-27A067CDE704}" type="datetimeFigureOut">
              <a:rPr lang="zh-CN" altLang="en-US" smtClean="0"/>
              <a:pPr/>
              <a:t>2019/10/13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10CF9E5-1E08-488D-AAD8-66843D155891}" type="slidenum">
              <a:rPr lang="zh-CN" altLang="en-US" smtClean="0"/>
              <a:pPr/>
              <a:t>‹#›</a:t>
            </a:fld>
            <a:endParaRPr lang="zh-CN" altLang="en-US"/>
          </a:p>
        </p:txBody>
      </p:sp>
      <p:sp>
        <p:nvSpPr>
          <p:cNvPr id="8" name="图片占位符 7"/>
          <p:cNvSpPr>
            <a:spLocks noGrp="1"/>
          </p:cNvSpPr>
          <p:nvPr>
            <p:ph type="pic" sz="quarter" idx="13"/>
          </p:nvPr>
        </p:nvSpPr>
        <p:spPr>
          <a:xfrm>
            <a:off x="478665" y="1557338"/>
            <a:ext cx="2654047" cy="3816350"/>
          </a:xfrm>
        </p:spPr>
        <p:txBody>
          <a:bodyPr/>
          <a:lstStyle/>
          <a:p>
            <a:r>
              <a:rPr lang="zh-CN" altLang="en-US"/>
              <a:t>单击图标添加图片</a:t>
            </a:r>
          </a:p>
        </p:txBody>
      </p:sp>
      <p:sp>
        <p:nvSpPr>
          <p:cNvPr id="9" name="图片占位符 7"/>
          <p:cNvSpPr>
            <a:spLocks noGrp="1"/>
          </p:cNvSpPr>
          <p:nvPr>
            <p:ph type="pic" sz="quarter" idx="14"/>
          </p:nvPr>
        </p:nvSpPr>
        <p:spPr>
          <a:xfrm>
            <a:off x="3353669" y="1556792"/>
            <a:ext cx="2654047" cy="3816350"/>
          </a:xfrm>
        </p:spPr>
        <p:txBody>
          <a:bodyPr/>
          <a:lstStyle/>
          <a:p>
            <a:r>
              <a:rPr lang="zh-CN" altLang="en-US"/>
              <a:t>单击图标添加图片</a:t>
            </a:r>
          </a:p>
        </p:txBody>
      </p:sp>
      <p:sp>
        <p:nvSpPr>
          <p:cNvPr id="10" name="图片占位符 7"/>
          <p:cNvSpPr>
            <a:spLocks noGrp="1"/>
          </p:cNvSpPr>
          <p:nvPr>
            <p:ph type="pic" sz="quarter" idx="15"/>
          </p:nvPr>
        </p:nvSpPr>
        <p:spPr>
          <a:xfrm>
            <a:off x="6228879" y="1556792"/>
            <a:ext cx="2654047" cy="3816350"/>
          </a:xfrm>
        </p:spPr>
        <p:txBody>
          <a:bodyPr/>
          <a:lstStyle/>
          <a:p>
            <a:r>
              <a:rPr lang="zh-CN" altLang="en-US"/>
              <a:t>单击图标添加图片</a:t>
            </a:r>
          </a:p>
        </p:txBody>
      </p:sp>
      <p:sp>
        <p:nvSpPr>
          <p:cNvPr id="13" name="文本占位符 12"/>
          <p:cNvSpPr>
            <a:spLocks noGrp="1"/>
          </p:cNvSpPr>
          <p:nvPr>
            <p:ph type="body" sz="quarter" idx="16"/>
          </p:nvPr>
        </p:nvSpPr>
        <p:spPr>
          <a:xfrm>
            <a:off x="479453" y="5445128"/>
            <a:ext cx="2653158" cy="792163"/>
          </a:xfrm>
        </p:spPr>
        <p:txBody>
          <a:bodyPr/>
          <a:lstStyle/>
          <a:p>
            <a:pPr lvl="0"/>
            <a:r>
              <a:rPr lang="zh-CN" altLang="en-US"/>
              <a:t>单击此处编辑母版文本样式</a:t>
            </a:r>
          </a:p>
        </p:txBody>
      </p:sp>
      <p:sp>
        <p:nvSpPr>
          <p:cNvPr id="14" name="文本占位符 12"/>
          <p:cNvSpPr>
            <a:spLocks noGrp="1"/>
          </p:cNvSpPr>
          <p:nvPr>
            <p:ph type="body" sz="quarter" idx="17"/>
          </p:nvPr>
        </p:nvSpPr>
        <p:spPr>
          <a:xfrm>
            <a:off x="3353772" y="5445227"/>
            <a:ext cx="2653158" cy="792163"/>
          </a:xfrm>
        </p:spPr>
        <p:txBody>
          <a:bodyPr/>
          <a:lstStyle/>
          <a:p>
            <a:pPr lvl="0"/>
            <a:r>
              <a:rPr lang="zh-CN" altLang="en-US"/>
              <a:t>单击此处编辑母版文本样式</a:t>
            </a:r>
          </a:p>
        </p:txBody>
      </p:sp>
      <p:sp>
        <p:nvSpPr>
          <p:cNvPr id="15" name="文本占位符 12"/>
          <p:cNvSpPr>
            <a:spLocks noGrp="1"/>
          </p:cNvSpPr>
          <p:nvPr>
            <p:ph type="body" sz="quarter" idx="18"/>
          </p:nvPr>
        </p:nvSpPr>
        <p:spPr>
          <a:xfrm>
            <a:off x="6228879" y="5445227"/>
            <a:ext cx="2653158" cy="792163"/>
          </a:xfrm>
        </p:spPr>
        <p:txBody>
          <a:bodyPr/>
          <a:lstStyle/>
          <a:p>
            <a:pPr lvl="0"/>
            <a:r>
              <a:rPr lang="zh-CN" altLang="en-US"/>
              <a:t>单击此处编辑母版文本样式</a:t>
            </a:r>
          </a:p>
        </p:txBody>
      </p:sp>
    </p:spTree>
    <p:extLst>
      <p:ext uri="{BB962C8B-B14F-4D97-AF65-F5344CB8AC3E}">
        <p14:creationId xmlns="" xmlns:p14="http://schemas.microsoft.com/office/powerpoint/2010/main" val="3089258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a:t>单击此处编辑母版标题样式</a:t>
            </a:r>
            <a:endParaRPr lang="en-US" dirty="0"/>
          </a:p>
        </p:txBody>
      </p:sp>
      <p:sp>
        <p:nvSpPr>
          <p:cNvPr id="3" name="KSO_BC1"/>
          <p:cNvSpPr>
            <a:spLocks noGrp="1"/>
          </p:cNvSpPr>
          <p:nvPr>
            <p:ph idx="1"/>
          </p:nvPr>
        </p:nvSpPr>
        <p:spPr/>
        <p:txBody>
          <a:bodyPr/>
          <a:lstStyle>
            <a:lvl1pPr>
              <a:defRPr>
                <a:solidFill>
                  <a:schemeClr val="accent1"/>
                </a:solidFill>
              </a:defRPr>
            </a:lvl1pPr>
          </a:lstStyle>
          <a:p>
            <a:pPr lvl="0"/>
            <a:r>
              <a:rPr lang="zh-CN" altLang="en-US"/>
              <a:t>单击此处编辑母版文本样式</a:t>
            </a:r>
          </a:p>
          <a:p>
            <a:pPr lvl="1"/>
            <a:r>
              <a:rPr lang="zh-CN" altLang="en-US"/>
              <a:t>第二级</a:t>
            </a:r>
          </a:p>
        </p:txBody>
      </p:sp>
      <p:sp>
        <p:nvSpPr>
          <p:cNvPr id="4" name="KSO_FD"/>
          <p:cNvSpPr>
            <a:spLocks noGrp="1"/>
          </p:cNvSpPr>
          <p:nvPr>
            <p:ph type="dt" sz="half" idx="10"/>
          </p:nvPr>
        </p:nvSpPr>
        <p:spPr/>
        <p:txBody>
          <a:bodyPr/>
          <a:lstStyle/>
          <a:p>
            <a:fld id="{218DD45D-4C09-479C-B559-27A067CDE704}" type="datetimeFigureOut">
              <a:rPr lang="zh-CN" altLang="en-US" smtClean="0"/>
              <a:pPr/>
              <a:t>2019/10/13</a:t>
            </a:fld>
            <a:endParaRPr lang="zh-CN" altLang="en-US"/>
          </a:p>
        </p:txBody>
      </p:sp>
      <p:sp>
        <p:nvSpPr>
          <p:cNvPr id="5" name="KSO_FT"/>
          <p:cNvSpPr>
            <a:spLocks noGrp="1"/>
          </p:cNvSpPr>
          <p:nvPr>
            <p:ph type="ftr" sz="quarter" idx="11"/>
          </p:nvPr>
        </p:nvSpPr>
        <p:spPr/>
        <p:txBody>
          <a:bodyPr/>
          <a:lstStyle/>
          <a:p>
            <a:endParaRPr lang="zh-CN" altLang="en-US"/>
          </a:p>
        </p:txBody>
      </p:sp>
      <p:sp>
        <p:nvSpPr>
          <p:cNvPr id="6" name="KSO_FN"/>
          <p:cNvSpPr>
            <a:spLocks noGrp="1"/>
          </p:cNvSpPr>
          <p:nvPr>
            <p:ph type="sldNum" sz="quarter" idx="12"/>
          </p:nvPr>
        </p:nvSpPr>
        <p:spPr/>
        <p:txBody>
          <a:bodyPr/>
          <a:lstStyle/>
          <a:p>
            <a:fld id="{710CF9E5-1E08-488D-AAD8-66843D155891}" type="slidenum">
              <a:rPr lang="zh-CN" altLang="en-US" smtClean="0"/>
              <a:pPr/>
              <a:t>‹#›</a:t>
            </a:fld>
            <a:endParaRPr lang="zh-CN" altLang="en-US"/>
          </a:p>
        </p:txBody>
      </p:sp>
    </p:spTree>
    <p:extLst>
      <p:ext uri="{BB962C8B-B14F-4D97-AF65-F5344CB8AC3E}">
        <p14:creationId xmlns="" xmlns:p14="http://schemas.microsoft.com/office/powerpoint/2010/main" val="2692321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KSO_ST1"/>
          <p:cNvSpPr>
            <a:spLocks noGrp="1"/>
          </p:cNvSpPr>
          <p:nvPr>
            <p:ph type="title" hasCustomPrompt="1"/>
          </p:nvPr>
        </p:nvSpPr>
        <p:spPr>
          <a:xfrm>
            <a:off x="1611444" y="2108202"/>
            <a:ext cx="6138601" cy="1235075"/>
          </a:xfrm>
        </p:spPr>
        <p:txBody>
          <a:bodyPr anchor="b">
            <a:normAutofit/>
          </a:bodyPr>
          <a:lstStyle>
            <a:lvl1pPr algn="ctr">
              <a:defRPr sz="3600">
                <a:solidFill>
                  <a:schemeClr val="tx2"/>
                </a:solidFill>
                <a:effectLst/>
              </a:defRPr>
            </a:lvl1pPr>
          </a:lstStyle>
          <a:p>
            <a:r>
              <a:rPr lang="zh-CN" altLang="en-US" dirty="0"/>
              <a:t>此处添加您的标题</a:t>
            </a:r>
            <a:endParaRPr lang="en-US" dirty="0"/>
          </a:p>
        </p:txBody>
      </p:sp>
      <p:sp>
        <p:nvSpPr>
          <p:cNvPr id="3" name="KSO_ST2"/>
          <p:cNvSpPr>
            <a:spLocks noGrp="1"/>
          </p:cNvSpPr>
          <p:nvPr>
            <p:ph type="body" idx="1" hasCustomPrompt="1"/>
          </p:nvPr>
        </p:nvSpPr>
        <p:spPr>
          <a:xfrm>
            <a:off x="3110433" y="3400425"/>
            <a:ext cx="3140626" cy="357478"/>
          </a:xfrm>
          <a:prstGeom prst="roundRect">
            <a:avLst>
              <a:gd name="adj" fmla="val 50000"/>
            </a:avLst>
          </a:prstGeom>
          <a:solidFill>
            <a:schemeClr val="tx2">
              <a:lumMod val="40000"/>
              <a:lumOff val="60000"/>
            </a:schemeClr>
          </a:solidFill>
        </p:spPr>
        <p:txBody>
          <a:bodyPr anchor="ctr">
            <a:normAutofit/>
          </a:bodyPr>
          <a:lstStyle>
            <a:lvl1pPr marL="0" indent="0" algn="ctr">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zh-CN" altLang="en-US" dirty="0"/>
              <a:t>单击此处添加您的副标题</a:t>
            </a:r>
            <a:endParaRPr lang="en-US" altLang="zh-CN" dirty="0"/>
          </a:p>
        </p:txBody>
      </p:sp>
      <p:sp>
        <p:nvSpPr>
          <p:cNvPr id="4" name="KSO_FD"/>
          <p:cNvSpPr>
            <a:spLocks noGrp="1"/>
          </p:cNvSpPr>
          <p:nvPr>
            <p:ph type="dt" sz="half" idx="10"/>
          </p:nvPr>
        </p:nvSpPr>
        <p:spPr/>
        <p:txBody>
          <a:bodyPr/>
          <a:lstStyle/>
          <a:p>
            <a:fld id="{218DD45D-4C09-479C-B559-27A067CDE704}" type="datetimeFigureOut">
              <a:rPr lang="zh-CN" altLang="en-US" smtClean="0"/>
              <a:pPr/>
              <a:t>2019/10/13</a:t>
            </a:fld>
            <a:endParaRPr lang="zh-CN" altLang="en-US"/>
          </a:p>
        </p:txBody>
      </p:sp>
      <p:sp>
        <p:nvSpPr>
          <p:cNvPr id="5" name="KSO_FT"/>
          <p:cNvSpPr>
            <a:spLocks noGrp="1"/>
          </p:cNvSpPr>
          <p:nvPr>
            <p:ph type="ftr" sz="quarter" idx="11"/>
          </p:nvPr>
        </p:nvSpPr>
        <p:spPr/>
        <p:txBody>
          <a:bodyPr/>
          <a:lstStyle/>
          <a:p>
            <a:endParaRPr lang="zh-CN" altLang="en-US"/>
          </a:p>
        </p:txBody>
      </p:sp>
      <p:sp>
        <p:nvSpPr>
          <p:cNvPr id="6" name="KSO_FN"/>
          <p:cNvSpPr>
            <a:spLocks noGrp="1"/>
          </p:cNvSpPr>
          <p:nvPr>
            <p:ph type="sldNum" sz="quarter" idx="12"/>
          </p:nvPr>
        </p:nvSpPr>
        <p:spPr/>
        <p:txBody>
          <a:bodyPr/>
          <a:lstStyle/>
          <a:p>
            <a:fld id="{710CF9E5-1E08-488D-AAD8-66843D155891}" type="slidenum">
              <a:rPr lang="zh-CN" altLang="en-US" smtClean="0"/>
              <a:pPr/>
              <a:t>‹#›</a:t>
            </a:fld>
            <a:endParaRPr lang="zh-CN" altLang="en-US"/>
          </a:p>
        </p:txBody>
      </p:sp>
    </p:spTree>
    <p:extLst>
      <p:ext uri="{BB962C8B-B14F-4D97-AF65-F5344CB8AC3E}">
        <p14:creationId xmlns="" xmlns:p14="http://schemas.microsoft.com/office/powerpoint/2010/main" val="3375565814"/>
      </p:ext>
    </p:extLst>
  </p:cSld>
  <p:clrMapOvr>
    <a:masterClrMapping/>
  </p:clrMapOvr>
  <p:extLst>
    <p:ext uri="{DCECCB84-F9BA-43D5-87BE-67443E8EF086}">
      <p15:sldGuideLst xmlns=""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a:t>单击此处编辑母版标题样式</a:t>
            </a:r>
            <a:endParaRPr lang="en-US" dirty="0"/>
          </a:p>
        </p:txBody>
      </p:sp>
      <p:sp>
        <p:nvSpPr>
          <p:cNvPr id="3" name="KSO_BC1"/>
          <p:cNvSpPr>
            <a:spLocks noGrp="1"/>
          </p:cNvSpPr>
          <p:nvPr>
            <p:ph sz="half" idx="1"/>
          </p:nvPr>
        </p:nvSpPr>
        <p:spPr>
          <a:xfrm>
            <a:off x="1074838" y="1244601"/>
            <a:ext cx="3900619" cy="4932363"/>
          </a:xfrm>
        </p:spPr>
        <p:txBody>
          <a:bodyPr/>
          <a:lstStyle/>
          <a:p>
            <a:pPr lvl="0"/>
            <a:r>
              <a:rPr lang="zh-CN" altLang="en-US"/>
              <a:t>单击此处编辑母版文本样式</a:t>
            </a:r>
          </a:p>
          <a:p>
            <a:pPr lvl="1"/>
            <a:r>
              <a:rPr lang="zh-CN" altLang="en-US"/>
              <a:t>第二级</a:t>
            </a:r>
          </a:p>
        </p:txBody>
      </p:sp>
      <p:sp>
        <p:nvSpPr>
          <p:cNvPr id="4" name="KSO_BC2"/>
          <p:cNvSpPr>
            <a:spLocks noGrp="1"/>
          </p:cNvSpPr>
          <p:nvPr>
            <p:ph sz="half" idx="2"/>
          </p:nvPr>
        </p:nvSpPr>
        <p:spPr>
          <a:xfrm>
            <a:off x="5005796" y="1244601"/>
            <a:ext cx="3911458" cy="4932363"/>
          </a:xfrm>
        </p:spPr>
        <p:txBody>
          <a:bodyPr/>
          <a:lstStyle/>
          <a:p>
            <a:pPr lvl="0"/>
            <a:r>
              <a:rPr lang="zh-CN" altLang="en-US"/>
              <a:t>单击此处编辑母版文本样式</a:t>
            </a:r>
          </a:p>
          <a:p>
            <a:pPr lvl="1"/>
            <a:r>
              <a:rPr lang="zh-CN" altLang="en-US"/>
              <a:t>第二级</a:t>
            </a:r>
          </a:p>
        </p:txBody>
      </p:sp>
      <p:sp>
        <p:nvSpPr>
          <p:cNvPr id="5" name="KSO_FD"/>
          <p:cNvSpPr>
            <a:spLocks noGrp="1"/>
          </p:cNvSpPr>
          <p:nvPr>
            <p:ph type="dt" sz="half" idx="10"/>
          </p:nvPr>
        </p:nvSpPr>
        <p:spPr/>
        <p:txBody>
          <a:bodyPr/>
          <a:lstStyle/>
          <a:p>
            <a:fld id="{218DD45D-4C09-479C-B559-27A067CDE704}" type="datetimeFigureOut">
              <a:rPr lang="zh-CN" altLang="en-US" smtClean="0"/>
              <a:pPr/>
              <a:t>2019/10/13</a:t>
            </a:fld>
            <a:endParaRPr lang="zh-CN" altLang="en-US"/>
          </a:p>
        </p:txBody>
      </p:sp>
      <p:sp>
        <p:nvSpPr>
          <p:cNvPr id="6" name="KSO_FT"/>
          <p:cNvSpPr>
            <a:spLocks noGrp="1"/>
          </p:cNvSpPr>
          <p:nvPr>
            <p:ph type="ftr" sz="quarter" idx="11"/>
          </p:nvPr>
        </p:nvSpPr>
        <p:spPr/>
        <p:txBody>
          <a:bodyPr/>
          <a:lstStyle/>
          <a:p>
            <a:endParaRPr lang="zh-CN" altLang="en-US"/>
          </a:p>
        </p:txBody>
      </p:sp>
      <p:sp>
        <p:nvSpPr>
          <p:cNvPr id="7" name="KSO_FN"/>
          <p:cNvSpPr>
            <a:spLocks noGrp="1"/>
          </p:cNvSpPr>
          <p:nvPr>
            <p:ph type="sldNum" sz="quarter" idx="12"/>
          </p:nvPr>
        </p:nvSpPr>
        <p:spPr/>
        <p:txBody>
          <a:bodyPr/>
          <a:lstStyle/>
          <a:p>
            <a:fld id="{710CF9E5-1E08-488D-AAD8-66843D155891}" type="slidenum">
              <a:rPr lang="zh-CN" altLang="en-US" smtClean="0"/>
              <a:pPr/>
              <a:t>‹#›</a:t>
            </a:fld>
            <a:endParaRPr lang="zh-CN" altLang="en-US"/>
          </a:p>
        </p:txBody>
      </p:sp>
    </p:spTree>
    <p:extLst>
      <p:ext uri="{BB962C8B-B14F-4D97-AF65-F5344CB8AC3E}">
        <p14:creationId xmlns="" xmlns:p14="http://schemas.microsoft.com/office/powerpoint/2010/main" val="2144374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KSO_BT1"/>
          <p:cNvSpPr>
            <a:spLocks noGrp="1"/>
          </p:cNvSpPr>
          <p:nvPr>
            <p:ph type="title"/>
          </p:nvPr>
        </p:nvSpPr>
        <p:spPr>
          <a:xfrm>
            <a:off x="1768280" y="118532"/>
            <a:ext cx="7150191" cy="717022"/>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844189" y="1376362"/>
            <a:ext cx="3960347" cy="823912"/>
          </a:xfrm>
        </p:spPr>
        <p:txBody>
          <a:bodyPr anchor="b">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KSO_BC1"/>
          <p:cNvSpPr>
            <a:spLocks noGrp="1"/>
          </p:cNvSpPr>
          <p:nvPr>
            <p:ph sz="half" idx="2"/>
          </p:nvPr>
        </p:nvSpPr>
        <p:spPr>
          <a:xfrm>
            <a:off x="844189" y="2200274"/>
            <a:ext cx="3960347" cy="3684588"/>
          </a:xfrm>
        </p:spPr>
        <p:txBody>
          <a:bodyPr/>
          <a:lstStyle/>
          <a:p>
            <a:pPr lvl="0"/>
            <a:r>
              <a:rPr lang="zh-CN" altLang="en-US"/>
              <a:t>单击此处编辑母版文本样式</a:t>
            </a:r>
          </a:p>
          <a:p>
            <a:pPr lvl="1"/>
            <a:r>
              <a:rPr lang="zh-CN" altLang="en-US"/>
              <a:t>第二级</a:t>
            </a:r>
          </a:p>
        </p:txBody>
      </p:sp>
      <p:sp>
        <p:nvSpPr>
          <p:cNvPr id="5" name="Text Placeholder 4"/>
          <p:cNvSpPr>
            <a:spLocks noGrp="1"/>
          </p:cNvSpPr>
          <p:nvPr>
            <p:ph type="body" sz="quarter" idx="3"/>
          </p:nvPr>
        </p:nvSpPr>
        <p:spPr>
          <a:xfrm>
            <a:off x="4938620" y="1376362"/>
            <a:ext cx="3979852" cy="823912"/>
          </a:xfrm>
        </p:spPr>
        <p:txBody>
          <a:bodyPr anchor="b">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KSO_BC2"/>
          <p:cNvSpPr>
            <a:spLocks noGrp="1"/>
          </p:cNvSpPr>
          <p:nvPr>
            <p:ph sz="quarter" idx="4"/>
          </p:nvPr>
        </p:nvSpPr>
        <p:spPr>
          <a:xfrm>
            <a:off x="4938620" y="2200274"/>
            <a:ext cx="3979852" cy="3684588"/>
          </a:xfrm>
        </p:spPr>
        <p:txBody>
          <a:bodyPr/>
          <a:lstStyle/>
          <a:p>
            <a:pPr lvl="0"/>
            <a:r>
              <a:rPr lang="zh-CN" altLang="en-US"/>
              <a:t>单击此处编辑母版文本样式</a:t>
            </a:r>
          </a:p>
          <a:p>
            <a:pPr lvl="1"/>
            <a:r>
              <a:rPr lang="zh-CN" altLang="en-US"/>
              <a:t>第二级</a:t>
            </a:r>
          </a:p>
        </p:txBody>
      </p:sp>
      <p:sp>
        <p:nvSpPr>
          <p:cNvPr id="7" name="KSO_FD"/>
          <p:cNvSpPr>
            <a:spLocks noGrp="1"/>
          </p:cNvSpPr>
          <p:nvPr>
            <p:ph type="dt" sz="half" idx="10"/>
          </p:nvPr>
        </p:nvSpPr>
        <p:spPr/>
        <p:txBody>
          <a:bodyPr/>
          <a:lstStyle/>
          <a:p>
            <a:fld id="{218DD45D-4C09-479C-B559-27A067CDE704}" type="datetimeFigureOut">
              <a:rPr lang="zh-CN" altLang="en-US" smtClean="0"/>
              <a:pPr/>
              <a:t>2019/10/13</a:t>
            </a:fld>
            <a:endParaRPr lang="zh-CN" altLang="en-US"/>
          </a:p>
        </p:txBody>
      </p:sp>
      <p:sp>
        <p:nvSpPr>
          <p:cNvPr id="8" name="KSO_FT"/>
          <p:cNvSpPr>
            <a:spLocks noGrp="1"/>
          </p:cNvSpPr>
          <p:nvPr>
            <p:ph type="ftr" sz="quarter" idx="11"/>
          </p:nvPr>
        </p:nvSpPr>
        <p:spPr/>
        <p:txBody>
          <a:bodyPr/>
          <a:lstStyle/>
          <a:p>
            <a:endParaRPr lang="zh-CN" altLang="en-US"/>
          </a:p>
        </p:txBody>
      </p:sp>
      <p:sp>
        <p:nvSpPr>
          <p:cNvPr id="9" name="KSO_FN"/>
          <p:cNvSpPr>
            <a:spLocks noGrp="1"/>
          </p:cNvSpPr>
          <p:nvPr>
            <p:ph type="sldNum" sz="quarter" idx="12"/>
          </p:nvPr>
        </p:nvSpPr>
        <p:spPr/>
        <p:txBody>
          <a:bodyPr/>
          <a:lstStyle/>
          <a:p>
            <a:fld id="{710CF9E5-1E08-488D-AAD8-66843D155891}" type="slidenum">
              <a:rPr lang="zh-CN" altLang="en-US" smtClean="0"/>
              <a:pPr/>
              <a:t>‹#›</a:t>
            </a:fld>
            <a:endParaRPr lang="zh-CN" altLang="en-US"/>
          </a:p>
        </p:txBody>
      </p:sp>
    </p:spTree>
    <p:extLst>
      <p:ext uri="{BB962C8B-B14F-4D97-AF65-F5344CB8AC3E}">
        <p14:creationId xmlns="" xmlns:p14="http://schemas.microsoft.com/office/powerpoint/2010/main" val="3411762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a:t>单击此处编辑母版标题样式</a:t>
            </a:r>
            <a:endParaRPr lang="en-US" dirty="0"/>
          </a:p>
        </p:txBody>
      </p:sp>
      <p:sp>
        <p:nvSpPr>
          <p:cNvPr id="3" name="KSO_FD"/>
          <p:cNvSpPr>
            <a:spLocks noGrp="1"/>
          </p:cNvSpPr>
          <p:nvPr>
            <p:ph type="dt" sz="half" idx="10"/>
          </p:nvPr>
        </p:nvSpPr>
        <p:spPr/>
        <p:txBody>
          <a:bodyPr/>
          <a:lstStyle/>
          <a:p>
            <a:fld id="{218DD45D-4C09-479C-B559-27A067CDE704}" type="datetimeFigureOut">
              <a:rPr lang="zh-CN" altLang="en-US" smtClean="0"/>
              <a:pPr/>
              <a:t>2019/10/13</a:t>
            </a:fld>
            <a:endParaRPr lang="zh-CN" altLang="en-US"/>
          </a:p>
        </p:txBody>
      </p:sp>
      <p:sp>
        <p:nvSpPr>
          <p:cNvPr id="4" name="KSO_FT"/>
          <p:cNvSpPr>
            <a:spLocks noGrp="1"/>
          </p:cNvSpPr>
          <p:nvPr>
            <p:ph type="ftr" sz="quarter" idx="11"/>
          </p:nvPr>
        </p:nvSpPr>
        <p:spPr/>
        <p:txBody>
          <a:bodyPr/>
          <a:lstStyle/>
          <a:p>
            <a:endParaRPr lang="zh-CN" altLang="en-US"/>
          </a:p>
        </p:txBody>
      </p:sp>
      <p:sp>
        <p:nvSpPr>
          <p:cNvPr id="5" name="KSO_FN"/>
          <p:cNvSpPr>
            <a:spLocks noGrp="1"/>
          </p:cNvSpPr>
          <p:nvPr>
            <p:ph type="sldNum" sz="quarter" idx="12"/>
          </p:nvPr>
        </p:nvSpPr>
        <p:spPr/>
        <p:txBody>
          <a:bodyPr/>
          <a:lstStyle/>
          <a:p>
            <a:fld id="{710CF9E5-1E08-488D-AAD8-66843D155891}" type="slidenum">
              <a:rPr lang="zh-CN" altLang="en-US" smtClean="0"/>
              <a:pPr/>
              <a:t>‹#›</a:t>
            </a:fld>
            <a:endParaRPr lang="zh-CN" altLang="en-US"/>
          </a:p>
        </p:txBody>
      </p:sp>
    </p:spTree>
    <p:extLst>
      <p:ext uri="{BB962C8B-B14F-4D97-AF65-F5344CB8AC3E}">
        <p14:creationId xmlns="" xmlns:p14="http://schemas.microsoft.com/office/powerpoint/2010/main" val="3282844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KSO_FD"/>
          <p:cNvSpPr>
            <a:spLocks noGrp="1"/>
          </p:cNvSpPr>
          <p:nvPr>
            <p:ph type="dt" sz="half" idx="10"/>
          </p:nvPr>
        </p:nvSpPr>
        <p:spPr/>
        <p:txBody>
          <a:bodyPr/>
          <a:lstStyle/>
          <a:p>
            <a:fld id="{218DD45D-4C09-479C-B559-27A067CDE704}" type="datetimeFigureOut">
              <a:rPr lang="zh-CN" altLang="en-US" smtClean="0"/>
              <a:pPr/>
              <a:t>2019/10/13</a:t>
            </a:fld>
            <a:endParaRPr lang="zh-CN" altLang="en-US"/>
          </a:p>
        </p:txBody>
      </p:sp>
      <p:sp>
        <p:nvSpPr>
          <p:cNvPr id="3" name="KSO_FT"/>
          <p:cNvSpPr>
            <a:spLocks noGrp="1"/>
          </p:cNvSpPr>
          <p:nvPr>
            <p:ph type="ftr" sz="quarter" idx="11"/>
          </p:nvPr>
        </p:nvSpPr>
        <p:spPr/>
        <p:txBody>
          <a:bodyPr/>
          <a:lstStyle/>
          <a:p>
            <a:endParaRPr lang="zh-CN" altLang="en-US"/>
          </a:p>
        </p:txBody>
      </p:sp>
      <p:sp>
        <p:nvSpPr>
          <p:cNvPr id="4" name="KSO_FN"/>
          <p:cNvSpPr>
            <a:spLocks noGrp="1"/>
          </p:cNvSpPr>
          <p:nvPr>
            <p:ph type="sldNum" sz="quarter" idx="12"/>
          </p:nvPr>
        </p:nvSpPr>
        <p:spPr/>
        <p:txBody>
          <a:bodyPr/>
          <a:lstStyle/>
          <a:p>
            <a:fld id="{710CF9E5-1E08-488D-AAD8-66843D155891}" type="slidenum">
              <a:rPr lang="zh-CN" altLang="en-US" smtClean="0"/>
              <a:pPr/>
              <a:t>‹#›</a:t>
            </a:fld>
            <a:endParaRPr lang="zh-CN" altLang="en-US"/>
          </a:p>
        </p:txBody>
      </p:sp>
    </p:spTree>
    <p:extLst>
      <p:ext uri="{BB962C8B-B14F-4D97-AF65-F5344CB8AC3E}">
        <p14:creationId xmlns="" xmlns:p14="http://schemas.microsoft.com/office/powerpoint/2010/main" val="3078330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KSO_BT1"/>
          <p:cNvSpPr>
            <a:spLocks noGrp="1"/>
          </p:cNvSpPr>
          <p:nvPr>
            <p:ph type="title"/>
          </p:nvPr>
        </p:nvSpPr>
        <p:spPr>
          <a:xfrm>
            <a:off x="878861" y="533402"/>
            <a:ext cx="3019323" cy="1600200"/>
          </a:xfrm>
        </p:spPr>
        <p:txBody>
          <a:bodyPr anchor="b"/>
          <a:lstStyle>
            <a:lvl1pPr>
              <a:defRPr sz="3200"/>
            </a:lvl1pPr>
          </a:lstStyle>
          <a:p>
            <a:r>
              <a:rPr lang="zh-CN" altLang="en-US"/>
              <a:t>单击此处编辑母版标题样式</a:t>
            </a:r>
            <a:endParaRPr lang="en-US" dirty="0"/>
          </a:p>
        </p:txBody>
      </p:sp>
      <p:sp>
        <p:nvSpPr>
          <p:cNvPr id="3" name="KSO_BC1"/>
          <p:cNvSpPr>
            <a:spLocks noGrp="1"/>
          </p:cNvSpPr>
          <p:nvPr>
            <p:ph idx="1"/>
          </p:nvPr>
        </p:nvSpPr>
        <p:spPr>
          <a:xfrm>
            <a:off x="4213891" y="1063631"/>
            <a:ext cx="4739253" cy="4873625"/>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p:txBody>
      </p:sp>
      <p:sp>
        <p:nvSpPr>
          <p:cNvPr id="4" name="KSO_BC2"/>
          <p:cNvSpPr>
            <a:spLocks noGrp="1"/>
          </p:cNvSpPr>
          <p:nvPr>
            <p:ph type="body" sz="half" idx="2"/>
          </p:nvPr>
        </p:nvSpPr>
        <p:spPr>
          <a:xfrm>
            <a:off x="878861" y="2133602"/>
            <a:ext cx="301932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KSO_FD"/>
          <p:cNvSpPr>
            <a:spLocks noGrp="1"/>
          </p:cNvSpPr>
          <p:nvPr>
            <p:ph type="dt" sz="half" idx="10"/>
          </p:nvPr>
        </p:nvSpPr>
        <p:spPr/>
        <p:txBody>
          <a:bodyPr/>
          <a:lstStyle/>
          <a:p>
            <a:fld id="{218DD45D-4C09-479C-B559-27A067CDE704}" type="datetimeFigureOut">
              <a:rPr lang="zh-CN" altLang="en-US" smtClean="0"/>
              <a:pPr/>
              <a:t>2019/10/13</a:t>
            </a:fld>
            <a:endParaRPr lang="zh-CN" altLang="en-US"/>
          </a:p>
        </p:txBody>
      </p:sp>
      <p:sp>
        <p:nvSpPr>
          <p:cNvPr id="6" name="KSO_FT"/>
          <p:cNvSpPr>
            <a:spLocks noGrp="1"/>
          </p:cNvSpPr>
          <p:nvPr>
            <p:ph type="ftr" sz="quarter" idx="11"/>
          </p:nvPr>
        </p:nvSpPr>
        <p:spPr/>
        <p:txBody>
          <a:bodyPr/>
          <a:lstStyle/>
          <a:p>
            <a:endParaRPr lang="zh-CN" altLang="en-US"/>
          </a:p>
        </p:txBody>
      </p:sp>
      <p:sp>
        <p:nvSpPr>
          <p:cNvPr id="7" name="KSO_FN"/>
          <p:cNvSpPr>
            <a:spLocks noGrp="1"/>
          </p:cNvSpPr>
          <p:nvPr>
            <p:ph type="sldNum" sz="quarter" idx="12"/>
          </p:nvPr>
        </p:nvSpPr>
        <p:spPr/>
        <p:txBody>
          <a:bodyPr/>
          <a:lstStyle/>
          <a:p>
            <a:fld id="{710CF9E5-1E08-488D-AAD8-66843D155891}" type="slidenum">
              <a:rPr lang="zh-CN" altLang="en-US" smtClean="0"/>
              <a:pPr/>
              <a:t>‹#›</a:t>
            </a:fld>
            <a:endParaRPr lang="zh-CN" altLang="en-US"/>
          </a:p>
        </p:txBody>
      </p:sp>
    </p:spTree>
    <p:extLst>
      <p:ext uri="{BB962C8B-B14F-4D97-AF65-F5344CB8AC3E}">
        <p14:creationId xmlns="" xmlns:p14="http://schemas.microsoft.com/office/powerpoint/2010/main" val="1016146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KSO_BT1"/>
          <p:cNvSpPr>
            <a:spLocks noGrp="1"/>
          </p:cNvSpPr>
          <p:nvPr>
            <p:ph type="title"/>
          </p:nvPr>
        </p:nvSpPr>
        <p:spPr>
          <a:xfrm>
            <a:off x="956875" y="457200"/>
            <a:ext cx="3019323" cy="1600200"/>
          </a:xfrm>
        </p:spPr>
        <p:txBody>
          <a:bodyPr anchor="b"/>
          <a:lstStyle>
            <a:lvl1pPr>
              <a:defRPr sz="3200"/>
            </a:lvl1pPr>
          </a:lstStyle>
          <a:p>
            <a:r>
              <a:rPr lang="zh-CN" altLang="en-US"/>
              <a:t>单击此处编辑母版标题样式</a:t>
            </a:r>
            <a:endParaRPr lang="en-US" dirty="0"/>
          </a:p>
        </p:txBody>
      </p:sp>
      <p:sp>
        <p:nvSpPr>
          <p:cNvPr id="3" name="KSO_BC1"/>
          <p:cNvSpPr>
            <a:spLocks noGrp="1" noChangeAspect="1"/>
          </p:cNvSpPr>
          <p:nvPr>
            <p:ph type="pic" idx="1"/>
          </p:nvPr>
        </p:nvSpPr>
        <p:spPr>
          <a:xfrm>
            <a:off x="4179218" y="987426"/>
            <a:ext cx="473925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KSO_BC2"/>
          <p:cNvSpPr>
            <a:spLocks noGrp="1"/>
          </p:cNvSpPr>
          <p:nvPr>
            <p:ph type="body" sz="half" idx="2"/>
          </p:nvPr>
        </p:nvSpPr>
        <p:spPr>
          <a:xfrm>
            <a:off x="956875" y="2057400"/>
            <a:ext cx="301932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KSO_FD"/>
          <p:cNvSpPr>
            <a:spLocks noGrp="1"/>
          </p:cNvSpPr>
          <p:nvPr>
            <p:ph type="dt" sz="half" idx="10"/>
          </p:nvPr>
        </p:nvSpPr>
        <p:spPr/>
        <p:txBody>
          <a:bodyPr/>
          <a:lstStyle/>
          <a:p>
            <a:fld id="{218DD45D-4C09-479C-B559-27A067CDE704}" type="datetimeFigureOut">
              <a:rPr lang="zh-CN" altLang="en-US" smtClean="0"/>
              <a:pPr/>
              <a:t>2019/10/13</a:t>
            </a:fld>
            <a:endParaRPr lang="zh-CN" altLang="en-US"/>
          </a:p>
        </p:txBody>
      </p:sp>
      <p:sp>
        <p:nvSpPr>
          <p:cNvPr id="6" name="KSO_FT"/>
          <p:cNvSpPr>
            <a:spLocks noGrp="1"/>
          </p:cNvSpPr>
          <p:nvPr>
            <p:ph type="ftr" sz="quarter" idx="11"/>
          </p:nvPr>
        </p:nvSpPr>
        <p:spPr/>
        <p:txBody>
          <a:bodyPr/>
          <a:lstStyle/>
          <a:p>
            <a:endParaRPr lang="zh-CN" altLang="en-US"/>
          </a:p>
        </p:txBody>
      </p:sp>
      <p:sp>
        <p:nvSpPr>
          <p:cNvPr id="7" name="KSO_FN"/>
          <p:cNvSpPr>
            <a:spLocks noGrp="1"/>
          </p:cNvSpPr>
          <p:nvPr>
            <p:ph type="sldNum" sz="quarter" idx="12"/>
          </p:nvPr>
        </p:nvSpPr>
        <p:spPr/>
        <p:txBody>
          <a:bodyPr/>
          <a:lstStyle/>
          <a:p>
            <a:fld id="{710CF9E5-1E08-488D-AAD8-66843D155891}" type="slidenum">
              <a:rPr lang="zh-CN" altLang="en-US" smtClean="0"/>
              <a:pPr/>
              <a:t>‹#›</a:t>
            </a:fld>
            <a:endParaRPr lang="zh-CN" altLang="en-US"/>
          </a:p>
        </p:txBody>
      </p:sp>
    </p:spTree>
    <p:extLst>
      <p:ext uri="{BB962C8B-B14F-4D97-AF65-F5344CB8AC3E}">
        <p14:creationId xmlns="" xmlns:p14="http://schemas.microsoft.com/office/powerpoint/2010/main" val="706269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3" name="图片 12"/>
          <p:cNvPicPr>
            <a:picLocks noChangeAspect="1"/>
          </p:cNvPicPr>
          <p:nvPr/>
        </p:nvPicPr>
        <p:blipFill rotWithShape="1">
          <a:blip r:embed="rId19" cstate="print">
            <a:extLst>
              <a:ext uri="{28A0092B-C50C-407E-A947-70E740481C1C}">
                <a14:useLocalDpi xmlns="" xmlns:a14="http://schemas.microsoft.com/office/drawing/2010/main" val="0"/>
              </a:ext>
            </a:extLst>
          </a:blip>
          <a:srcRect l="-1141" t="10156" r="-648" b="67546"/>
          <a:stretch/>
        </p:blipFill>
        <p:spPr>
          <a:xfrm>
            <a:off x="2068443" y="5834670"/>
            <a:ext cx="7293044" cy="1026146"/>
          </a:xfrm>
          <a:prstGeom prst="rect">
            <a:avLst/>
          </a:prstGeom>
        </p:spPr>
      </p:pic>
      <p:sp>
        <p:nvSpPr>
          <p:cNvPr id="4" name="KSO_FD"/>
          <p:cNvSpPr>
            <a:spLocks noGrp="1"/>
          </p:cNvSpPr>
          <p:nvPr>
            <p:ph type="dt" sz="half" idx="2"/>
          </p:nvPr>
        </p:nvSpPr>
        <p:spPr>
          <a:xfrm>
            <a:off x="643603" y="6356354"/>
            <a:ext cx="2106335"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8DD45D-4C09-479C-B559-27A067CDE704}" type="datetimeFigureOut">
              <a:rPr lang="zh-CN" altLang="en-US" smtClean="0"/>
              <a:pPr/>
              <a:t>2019/10/13</a:t>
            </a:fld>
            <a:endParaRPr lang="zh-CN" altLang="en-US"/>
          </a:p>
        </p:txBody>
      </p:sp>
      <p:sp>
        <p:nvSpPr>
          <p:cNvPr id="5" name="KSO_FT"/>
          <p:cNvSpPr>
            <a:spLocks noGrp="1"/>
          </p:cNvSpPr>
          <p:nvPr>
            <p:ph type="ftr" sz="quarter" idx="3"/>
          </p:nvPr>
        </p:nvSpPr>
        <p:spPr>
          <a:xfrm>
            <a:off x="3100993" y="6356354"/>
            <a:ext cx="315950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KSO_FN"/>
          <p:cNvSpPr>
            <a:spLocks noGrp="1"/>
          </p:cNvSpPr>
          <p:nvPr>
            <p:ph type="sldNum" sz="quarter" idx="4"/>
          </p:nvPr>
        </p:nvSpPr>
        <p:spPr>
          <a:xfrm>
            <a:off x="6611552" y="6356354"/>
            <a:ext cx="2106335"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0CF9E5-1E08-488D-AAD8-66843D155891}" type="slidenum">
              <a:rPr lang="zh-CN" altLang="en-US" smtClean="0"/>
              <a:pPr/>
              <a:t>‹#›</a:t>
            </a:fld>
            <a:endParaRPr lang="zh-CN" altLang="en-US"/>
          </a:p>
        </p:txBody>
      </p:sp>
      <p:sp>
        <p:nvSpPr>
          <p:cNvPr id="2" name="KSO_BT1"/>
          <p:cNvSpPr>
            <a:spLocks noGrp="1"/>
          </p:cNvSpPr>
          <p:nvPr>
            <p:ph type="title"/>
          </p:nvPr>
        </p:nvSpPr>
        <p:spPr>
          <a:xfrm>
            <a:off x="429066" y="313514"/>
            <a:ext cx="8489270" cy="653552"/>
          </a:xfrm>
          <a:prstGeom prst="rect">
            <a:avLst/>
          </a:prstGeom>
        </p:spPr>
        <p:txBody>
          <a:bodyPr vert="horz" lIns="91440" tIns="45720" rIns="91440" bIns="45720" rtlCol="0" anchor="b">
            <a:normAutofit/>
          </a:bodyPr>
          <a:lstStyle/>
          <a:p>
            <a:r>
              <a:rPr lang="zh-CN" altLang="en-US" dirty="0"/>
              <a:t>单击此处编辑母版标题样式</a:t>
            </a:r>
            <a:endParaRPr lang="en-US" dirty="0"/>
          </a:p>
        </p:txBody>
      </p:sp>
      <p:sp>
        <p:nvSpPr>
          <p:cNvPr id="3" name="KSO_BC1"/>
          <p:cNvSpPr>
            <a:spLocks noGrp="1"/>
          </p:cNvSpPr>
          <p:nvPr>
            <p:ph type="body" idx="1"/>
          </p:nvPr>
        </p:nvSpPr>
        <p:spPr>
          <a:xfrm>
            <a:off x="429066" y="1219199"/>
            <a:ext cx="8489270" cy="4885510"/>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第二级</a:t>
            </a:r>
          </a:p>
        </p:txBody>
      </p:sp>
    </p:spTree>
    <p:extLst>
      <p:ext uri="{BB962C8B-B14F-4D97-AF65-F5344CB8AC3E}">
        <p14:creationId xmlns="" xmlns:p14="http://schemas.microsoft.com/office/powerpoint/2010/main" val="2608865081"/>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660" r:id="rId12"/>
    <p:sldLayoutId id="2147483661" r:id="rId13"/>
    <p:sldLayoutId id="2147483663" r:id="rId14"/>
    <p:sldLayoutId id="2147483662" r:id="rId15"/>
    <p:sldLayoutId id="2147483664" r:id="rId16"/>
    <p:sldLayoutId id="2147483665" r:id="rId17"/>
  </p:sldLayoutIdLst>
  <p:txStyles>
    <p:titleStyle>
      <a:lvl1pPr algn="l" defTabSz="914400" rtl="0" eaLnBrk="1" latinLnBrk="0" hangingPunct="1">
        <a:lnSpc>
          <a:spcPct val="90000"/>
        </a:lnSpc>
        <a:spcBef>
          <a:spcPct val="0"/>
        </a:spcBef>
        <a:buNone/>
        <a:defRPr sz="3200" b="1" i="0" kern="1200" baseline="0">
          <a:solidFill>
            <a:schemeClr val="accent1">
              <a:lumMod val="75000"/>
            </a:schemeClr>
          </a:solidFill>
          <a:effectLst/>
          <a:latin typeface="+mj-ea"/>
          <a:ea typeface="+mj-ea"/>
          <a:cs typeface="+mj-cs"/>
        </a:defRPr>
      </a:lvl1pPr>
    </p:titleStyle>
    <p:bodyStyle>
      <a:lvl1pPr marL="357188" indent="-357188" algn="just" defTabSz="914400" rtl="0" eaLnBrk="1" latinLnBrk="0" hangingPunct="1">
        <a:lnSpc>
          <a:spcPct val="110000"/>
        </a:lnSpc>
        <a:spcBef>
          <a:spcPts val="600"/>
        </a:spcBef>
        <a:spcAft>
          <a:spcPts val="0"/>
        </a:spcAft>
        <a:buClr>
          <a:schemeClr val="accent1"/>
        </a:buClr>
        <a:buSzPct val="60000"/>
        <a:buFont typeface="Wingdings 2" panose="05020102010507070707" pitchFamily="18" charset="2"/>
        <a:buChar char="f"/>
        <a:defRPr lang="zh-CN" altLang="en-US" sz="2400" kern="1200" baseline="0" dirty="0" smtClean="0">
          <a:solidFill>
            <a:schemeClr val="accent1"/>
          </a:solidFill>
          <a:latin typeface="+mn-ea"/>
          <a:ea typeface="+mn-ea"/>
          <a:cs typeface="+mn-cs"/>
        </a:defRPr>
      </a:lvl1pPr>
      <a:lvl2pPr marL="357188" indent="-357188" algn="just" defTabSz="914400" rtl="0" eaLnBrk="1" latinLnBrk="0" hangingPunct="1">
        <a:lnSpc>
          <a:spcPct val="120000"/>
        </a:lnSpc>
        <a:spcBef>
          <a:spcPts val="0"/>
        </a:spcBef>
        <a:spcAft>
          <a:spcPts val="600"/>
        </a:spcAft>
        <a:buClr>
          <a:schemeClr val="accent2">
            <a:lumMod val="60000"/>
            <a:lumOff val="40000"/>
          </a:schemeClr>
        </a:buClr>
        <a:buFont typeface="幼圆" panose="02010509060101010101" pitchFamily="49" charset="-122"/>
        <a:buChar char=" "/>
        <a:defRPr sz="1600" kern="1200" baseline="0">
          <a:solidFill>
            <a:schemeClr val="tx1"/>
          </a:solidFill>
          <a:latin typeface="+mn-ea"/>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a:xfrm>
            <a:off x="823092" y="714356"/>
            <a:ext cx="7676313" cy="1943076"/>
          </a:xfrm>
        </p:spPr>
        <p:txBody>
          <a:bodyPr>
            <a:normAutofit fontScale="90000"/>
          </a:bodyPr>
          <a:lstStyle/>
          <a:p>
            <a:pPr>
              <a:lnSpc>
                <a:spcPts val="3120"/>
              </a:lnSpc>
            </a:pPr>
            <a:r>
              <a:rPr lang="en-US" altLang="zh-CN" sz="3467" dirty="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Times New Roman" pitchFamily="18" charset="0"/>
              </a:rPr>
              <a:t/>
            </a:r>
            <a:br>
              <a:rPr lang="en-US" altLang="zh-CN" sz="3467" dirty="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Times New Roman" pitchFamily="18" charset="0"/>
              </a:rPr>
            </a:br>
            <a:r>
              <a:rPr lang="en-US" altLang="zh-CN" sz="1600" dirty="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Times New Roman" pitchFamily="18" charset="0"/>
              </a:rPr>
              <a:t/>
            </a:r>
            <a:br>
              <a:rPr lang="en-US" altLang="zh-CN" sz="1600" dirty="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Times New Roman" pitchFamily="18" charset="0"/>
              </a:rPr>
            </a:br>
            <a:r>
              <a:rPr lang="en-US" altLang="zh-CN" sz="1600" dirty="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Times New Roman" pitchFamily="18" charset="0"/>
              </a:rPr>
              <a:t/>
            </a:r>
            <a:br>
              <a:rPr lang="en-US" altLang="zh-CN" sz="1600" dirty="0">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Times New Roman" pitchFamily="18" charset="0"/>
              </a:rPr>
            </a:br>
            <a:r>
              <a:rPr lang="en-US" altLang="zh-CN" sz="3120" dirty="0">
                <a:solidFill>
                  <a:srgbClr val="A50021"/>
                </a:solidFill>
                <a:effectLst>
                  <a:outerShdw blurRad="38100" dist="38100" dir="2700000" algn="tl">
                    <a:srgbClr val="000000">
                      <a:alpha val="43137"/>
                    </a:srgbClr>
                  </a:outerShdw>
                </a:effectLst>
                <a:latin typeface="华文新魏" panose="02010800040101010101" pitchFamily="2" charset="-122"/>
                <a:ea typeface="华文新魏" panose="02010800040101010101" pitchFamily="2" charset="-122"/>
                <a:cs typeface="Times New Roman" pitchFamily="18" charset="0"/>
              </a:rPr>
              <a:t/>
            </a:r>
            <a:br>
              <a:rPr lang="en-US" altLang="zh-CN" sz="3120" dirty="0">
                <a:solidFill>
                  <a:srgbClr val="A50021"/>
                </a:solidFill>
                <a:effectLst>
                  <a:outerShdw blurRad="38100" dist="38100" dir="2700000" algn="tl">
                    <a:srgbClr val="000000">
                      <a:alpha val="43137"/>
                    </a:srgbClr>
                  </a:outerShdw>
                </a:effectLst>
                <a:latin typeface="华文新魏" panose="02010800040101010101" pitchFamily="2" charset="-122"/>
                <a:ea typeface="华文新魏" panose="02010800040101010101" pitchFamily="2" charset="-122"/>
                <a:cs typeface="Times New Roman" pitchFamily="18" charset="0"/>
              </a:rPr>
            </a:br>
            <a:r>
              <a:rPr lang="zh-CN" altLang="en-US" sz="5720" dirty="0" smtClean="0">
                <a:solidFill>
                  <a:srgbClr val="A50021"/>
                </a:solidFill>
                <a:effectLst>
                  <a:outerShdw blurRad="38100" dist="38100" dir="2700000" algn="tl">
                    <a:srgbClr val="000000">
                      <a:alpha val="43137"/>
                    </a:srgbClr>
                  </a:outerShdw>
                </a:effectLst>
                <a:latin typeface="华文彩云" panose="02010800040101010101" pitchFamily="2" charset="-122"/>
                <a:ea typeface="华文彩云" panose="02010800040101010101" pitchFamily="2" charset="-122"/>
                <a:cs typeface="Times New Roman" pitchFamily="18" charset="0"/>
              </a:rPr>
              <a:t>工程创优策划培训</a:t>
            </a:r>
            <a:endParaRPr lang="zh-CN" altLang="en-US" sz="5720" dirty="0">
              <a:solidFill>
                <a:srgbClr val="A50021"/>
              </a:solidFill>
              <a:effectLst>
                <a:outerShdw blurRad="38100" dist="38100" dir="2700000" algn="tl">
                  <a:srgbClr val="000000">
                    <a:alpha val="43137"/>
                  </a:srgbClr>
                </a:outerShdw>
              </a:effectLst>
              <a:latin typeface="华文彩云" panose="02010800040101010101" pitchFamily="2" charset="-122"/>
              <a:ea typeface="华文彩云" panose="02010800040101010101" pitchFamily="2" charset="-122"/>
            </a:endParaRPr>
          </a:p>
        </p:txBody>
      </p:sp>
      <p:sp>
        <p:nvSpPr>
          <p:cNvPr id="17" name="副标题 16"/>
          <p:cNvSpPr>
            <a:spLocks noGrp="1"/>
          </p:cNvSpPr>
          <p:nvPr>
            <p:ph type="subTitle" idx="1"/>
          </p:nvPr>
        </p:nvSpPr>
        <p:spPr>
          <a:xfrm>
            <a:off x="1466034" y="4500570"/>
            <a:ext cx="6553041" cy="856462"/>
          </a:xfrm>
        </p:spPr>
        <p:txBody>
          <a:bodyPr>
            <a:normAutofit fontScale="92500" lnSpcReduction="20000"/>
          </a:bodyPr>
          <a:lstStyle/>
          <a:p>
            <a:r>
              <a:rPr altLang="en-US" sz="2600" b="1" dirty="0" smtClean="0">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董景霖</a:t>
            </a:r>
            <a:endParaRPr lang="en-US" altLang="en-US" sz="2600" b="1" dirty="0" smtClean="0">
              <a:effectLst>
                <a:outerShdw blurRad="38100" dist="38100" dir="2700000" algn="tl">
                  <a:srgbClr val="000000">
                    <a:alpha val="43137"/>
                  </a:srgbClr>
                </a:outerShdw>
              </a:effectLst>
              <a:latin typeface="仿宋" panose="02010609060101010101" pitchFamily="49" charset="-122"/>
              <a:ea typeface="仿宋" panose="02010609060101010101" pitchFamily="49" charset="-122"/>
            </a:endParaRPr>
          </a:p>
          <a:p>
            <a:r>
              <a:rPr lang="en-US" altLang="zh-CN" sz="2600" b="1" dirty="0" smtClean="0">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2019</a:t>
            </a:r>
            <a:r>
              <a:rPr sz="2600" b="1" dirty="0" smtClean="0">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年</a:t>
            </a:r>
            <a:r>
              <a:rPr lang="en-US" sz="2600" b="1" dirty="0" smtClean="0">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9</a:t>
            </a:r>
            <a:r>
              <a:rPr sz="2600" b="1" dirty="0" smtClean="0">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月</a:t>
            </a:r>
            <a:r>
              <a:rPr lang="en-US" sz="2600" b="1" dirty="0" smtClean="0">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17</a:t>
            </a:r>
            <a:r>
              <a:rPr sz="2600" b="1" dirty="0" smtClean="0">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日于福清</a:t>
            </a:r>
            <a:endParaRPr lang="zh-CN" altLang="en-US" sz="2600" b="1" dirty="0">
              <a:effectLst>
                <a:outerShdw blurRad="38100" dist="38100" dir="2700000" algn="tl">
                  <a:srgbClr val="000000">
                    <a:alpha val="43137"/>
                  </a:srgbClr>
                </a:outerShdw>
              </a:effectLst>
              <a:latin typeface="仿宋" panose="02010609060101010101" pitchFamily="49" charset="-122"/>
              <a:ea typeface="仿宋" panose="02010609060101010101" pitchFamily="49" charset="-122"/>
            </a:endParaRPr>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8075" y="629944"/>
            <a:ext cx="8425339" cy="770536"/>
          </a:xfrm>
        </p:spPr>
        <p:txBody>
          <a:bodyPr>
            <a:normAutofit/>
          </a:bodyPr>
          <a:lstStyle/>
          <a:p>
            <a:pPr algn="just"/>
            <a:r>
              <a:rPr lang="zh-CN" altLang="en-US" sz="2773" dirty="0">
                <a:solidFill>
                  <a:srgbClr val="0000CC"/>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 </a:t>
            </a:r>
            <a:r>
              <a:rPr lang="zh-CN" altLang="en-US" sz="2773" dirty="0">
                <a:solidFill>
                  <a:srgbClr val="00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（三）专项工作策划</a:t>
            </a:r>
            <a:endParaRPr lang="zh-CN" altLang="en-US" sz="2773" dirty="0">
              <a:solidFill>
                <a:srgbClr val="000000"/>
              </a:solidFill>
              <a:latin typeface="仿宋" panose="02010609060101010101" pitchFamily="49" charset="-122"/>
              <a:ea typeface="仿宋" panose="02010609060101010101" pitchFamily="49" charset="-122"/>
            </a:endParaRPr>
          </a:p>
        </p:txBody>
      </p:sp>
      <p:sp>
        <p:nvSpPr>
          <p:cNvPr id="3" name="内容占位符 2"/>
          <p:cNvSpPr>
            <a:spLocks noGrp="1"/>
          </p:cNvSpPr>
          <p:nvPr>
            <p:ph idx="1"/>
          </p:nvPr>
        </p:nvSpPr>
        <p:spPr>
          <a:xfrm>
            <a:off x="468075" y="1400480"/>
            <a:ext cx="8425339" cy="4564171"/>
          </a:xfrm>
        </p:spPr>
        <p:txBody>
          <a:bodyPr>
            <a:noAutofit/>
          </a:bodyPr>
          <a:lstStyle/>
          <a:p>
            <a:pPr>
              <a:lnSpc>
                <a:spcPct val="124000"/>
              </a:lnSpc>
              <a:spcBef>
                <a:spcPts val="0"/>
              </a:spcBef>
              <a:buNone/>
            </a:pPr>
            <a:r>
              <a:rPr lang="en-US" altLang="zh-CN" sz="2000" b="1" dirty="0">
                <a:solidFill>
                  <a:srgbClr val="A50021"/>
                </a:solidFill>
                <a:latin typeface="仿宋" panose="02010609060101010101" pitchFamily="49" charset="-122"/>
                <a:ea typeface="仿宋" panose="02010609060101010101" pitchFamily="49" charset="-122"/>
              </a:rPr>
              <a:t>    </a:t>
            </a:r>
            <a:r>
              <a:rPr lang="zh-CN" altLang="en-US" sz="2000" b="1" dirty="0">
                <a:solidFill>
                  <a:srgbClr val="000000"/>
                </a:solidFill>
                <a:latin typeface="仿宋" panose="02010609060101010101" pitchFamily="49" charset="-122"/>
                <a:ea typeface="仿宋" panose="02010609060101010101" pitchFamily="49" charset="-122"/>
              </a:rPr>
              <a:t>专项工作是指工程建设及创优所要求必须进行，且其结果应符合相</a:t>
            </a:r>
            <a:endParaRPr lang="en-US" altLang="zh-CN" sz="2000" b="1" dirty="0">
              <a:solidFill>
                <a:srgbClr val="000000"/>
              </a:solidFill>
              <a:latin typeface="仿宋" panose="02010609060101010101" pitchFamily="49" charset="-122"/>
              <a:ea typeface="仿宋" panose="02010609060101010101" pitchFamily="49" charset="-122"/>
            </a:endParaRPr>
          </a:p>
          <a:p>
            <a:pPr>
              <a:lnSpc>
                <a:spcPct val="124000"/>
              </a:lnSpc>
              <a:spcBef>
                <a:spcPts val="0"/>
              </a:spcBef>
              <a:buNone/>
            </a:pPr>
            <a:r>
              <a:rPr lang="zh-CN" altLang="en-US" sz="2000" b="1" dirty="0">
                <a:solidFill>
                  <a:srgbClr val="000000"/>
                </a:solidFill>
                <a:latin typeface="仿宋" panose="02010609060101010101" pitchFamily="49" charset="-122"/>
                <a:ea typeface="仿宋" panose="02010609060101010101" pitchFamily="49" charset="-122"/>
              </a:rPr>
              <a:t>关规定的具体工作，为确保专项工作满足规定的要求，通常需进行事前</a:t>
            </a:r>
            <a:endParaRPr lang="en-US" altLang="zh-CN" sz="2000" b="1" dirty="0">
              <a:solidFill>
                <a:srgbClr val="000000"/>
              </a:solidFill>
              <a:latin typeface="仿宋" panose="02010609060101010101" pitchFamily="49" charset="-122"/>
              <a:ea typeface="仿宋" panose="02010609060101010101" pitchFamily="49" charset="-122"/>
            </a:endParaRPr>
          </a:p>
          <a:p>
            <a:pPr>
              <a:lnSpc>
                <a:spcPct val="124000"/>
              </a:lnSpc>
              <a:spcBef>
                <a:spcPts val="0"/>
              </a:spcBef>
              <a:buNone/>
            </a:pPr>
            <a:r>
              <a:rPr lang="zh-CN" altLang="en-US" sz="2000" b="1" dirty="0">
                <a:solidFill>
                  <a:srgbClr val="000000"/>
                </a:solidFill>
                <a:latin typeface="仿宋" panose="02010609060101010101" pitchFamily="49" charset="-122"/>
                <a:ea typeface="仿宋" panose="02010609060101010101" pitchFamily="49" charset="-122"/>
              </a:rPr>
              <a:t>策划、事中控制和事后检查。主要包括：</a:t>
            </a:r>
            <a:endParaRPr lang="en-US" altLang="zh-CN" sz="2000" b="1" dirty="0">
              <a:solidFill>
                <a:srgbClr val="000000"/>
              </a:solidFill>
              <a:latin typeface="仿宋" panose="02010609060101010101" pitchFamily="49" charset="-122"/>
              <a:ea typeface="仿宋" panose="02010609060101010101" pitchFamily="49" charset="-122"/>
            </a:endParaRPr>
          </a:p>
          <a:p>
            <a:pPr>
              <a:lnSpc>
                <a:spcPct val="124000"/>
              </a:lnSpc>
              <a:spcBef>
                <a:spcPts val="0"/>
              </a:spcBef>
              <a:buNone/>
            </a:pPr>
            <a:r>
              <a:rPr lang="en-US" altLang="zh-CN" sz="2000" b="1" dirty="0">
                <a:solidFill>
                  <a:srgbClr val="000000"/>
                </a:solidFill>
                <a:latin typeface="仿宋" panose="02010609060101010101" pitchFamily="49" charset="-122"/>
                <a:ea typeface="仿宋" panose="02010609060101010101" pitchFamily="49" charset="-122"/>
              </a:rPr>
              <a:t>    </a:t>
            </a:r>
            <a:r>
              <a:rPr lang="en-US" altLang="zh-CN" sz="2000" b="1" dirty="0">
                <a:solidFill>
                  <a:srgbClr val="000000"/>
                </a:solidFill>
                <a:latin typeface="仿宋" panose="02010609060101010101" pitchFamily="49" charset="-122"/>
                <a:ea typeface="仿宋" panose="02010609060101010101" pitchFamily="49" charset="-122"/>
                <a:sym typeface="Wingdings"/>
              </a:rPr>
              <a:t> </a:t>
            </a:r>
            <a:r>
              <a:rPr lang="zh-CN" altLang="en-US" sz="2000" b="1" dirty="0">
                <a:solidFill>
                  <a:srgbClr val="000000"/>
                </a:solidFill>
                <a:latin typeface="仿宋" panose="02010609060101010101" pitchFamily="49" charset="-122"/>
                <a:ea typeface="仿宋" panose="02010609060101010101" pitchFamily="49" charset="-122"/>
                <a:sym typeface="Wingdings"/>
              </a:rPr>
              <a:t>工程建设标准强制性条文执行计划</a:t>
            </a:r>
            <a:endParaRPr lang="en-US" altLang="zh-CN" sz="2000" b="1" dirty="0">
              <a:solidFill>
                <a:srgbClr val="000000"/>
              </a:solidFill>
              <a:latin typeface="仿宋" panose="02010609060101010101" pitchFamily="49" charset="-122"/>
              <a:ea typeface="仿宋" panose="02010609060101010101" pitchFamily="49" charset="-122"/>
              <a:sym typeface="Wingdings"/>
            </a:endParaRPr>
          </a:p>
          <a:p>
            <a:pPr>
              <a:lnSpc>
                <a:spcPct val="124000"/>
              </a:lnSpc>
              <a:spcBef>
                <a:spcPts val="0"/>
              </a:spcBef>
              <a:buNone/>
            </a:pPr>
            <a:r>
              <a:rPr lang="en-US" altLang="zh-CN" sz="2000" b="1" dirty="0">
                <a:solidFill>
                  <a:srgbClr val="000000"/>
                </a:solidFill>
                <a:latin typeface="仿宋" panose="02010609060101010101" pitchFamily="49" charset="-122"/>
                <a:ea typeface="仿宋" panose="02010609060101010101" pitchFamily="49" charset="-122"/>
                <a:sym typeface="Wingdings"/>
              </a:rPr>
              <a:t>     </a:t>
            </a:r>
            <a:r>
              <a:rPr lang="zh-CN" altLang="zh-CN" sz="2000" b="1" dirty="0">
                <a:solidFill>
                  <a:srgbClr val="000000"/>
                </a:solidFill>
                <a:latin typeface="仿宋" panose="02010609060101010101" pitchFamily="49" charset="-122"/>
                <a:ea typeface="仿宋" panose="02010609060101010101" pitchFamily="49" charset="-122"/>
                <a:sym typeface="Wingdings"/>
              </a:rPr>
              <a:t>地基基础、主体结构工程施工专项措施</a:t>
            </a:r>
            <a:endParaRPr lang="en-US" altLang="zh-CN" sz="2000" b="1" dirty="0">
              <a:solidFill>
                <a:srgbClr val="000000"/>
              </a:solidFill>
              <a:latin typeface="仿宋" panose="02010609060101010101" pitchFamily="49" charset="-122"/>
              <a:ea typeface="仿宋" panose="02010609060101010101" pitchFamily="49" charset="-122"/>
              <a:sym typeface="Wingdings"/>
            </a:endParaRPr>
          </a:p>
          <a:p>
            <a:pPr>
              <a:lnSpc>
                <a:spcPct val="124000"/>
              </a:lnSpc>
              <a:spcBef>
                <a:spcPts val="0"/>
              </a:spcBef>
              <a:buNone/>
            </a:pPr>
            <a:r>
              <a:rPr lang="en-US" altLang="zh-CN" sz="2000" b="1" dirty="0">
                <a:solidFill>
                  <a:srgbClr val="000000"/>
                </a:solidFill>
                <a:latin typeface="仿宋" panose="02010609060101010101" pitchFamily="49" charset="-122"/>
                <a:ea typeface="仿宋" panose="02010609060101010101" pitchFamily="49" charset="-122"/>
                <a:sym typeface="Wingdings"/>
              </a:rPr>
              <a:t>     </a:t>
            </a:r>
            <a:r>
              <a:rPr lang="zh-CN" altLang="en-US" sz="2000" b="1" dirty="0">
                <a:solidFill>
                  <a:srgbClr val="000000"/>
                </a:solidFill>
                <a:latin typeface="仿宋" panose="02010609060101010101" pitchFamily="49" charset="-122"/>
                <a:ea typeface="仿宋" panose="02010609060101010101" pitchFamily="49" charset="-122"/>
                <a:sym typeface="Wingdings"/>
              </a:rPr>
              <a:t>绿色施工总体策划和专项方案</a:t>
            </a:r>
            <a:endParaRPr lang="en-US" altLang="zh-CN" sz="2000" b="1" dirty="0">
              <a:solidFill>
                <a:srgbClr val="000000"/>
              </a:solidFill>
              <a:latin typeface="仿宋" panose="02010609060101010101" pitchFamily="49" charset="-122"/>
              <a:ea typeface="仿宋" panose="02010609060101010101" pitchFamily="49" charset="-122"/>
              <a:sym typeface="Wingdings"/>
            </a:endParaRPr>
          </a:p>
          <a:p>
            <a:pPr>
              <a:lnSpc>
                <a:spcPct val="124000"/>
              </a:lnSpc>
              <a:spcBef>
                <a:spcPts val="0"/>
              </a:spcBef>
              <a:buNone/>
            </a:pPr>
            <a:r>
              <a:rPr lang="en-US" altLang="zh-CN" sz="2000" b="1" dirty="0">
                <a:solidFill>
                  <a:srgbClr val="000000"/>
                </a:solidFill>
                <a:latin typeface="仿宋" panose="02010609060101010101" pitchFamily="49" charset="-122"/>
                <a:ea typeface="仿宋" panose="02010609060101010101" pitchFamily="49" charset="-122"/>
                <a:sym typeface="Wingdings"/>
              </a:rPr>
              <a:t>     </a:t>
            </a:r>
            <a:r>
              <a:rPr lang="zh-CN" altLang="en-US" sz="2000" b="1" dirty="0">
                <a:solidFill>
                  <a:srgbClr val="000000"/>
                </a:solidFill>
                <a:latin typeface="仿宋" panose="02010609060101010101" pitchFamily="49" charset="-122"/>
                <a:ea typeface="仿宋" panose="02010609060101010101" pitchFamily="49" charset="-122"/>
                <a:sym typeface="Wingdings"/>
              </a:rPr>
              <a:t>新技术应用实施计划与专项措施</a:t>
            </a:r>
            <a:endParaRPr lang="en-US" altLang="zh-CN" sz="2000" b="1" dirty="0">
              <a:solidFill>
                <a:srgbClr val="000000"/>
              </a:solidFill>
              <a:latin typeface="仿宋" panose="02010609060101010101" pitchFamily="49" charset="-122"/>
              <a:ea typeface="仿宋" panose="02010609060101010101" pitchFamily="49" charset="-122"/>
            </a:endParaRPr>
          </a:p>
          <a:p>
            <a:pPr>
              <a:lnSpc>
                <a:spcPct val="124000"/>
              </a:lnSpc>
              <a:spcBef>
                <a:spcPts val="0"/>
              </a:spcBef>
              <a:buNone/>
            </a:pPr>
            <a:r>
              <a:rPr lang="en-US" altLang="zh-CN" sz="2000" b="1" dirty="0">
                <a:solidFill>
                  <a:srgbClr val="A50021"/>
                </a:solidFill>
                <a:latin typeface="仿宋" panose="02010609060101010101" pitchFamily="49" charset="-122"/>
                <a:ea typeface="仿宋" panose="02010609060101010101" pitchFamily="49" charset="-122"/>
              </a:rPr>
              <a:t>    1.</a:t>
            </a:r>
            <a:r>
              <a:rPr lang="zh-CN" altLang="en-US" sz="2000" b="1" dirty="0">
                <a:solidFill>
                  <a:srgbClr val="A50021"/>
                </a:solidFill>
                <a:latin typeface="仿宋" panose="02010609060101010101" pitchFamily="49" charset="-122"/>
                <a:ea typeface="仿宋" panose="02010609060101010101" pitchFamily="49" charset="-122"/>
              </a:rPr>
              <a:t>专项工作策划中的要素</a:t>
            </a:r>
            <a:endParaRPr lang="en-US" altLang="zh-CN" sz="2000" b="1" dirty="0">
              <a:solidFill>
                <a:srgbClr val="A50021"/>
              </a:solidFill>
              <a:latin typeface="仿宋" panose="02010609060101010101" pitchFamily="49" charset="-122"/>
              <a:ea typeface="仿宋" panose="02010609060101010101" pitchFamily="49" charset="-122"/>
            </a:endParaRPr>
          </a:p>
          <a:p>
            <a:pPr>
              <a:lnSpc>
                <a:spcPct val="124000"/>
              </a:lnSpc>
              <a:spcBef>
                <a:spcPts val="0"/>
              </a:spcBef>
              <a:buNone/>
            </a:pPr>
            <a:r>
              <a:rPr lang="en-US" altLang="zh-CN" sz="2000" b="1" dirty="0">
                <a:latin typeface="仿宋" panose="02010609060101010101" pitchFamily="49" charset="-122"/>
                <a:ea typeface="仿宋" panose="02010609060101010101" pitchFamily="49" charset="-122"/>
                <a:sym typeface="Wingdings"/>
              </a:rPr>
              <a:t>    </a:t>
            </a:r>
            <a:r>
              <a:rPr lang="zh-CN" altLang="en-US" sz="2000" b="1" dirty="0">
                <a:solidFill>
                  <a:srgbClr val="000000"/>
                </a:solidFill>
                <a:latin typeface="仿宋" panose="02010609060101010101" pitchFamily="49" charset="-122"/>
                <a:ea typeface="仿宋" panose="02010609060101010101" pitchFamily="49" charset="-122"/>
                <a:sym typeface="Wingdings"/>
              </a:rPr>
              <a:t>由于工作内容及要求的不同，专项工作策划所包含的要素也会不尽</a:t>
            </a:r>
            <a:endParaRPr lang="en-US" altLang="zh-CN" sz="2000" b="1" dirty="0">
              <a:solidFill>
                <a:srgbClr val="000000"/>
              </a:solidFill>
              <a:latin typeface="仿宋" panose="02010609060101010101" pitchFamily="49" charset="-122"/>
              <a:ea typeface="仿宋" panose="02010609060101010101" pitchFamily="49" charset="-122"/>
              <a:sym typeface="Wingdings"/>
            </a:endParaRPr>
          </a:p>
          <a:p>
            <a:pPr>
              <a:lnSpc>
                <a:spcPct val="124000"/>
              </a:lnSpc>
              <a:spcBef>
                <a:spcPts val="0"/>
              </a:spcBef>
              <a:buNone/>
            </a:pPr>
            <a:r>
              <a:rPr lang="zh-CN" altLang="en-US" sz="2000" b="1" dirty="0">
                <a:solidFill>
                  <a:srgbClr val="000000"/>
                </a:solidFill>
                <a:latin typeface="仿宋" panose="02010609060101010101" pitchFamily="49" charset="-122"/>
                <a:ea typeface="仿宋" panose="02010609060101010101" pitchFamily="49" charset="-122"/>
                <a:sym typeface="Wingdings"/>
              </a:rPr>
              <a:t>一致，但工程概况、编制依据、完成专项工作的组织机构、</a:t>
            </a:r>
            <a:r>
              <a:rPr lang="zh-CN" altLang="en-US" sz="2000" b="1" dirty="0">
                <a:solidFill>
                  <a:srgbClr val="FF0000"/>
                </a:solidFill>
                <a:latin typeface="仿宋" panose="02010609060101010101" pitchFamily="49" charset="-122"/>
                <a:ea typeface="仿宋" panose="02010609060101010101" pitchFamily="49" charset="-122"/>
                <a:sym typeface="Wingdings"/>
              </a:rPr>
              <a:t>专项工作目</a:t>
            </a:r>
            <a:endParaRPr lang="en-US" altLang="zh-CN" sz="2000" b="1" dirty="0">
              <a:solidFill>
                <a:srgbClr val="FF0000"/>
              </a:solidFill>
              <a:latin typeface="仿宋" panose="02010609060101010101" pitchFamily="49" charset="-122"/>
              <a:ea typeface="仿宋" panose="02010609060101010101" pitchFamily="49" charset="-122"/>
              <a:sym typeface="Wingdings"/>
            </a:endParaRPr>
          </a:p>
          <a:p>
            <a:pPr>
              <a:lnSpc>
                <a:spcPct val="124000"/>
              </a:lnSpc>
              <a:spcBef>
                <a:spcPts val="0"/>
              </a:spcBef>
              <a:buNone/>
            </a:pPr>
            <a:r>
              <a:rPr lang="zh-CN" altLang="en-US" sz="2000" b="1" dirty="0">
                <a:solidFill>
                  <a:srgbClr val="FF0000"/>
                </a:solidFill>
                <a:latin typeface="仿宋" panose="02010609060101010101" pitchFamily="49" charset="-122"/>
                <a:ea typeface="仿宋" panose="02010609060101010101" pitchFamily="49" charset="-122"/>
                <a:sym typeface="Wingdings"/>
              </a:rPr>
              <a:t>标</a:t>
            </a:r>
            <a:r>
              <a:rPr lang="zh-CN" altLang="en-US" sz="2000" b="1" dirty="0">
                <a:solidFill>
                  <a:srgbClr val="000000"/>
                </a:solidFill>
                <a:latin typeface="仿宋" panose="02010609060101010101" pitchFamily="49" charset="-122"/>
                <a:ea typeface="仿宋" panose="02010609060101010101" pitchFamily="49" charset="-122"/>
                <a:sym typeface="Wingdings"/>
              </a:rPr>
              <a:t>、责任者的职责与权限、对</a:t>
            </a:r>
            <a:r>
              <a:rPr lang="zh-CN" altLang="en-US" sz="2000" b="1" dirty="0">
                <a:solidFill>
                  <a:srgbClr val="FF0000"/>
                </a:solidFill>
                <a:latin typeface="仿宋" panose="02010609060101010101" pitchFamily="49" charset="-122"/>
                <a:ea typeface="仿宋" panose="02010609060101010101" pitchFamily="49" charset="-122"/>
                <a:sym typeface="Wingdings"/>
              </a:rPr>
              <a:t>完成专项工作做出安排、制定措施</a:t>
            </a:r>
            <a:r>
              <a:rPr lang="zh-CN" altLang="en-US" sz="2000" b="1" dirty="0">
                <a:solidFill>
                  <a:srgbClr val="000000"/>
                </a:solidFill>
                <a:latin typeface="仿宋" panose="02010609060101010101" pitchFamily="49" charset="-122"/>
                <a:ea typeface="仿宋" panose="02010609060101010101" pitchFamily="49" charset="-122"/>
                <a:sym typeface="Wingdings"/>
              </a:rPr>
              <a:t>是其中</a:t>
            </a:r>
            <a:endParaRPr lang="en-US" altLang="zh-CN" sz="2000" b="1" dirty="0">
              <a:solidFill>
                <a:srgbClr val="000000"/>
              </a:solidFill>
              <a:latin typeface="仿宋" panose="02010609060101010101" pitchFamily="49" charset="-122"/>
              <a:ea typeface="仿宋" panose="02010609060101010101" pitchFamily="49" charset="-122"/>
              <a:sym typeface="Wingdings"/>
            </a:endParaRPr>
          </a:p>
          <a:p>
            <a:pPr>
              <a:lnSpc>
                <a:spcPct val="124000"/>
              </a:lnSpc>
              <a:spcBef>
                <a:spcPts val="0"/>
              </a:spcBef>
              <a:buNone/>
            </a:pPr>
            <a:r>
              <a:rPr lang="zh-CN" altLang="en-US" sz="2000" b="1" dirty="0">
                <a:solidFill>
                  <a:srgbClr val="000000"/>
                </a:solidFill>
                <a:latin typeface="仿宋" panose="02010609060101010101" pitchFamily="49" charset="-122"/>
                <a:ea typeface="仿宋" panose="02010609060101010101" pitchFamily="49" charset="-122"/>
                <a:sym typeface="Wingdings"/>
              </a:rPr>
              <a:t>的主要要素。</a:t>
            </a:r>
            <a:endParaRPr lang="en-US" altLang="zh-CN" sz="2000" b="1" dirty="0">
              <a:solidFill>
                <a:srgbClr val="000000"/>
              </a:solidFill>
              <a:latin typeface="仿宋" panose="02010609060101010101" pitchFamily="49" charset="-122"/>
              <a:ea typeface="仿宋" panose="02010609060101010101" pitchFamily="49" charset="-122"/>
              <a:sym typeface="Wingdings"/>
            </a:endParaRPr>
          </a:p>
        </p:txBody>
      </p:sp>
    </p:spTree>
  </p:cSld>
  <p:clrMapOvr>
    <a:masterClrMapping/>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68075" y="1106645"/>
            <a:ext cx="8425339" cy="4881126"/>
          </a:xfrm>
        </p:spPr>
        <p:txBody>
          <a:bodyPr>
            <a:normAutofit fontScale="92500" lnSpcReduction="10000"/>
          </a:bodyPr>
          <a:lstStyle/>
          <a:p>
            <a:pPr>
              <a:lnSpc>
                <a:spcPct val="125000"/>
              </a:lnSpc>
              <a:spcBef>
                <a:spcPts val="0"/>
              </a:spcBef>
              <a:buNone/>
            </a:pPr>
            <a:r>
              <a:rPr lang="en-US" altLang="zh-CN" sz="2253" b="1" dirty="0">
                <a:latin typeface="仿宋" panose="02010609060101010101" pitchFamily="49" charset="-122"/>
                <a:ea typeface="仿宋" panose="02010609060101010101" pitchFamily="49" charset="-122"/>
              </a:rPr>
              <a:t>    </a:t>
            </a:r>
            <a:r>
              <a:rPr lang="en-US" altLang="zh-CN" sz="2253" b="1" dirty="0">
                <a:solidFill>
                  <a:srgbClr val="A50021"/>
                </a:solidFill>
                <a:latin typeface="仿宋" panose="02010609060101010101" pitchFamily="49" charset="-122"/>
                <a:ea typeface="仿宋" panose="02010609060101010101" pitchFamily="49" charset="-122"/>
              </a:rPr>
              <a:t>2.</a:t>
            </a:r>
            <a:r>
              <a:rPr lang="zh-CN" altLang="en-US" sz="2253" b="1" dirty="0">
                <a:solidFill>
                  <a:srgbClr val="A50021"/>
                </a:solidFill>
                <a:latin typeface="仿宋" panose="02010609060101010101" pitchFamily="49" charset="-122"/>
                <a:ea typeface="仿宋" panose="02010609060101010101" pitchFamily="49" charset="-122"/>
              </a:rPr>
              <a:t>专项工作策划的符合性与可操作性要求</a:t>
            </a:r>
            <a:endParaRPr lang="en-US" altLang="zh-CN" sz="2253" b="1" dirty="0">
              <a:solidFill>
                <a:srgbClr val="A50021"/>
              </a:solidFill>
              <a:latin typeface="仿宋" panose="02010609060101010101" pitchFamily="49" charset="-122"/>
              <a:ea typeface="仿宋" panose="02010609060101010101" pitchFamily="49" charset="-122"/>
            </a:endParaRPr>
          </a:p>
          <a:p>
            <a:pPr>
              <a:lnSpc>
                <a:spcPct val="12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rPr>
              <a:t>    </a:t>
            </a:r>
            <a:r>
              <a:rPr lang="zh-CN" altLang="en-US" sz="2253" b="1" dirty="0">
                <a:solidFill>
                  <a:srgbClr val="000000"/>
                </a:solidFill>
                <a:latin typeface="仿宋" panose="02010609060101010101" pitchFamily="49" charset="-122"/>
                <a:ea typeface="仿宋" panose="02010609060101010101" pitchFamily="49" charset="-122"/>
              </a:rPr>
              <a:t>（</a:t>
            </a:r>
            <a:r>
              <a:rPr lang="en-US" altLang="zh-CN" sz="2253" b="1" dirty="0">
                <a:solidFill>
                  <a:srgbClr val="000000"/>
                </a:solidFill>
                <a:latin typeface="仿宋" panose="02010609060101010101" pitchFamily="49" charset="-122"/>
                <a:ea typeface="仿宋" panose="02010609060101010101" pitchFamily="49" charset="-122"/>
              </a:rPr>
              <a:t>1</a:t>
            </a:r>
            <a:r>
              <a:rPr lang="zh-CN" altLang="en-US" sz="2253" b="1" dirty="0">
                <a:solidFill>
                  <a:srgbClr val="000000"/>
                </a:solidFill>
                <a:latin typeface="仿宋" panose="02010609060101010101" pitchFamily="49" charset="-122"/>
                <a:ea typeface="仿宋" panose="02010609060101010101" pitchFamily="49" charset="-122"/>
              </a:rPr>
              <a:t>）专项工作包含有国家或行业的规定要求，从符合性的角度，</a:t>
            </a:r>
            <a:endParaRPr lang="en-US" altLang="zh-CN" sz="2253" b="1" dirty="0">
              <a:solidFill>
                <a:srgbClr val="000000"/>
              </a:solidFill>
              <a:latin typeface="仿宋" panose="02010609060101010101" pitchFamily="49" charset="-122"/>
              <a:ea typeface="仿宋" panose="02010609060101010101" pitchFamily="49" charset="-122"/>
            </a:endParaRPr>
          </a:p>
          <a:p>
            <a:pPr>
              <a:lnSpc>
                <a:spcPct val="125000"/>
              </a:lnSpc>
              <a:spcBef>
                <a:spcPts val="0"/>
              </a:spcBef>
              <a:buNone/>
            </a:pPr>
            <a:r>
              <a:rPr lang="zh-CN" altLang="en-US" sz="2253" b="1" dirty="0">
                <a:solidFill>
                  <a:srgbClr val="000000"/>
                </a:solidFill>
                <a:latin typeface="仿宋" panose="02010609060101010101" pitchFamily="49" charset="-122"/>
                <a:ea typeface="仿宋" panose="02010609060101010101" pitchFamily="49" charset="-122"/>
                <a:sym typeface="Wingdings"/>
              </a:rPr>
              <a:t>专项工作策划必须满足相关规定的要求</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lnSpc>
                <a:spcPct val="12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a:rPr>
              <a:t>       </a:t>
            </a:r>
            <a:r>
              <a:rPr lang="zh-CN" altLang="en-US" sz="2253" b="1" dirty="0">
                <a:solidFill>
                  <a:srgbClr val="000000"/>
                </a:solidFill>
                <a:latin typeface="仿宋" panose="02010609060101010101" pitchFamily="49" charset="-122"/>
                <a:ea typeface="仿宋" panose="02010609060101010101" pitchFamily="49" charset="-122"/>
                <a:sym typeface="Wingdings"/>
              </a:rPr>
              <a:t>体现在计划内容与规定要求保持一致；</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lnSpc>
                <a:spcPct val="12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a:rPr>
              <a:t>       </a:t>
            </a:r>
            <a:r>
              <a:rPr lang="zh-CN" altLang="en-US" sz="2253" b="1" dirty="0">
                <a:solidFill>
                  <a:srgbClr val="000000"/>
                </a:solidFill>
                <a:latin typeface="仿宋" panose="02010609060101010101" pitchFamily="49" charset="-122"/>
                <a:ea typeface="仿宋" panose="02010609060101010101" pitchFamily="49" charset="-122"/>
                <a:sym typeface="Wingdings"/>
              </a:rPr>
              <a:t>执行标准的完整性和准确性；</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lnSpc>
                <a:spcPct val="12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a:rPr>
              <a:t>       </a:t>
            </a:r>
            <a:r>
              <a:rPr lang="zh-CN" altLang="en-US" sz="2253" b="1" dirty="0">
                <a:solidFill>
                  <a:srgbClr val="000000"/>
                </a:solidFill>
                <a:latin typeface="仿宋" panose="02010609060101010101" pitchFamily="49" charset="-122"/>
                <a:ea typeface="仿宋" panose="02010609060101010101" pitchFamily="49" charset="-122"/>
                <a:sym typeface="Wingdings"/>
              </a:rPr>
              <a:t>检查项目要针对具体工作的主要事项。</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lnSpc>
                <a:spcPct val="12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a:rPr>
              <a:t>    </a:t>
            </a:r>
            <a:r>
              <a:rPr lang="zh-CN" altLang="en-US" sz="2253" b="1" dirty="0">
                <a:solidFill>
                  <a:srgbClr val="000000"/>
                </a:solidFill>
                <a:latin typeface="仿宋" panose="02010609060101010101" pitchFamily="49" charset="-122"/>
                <a:ea typeface="仿宋" panose="02010609060101010101" pitchFamily="49" charset="-122"/>
                <a:sym typeface="Wingdings"/>
              </a:rPr>
              <a:t>（</a:t>
            </a:r>
            <a:r>
              <a:rPr lang="en-US" altLang="zh-CN" sz="2253" b="1" dirty="0">
                <a:solidFill>
                  <a:srgbClr val="000000"/>
                </a:solidFill>
                <a:latin typeface="仿宋" panose="02010609060101010101" pitchFamily="49" charset="-122"/>
                <a:ea typeface="仿宋" panose="02010609060101010101" pitchFamily="49" charset="-122"/>
                <a:sym typeface="Wingdings"/>
              </a:rPr>
              <a:t>2</a:t>
            </a:r>
            <a:r>
              <a:rPr lang="zh-CN" altLang="en-US" sz="2253" b="1" dirty="0">
                <a:solidFill>
                  <a:srgbClr val="000000"/>
                </a:solidFill>
                <a:latin typeface="仿宋" panose="02010609060101010101" pitchFamily="49" charset="-122"/>
                <a:ea typeface="仿宋" panose="02010609060101010101" pitchFamily="49" charset="-122"/>
                <a:sym typeface="Wingdings"/>
              </a:rPr>
              <a:t>）可操作性是做好</a:t>
            </a:r>
            <a:r>
              <a:rPr lang="zh-CN" altLang="en-US" sz="2253" b="1" dirty="0">
                <a:solidFill>
                  <a:srgbClr val="000000"/>
                </a:solidFill>
                <a:latin typeface="仿宋" panose="02010609060101010101" pitchFamily="49" charset="-122"/>
                <a:ea typeface="仿宋" panose="02010609060101010101" pitchFamily="49" charset="-122"/>
                <a:sym typeface="Wingdings 2"/>
              </a:rPr>
              <a:t>专项工作的基础</a:t>
            </a:r>
            <a:endParaRPr lang="en-US" altLang="zh-CN" sz="2253" b="1" dirty="0">
              <a:solidFill>
                <a:srgbClr val="000000"/>
              </a:solidFill>
              <a:latin typeface="仿宋" panose="02010609060101010101" pitchFamily="49" charset="-122"/>
              <a:ea typeface="仿宋" panose="02010609060101010101" pitchFamily="49" charset="-122"/>
              <a:sym typeface="Wingdings 2"/>
            </a:endParaRPr>
          </a:p>
          <a:p>
            <a:pPr>
              <a:lnSpc>
                <a:spcPct val="12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2"/>
              </a:rPr>
              <a:t>      </a:t>
            </a:r>
            <a:r>
              <a:rPr lang="en-US" altLang="zh-CN" sz="2253" b="1" dirty="0">
                <a:solidFill>
                  <a:srgbClr val="000000"/>
                </a:solidFill>
                <a:latin typeface="仿宋" panose="02010609060101010101" pitchFamily="49" charset="-122"/>
                <a:ea typeface="仿宋" panose="02010609060101010101" pitchFamily="49" charset="-122"/>
                <a:sym typeface="Wingdings"/>
              </a:rPr>
              <a:t> </a:t>
            </a:r>
            <a:r>
              <a:rPr lang="zh-CN" altLang="en-US" sz="2253" b="1" dirty="0">
                <a:solidFill>
                  <a:srgbClr val="000000"/>
                </a:solidFill>
                <a:latin typeface="仿宋" panose="02010609060101010101" pitchFamily="49" charset="-122"/>
                <a:ea typeface="仿宋" panose="02010609060101010101" pitchFamily="49" charset="-122"/>
                <a:sym typeface="Wingdings"/>
              </a:rPr>
              <a:t>明确的责任划分；</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lnSpc>
                <a:spcPct val="12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a:rPr>
              <a:t>       </a:t>
            </a:r>
            <a:r>
              <a:rPr lang="zh-CN" altLang="en-US" sz="2253" b="1" dirty="0">
                <a:solidFill>
                  <a:srgbClr val="000000"/>
                </a:solidFill>
                <a:latin typeface="仿宋" panose="02010609060101010101" pitchFamily="49" charset="-122"/>
                <a:ea typeface="仿宋" panose="02010609060101010101" pitchFamily="49" charset="-122"/>
                <a:sym typeface="Wingdings"/>
              </a:rPr>
              <a:t>具体可行的工作要求；</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lnSpc>
                <a:spcPct val="12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a:rPr>
              <a:t>       </a:t>
            </a:r>
            <a:r>
              <a:rPr lang="zh-CN" altLang="en-US" sz="2253" b="1" dirty="0">
                <a:solidFill>
                  <a:srgbClr val="000000"/>
                </a:solidFill>
                <a:latin typeface="仿宋" panose="02010609060101010101" pitchFamily="49" charset="-122"/>
                <a:ea typeface="仿宋" panose="02010609060101010101" pitchFamily="49" charset="-122"/>
                <a:sym typeface="Wingdings"/>
              </a:rPr>
              <a:t>关键工作步骤及其完成时间；</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lnSpc>
                <a:spcPct val="12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a:rPr>
              <a:t>       </a:t>
            </a:r>
            <a:r>
              <a:rPr lang="zh-CN" altLang="en-US" sz="2253" b="1" dirty="0">
                <a:solidFill>
                  <a:srgbClr val="000000"/>
                </a:solidFill>
                <a:latin typeface="仿宋" panose="02010609060101010101" pitchFamily="49" charset="-122"/>
                <a:ea typeface="仿宋" panose="02010609060101010101" pitchFamily="49" charset="-122"/>
                <a:sym typeface="Wingdings"/>
              </a:rPr>
              <a:t>有针对性的保障措施；</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lnSpc>
                <a:spcPct val="12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a:rPr>
              <a:t>       </a:t>
            </a:r>
            <a:r>
              <a:rPr lang="zh-CN" altLang="en-US" sz="2253" b="1" dirty="0">
                <a:solidFill>
                  <a:srgbClr val="000000"/>
                </a:solidFill>
                <a:latin typeface="仿宋" panose="02010609060101010101" pitchFamily="49" charset="-122"/>
                <a:ea typeface="仿宋" panose="02010609060101010101" pitchFamily="49" charset="-122"/>
                <a:sym typeface="Wingdings"/>
              </a:rPr>
              <a:t>记录实施情况及其效果的表格。</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p:txBody>
      </p:sp>
    </p:spTree>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8075" y="829959"/>
            <a:ext cx="8425339" cy="760695"/>
          </a:xfrm>
        </p:spPr>
        <p:txBody>
          <a:bodyPr>
            <a:normAutofit/>
          </a:bodyPr>
          <a:lstStyle/>
          <a:p>
            <a:pPr algn="just"/>
            <a:r>
              <a:rPr lang="zh-CN" altLang="en-US" sz="2773" dirty="0">
                <a:solidFill>
                  <a:srgbClr val="0000CC"/>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 </a:t>
            </a:r>
            <a:r>
              <a:rPr lang="zh-CN" altLang="en-US" sz="2773" dirty="0">
                <a:solidFill>
                  <a:srgbClr val="00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（四）工艺策划</a:t>
            </a:r>
            <a:endParaRPr lang="zh-CN" altLang="en-US" sz="2773" dirty="0">
              <a:solidFill>
                <a:srgbClr val="000000"/>
              </a:solidFill>
              <a:latin typeface="仿宋" panose="02010609060101010101" pitchFamily="49" charset="-122"/>
              <a:ea typeface="仿宋" panose="02010609060101010101" pitchFamily="49" charset="-122"/>
            </a:endParaRPr>
          </a:p>
        </p:txBody>
      </p:sp>
      <p:sp>
        <p:nvSpPr>
          <p:cNvPr id="3" name="内容占位符 2"/>
          <p:cNvSpPr>
            <a:spLocks noGrp="1"/>
          </p:cNvSpPr>
          <p:nvPr>
            <p:ph idx="1"/>
          </p:nvPr>
        </p:nvSpPr>
        <p:spPr>
          <a:xfrm>
            <a:off x="468075" y="1590653"/>
            <a:ext cx="8425339" cy="4500779"/>
          </a:xfrm>
        </p:spPr>
        <p:txBody>
          <a:bodyPr>
            <a:normAutofit/>
          </a:bodyPr>
          <a:lstStyle/>
          <a:p>
            <a:pPr>
              <a:lnSpc>
                <a:spcPct val="135000"/>
              </a:lnSpc>
              <a:spcBef>
                <a:spcPts val="0"/>
              </a:spcBef>
              <a:buNone/>
            </a:pPr>
            <a:r>
              <a:rPr lang="en-US" altLang="zh-CN" sz="2253" b="1" dirty="0">
                <a:latin typeface="仿宋" panose="02010609060101010101" pitchFamily="49" charset="-122"/>
                <a:ea typeface="仿宋" panose="02010609060101010101" pitchFamily="49" charset="-122"/>
              </a:rPr>
              <a:t>    </a:t>
            </a:r>
            <a:r>
              <a:rPr lang="en-US" altLang="zh-CN" sz="2253" b="1" dirty="0">
                <a:solidFill>
                  <a:srgbClr val="A50021"/>
                </a:solidFill>
                <a:latin typeface="仿宋" panose="02010609060101010101" pitchFamily="49" charset="-122"/>
                <a:ea typeface="仿宋" panose="02010609060101010101" pitchFamily="49" charset="-122"/>
              </a:rPr>
              <a:t>1. </a:t>
            </a:r>
            <a:r>
              <a:rPr lang="zh-CN" altLang="en-US" sz="2253" b="1" dirty="0">
                <a:solidFill>
                  <a:srgbClr val="A50021"/>
                </a:solidFill>
                <a:latin typeface="仿宋" panose="02010609060101010101" pitchFamily="49" charset="-122"/>
                <a:ea typeface="仿宋" panose="02010609060101010101" pitchFamily="49" charset="-122"/>
              </a:rPr>
              <a:t>工艺策划的核心是制作亮点</a:t>
            </a:r>
            <a:endParaRPr lang="en-US" altLang="zh-CN" sz="2253" b="1" dirty="0">
              <a:solidFill>
                <a:srgbClr val="A50021"/>
              </a:solidFill>
              <a:latin typeface="仿宋" panose="02010609060101010101" pitchFamily="49" charset="-122"/>
              <a:ea typeface="仿宋" panose="02010609060101010101" pitchFamily="49" charset="-122"/>
            </a:endParaRPr>
          </a:p>
          <a:p>
            <a:pPr>
              <a:lnSpc>
                <a:spcPct val="135000"/>
              </a:lnSpc>
              <a:spcBef>
                <a:spcPts val="0"/>
              </a:spcBef>
              <a:buNone/>
            </a:pPr>
            <a:r>
              <a:rPr lang="zh-CN" altLang="en-US" sz="2253" b="1" dirty="0">
                <a:solidFill>
                  <a:srgbClr val="000000"/>
                </a:solidFill>
                <a:latin typeface="仿宋" panose="02010609060101010101" pitchFamily="49" charset="-122"/>
                <a:ea typeface="仿宋" panose="02010609060101010101" pitchFamily="49" charset="-122"/>
                <a:sym typeface="Wingdings 2"/>
              </a:rPr>
              <a:t>    总体策划及专业策划中，已经对</a:t>
            </a:r>
            <a:r>
              <a:rPr lang="zh-CN" altLang="en-US" sz="2253" b="1" dirty="0">
                <a:solidFill>
                  <a:srgbClr val="000000"/>
                </a:solidFill>
                <a:latin typeface="仿宋" panose="02010609060101010101" pitchFamily="49" charset="-122"/>
                <a:ea typeface="仿宋" panose="02010609060101010101" pitchFamily="49" charset="-122"/>
              </a:rPr>
              <a:t>工程中的哪些部位形成工艺</a:t>
            </a:r>
            <a:endParaRPr lang="en-US" altLang="zh-CN" sz="2253" b="1" dirty="0">
              <a:solidFill>
                <a:srgbClr val="000000"/>
              </a:solidFill>
              <a:latin typeface="仿宋" panose="02010609060101010101" pitchFamily="49" charset="-122"/>
              <a:ea typeface="仿宋" panose="02010609060101010101" pitchFamily="49" charset="-122"/>
            </a:endParaRPr>
          </a:p>
          <a:p>
            <a:pPr>
              <a:lnSpc>
                <a:spcPct val="135000"/>
              </a:lnSpc>
              <a:spcBef>
                <a:spcPts val="0"/>
              </a:spcBef>
              <a:buNone/>
            </a:pPr>
            <a:r>
              <a:rPr lang="zh-CN" altLang="en-US" sz="2253" b="1" dirty="0">
                <a:solidFill>
                  <a:srgbClr val="000000"/>
                </a:solidFill>
                <a:latin typeface="仿宋" panose="02010609060101010101" pitchFamily="49" charset="-122"/>
                <a:ea typeface="仿宋" panose="02010609060101010101" pitchFamily="49" charset="-122"/>
              </a:rPr>
              <a:t>亮点</a:t>
            </a:r>
            <a:r>
              <a:rPr lang="zh-CN" altLang="en-US" sz="2253" b="1" dirty="0">
                <a:solidFill>
                  <a:srgbClr val="000000"/>
                </a:solidFill>
                <a:latin typeface="仿宋" panose="02010609060101010101" pitchFamily="49" charset="-122"/>
                <a:ea typeface="仿宋" panose="02010609060101010101" pitchFamily="49" charset="-122"/>
                <a:sym typeface="Wingdings 2"/>
              </a:rPr>
              <a:t>做出较为明确的规定。这些工艺亮点，有的不是独创、有的</a:t>
            </a:r>
            <a:endParaRPr lang="en-US" altLang="zh-CN" sz="2253" b="1" dirty="0">
              <a:solidFill>
                <a:srgbClr val="000000"/>
              </a:solidFill>
              <a:latin typeface="仿宋" panose="02010609060101010101" pitchFamily="49" charset="-122"/>
              <a:ea typeface="仿宋" panose="02010609060101010101" pitchFamily="49" charset="-122"/>
              <a:sym typeface="Wingdings 2"/>
            </a:endParaRPr>
          </a:p>
          <a:p>
            <a:pPr>
              <a:lnSpc>
                <a:spcPct val="135000"/>
              </a:lnSpc>
              <a:spcBef>
                <a:spcPts val="0"/>
              </a:spcBef>
              <a:buNone/>
            </a:pPr>
            <a:r>
              <a:rPr lang="zh-CN" altLang="en-US" sz="2253" b="1" dirty="0">
                <a:solidFill>
                  <a:srgbClr val="000000"/>
                </a:solidFill>
                <a:latin typeface="仿宋" panose="02010609060101010101" pitchFamily="49" charset="-122"/>
                <a:ea typeface="仿宋" panose="02010609060101010101" pitchFamily="49" charset="-122"/>
                <a:sym typeface="Wingdings 2"/>
              </a:rPr>
              <a:t>已经编入工艺库，只需通过工艺交底即能够满足制作亮点的要求，</a:t>
            </a:r>
            <a:endParaRPr lang="en-US" altLang="zh-CN" sz="2253" b="1" dirty="0">
              <a:solidFill>
                <a:srgbClr val="000000"/>
              </a:solidFill>
              <a:latin typeface="仿宋" panose="02010609060101010101" pitchFamily="49" charset="-122"/>
              <a:ea typeface="仿宋" panose="02010609060101010101" pitchFamily="49" charset="-122"/>
              <a:sym typeface="Wingdings 2"/>
            </a:endParaRPr>
          </a:p>
          <a:p>
            <a:pPr>
              <a:lnSpc>
                <a:spcPct val="135000"/>
              </a:lnSpc>
              <a:spcBef>
                <a:spcPts val="0"/>
              </a:spcBef>
              <a:buNone/>
            </a:pPr>
            <a:r>
              <a:rPr lang="zh-CN" altLang="en-US" sz="2253" b="1" dirty="0">
                <a:solidFill>
                  <a:srgbClr val="000000"/>
                </a:solidFill>
                <a:latin typeface="仿宋" panose="02010609060101010101" pitchFamily="49" charset="-122"/>
                <a:ea typeface="仿宋" panose="02010609060101010101" pitchFamily="49" charset="-122"/>
                <a:sym typeface="Wingdings 2"/>
              </a:rPr>
              <a:t>当作业过程具有以下一项或多项特性时，可考虑进行工艺策划：</a:t>
            </a:r>
            <a:endParaRPr lang="en-US" altLang="zh-CN" sz="2253" b="1" dirty="0">
              <a:solidFill>
                <a:srgbClr val="000000"/>
              </a:solidFill>
              <a:latin typeface="仿宋" panose="02010609060101010101" pitchFamily="49" charset="-122"/>
              <a:ea typeface="仿宋" panose="02010609060101010101" pitchFamily="49" charset="-122"/>
              <a:sym typeface="Wingdings 2"/>
            </a:endParaRPr>
          </a:p>
          <a:p>
            <a:pPr>
              <a:lnSpc>
                <a:spcPct val="13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2"/>
              </a:rPr>
              <a:t>      </a:t>
            </a:r>
            <a:r>
              <a:rPr lang="en-US" altLang="zh-CN" sz="2253" b="1" dirty="0">
                <a:solidFill>
                  <a:srgbClr val="000000"/>
                </a:solidFill>
                <a:latin typeface="仿宋" panose="02010609060101010101" pitchFamily="49" charset="-122"/>
                <a:ea typeface="仿宋" panose="02010609060101010101" pitchFamily="49" charset="-122"/>
                <a:sym typeface="Wingdings"/>
              </a:rPr>
              <a:t> </a:t>
            </a:r>
            <a:r>
              <a:rPr lang="zh-CN" altLang="en-US" sz="2253" b="1" dirty="0">
                <a:solidFill>
                  <a:srgbClr val="000000"/>
                </a:solidFill>
                <a:latin typeface="仿宋" panose="02010609060101010101" pitchFamily="49" charset="-122"/>
                <a:ea typeface="仿宋" panose="02010609060101010101" pitchFamily="49" charset="-122"/>
                <a:sym typeface="Wingdings"/>
              </a:rPr>
              <a:t>没有文件将难以保证工艺质量；</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lnSpc>
                <a:spcPct val="13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a:rPr>
              <a:t>       </a:t>
            </a:r>
            <a:r>
              <a:rPr lang="zh-CN" altLang="en-US" sz="2253" b="1" dirty="0">
                <a:solidFill>
                  <a:srgbClr val="000000"/>
                </a:solidFill>
                <a:latin typeface="仿宋" panose="02010609060101010101" pitchFamily="49" charset="-122"/>
                <a:ea typeface="仿宋" panose="02010609060101010101" pitchFamily="49" charset="-122"/>
                <a:sym typeface="Wingdings"/>
              </a:rPr>
              <a:t>引进并使用了新材料；</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lnSpc>
                <a:spcPct val="13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a:rPr>
              <a:t>       </a:t>
            </a:r>
            <a:r>
              <a:rPr lang="zh-CN" altLang="en-US" sz="2253" b="1" dirty="0">
                <a:solidFill>
                  <a:srgbClr val="000000"/>
                </a:solidFill>
                <a:latin typeface="仿宋" panose="02010609060101010101" pitchFamily="49" charset="-122"/>
                <a:ea typeface="仿宋" panose="02010609060101010101" pitchFamily="49" charset="-122"/>
                <a:sym typeface="Wingdings"/>
              </a:rPr>
              <a:t>采用新的施工方法；</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lnSpc>
                <a:spcPct val="13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a:rPr>
              <a:t>       </a:t>
            </a:r>
            <a:r>
              <a:rPr lang="zh-CN" altLang="en-US" sz="2253" b="1" dirty="0">
                <a:solidFill>
                  <a:srgbClr val="000000"/>
                </a:solidFill>
                <a:latin typeface="仿宋" panose="02010609060101010101" pitchFamily="49" charset="-122"/>
                <a:ea typeface="仿宋" panose="02010609060101010101" pitchFamily="49" charset="-122"/>
                <a:sym typeface="Wingdings"/>
              </a:rPr>
              <a:t>改变或提高了传统意义上的要求。</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lnSpc>
                <a:spcPct val="135000"/>
              </a:lnSpc>
              <a:spcBef>
                <a:spcPts val="0"/>
              </a:spcBef>
              <a:buNone/>
            </a:pPr>
            <a:endParaRPr lang="zh-CN" altLang="en-US" sz="2253" b="1" dirty="0">
              <a:latin typeface="仿宋" panose="02010609060101010101" pitchFamily="49" charset="-122"/>
              <a:ea typeface="仿宋" panose="02010609060101010101" pitchFamily="49" charset="-122"/>
            </a:endParaRPr>
          </a:p>
        </p:txBody>
      </p:sp>
    </p:spTree>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4"/>
          <p:cNvSpPr>
            <a:spLocks noGrp="1"/>
          </p:cNvSpPr>
          <p:nvPr>
            <p:ph idx="1"/>
          </p:nvPr>
        </p:nvSpPr>
        <p:spPr>
          <a:xfrm>
            <a:off x="468075" y="1017677"/>
            <a:ext cx="8425339" cy="4822646"/>
          </a:xfrm>
        </p:spPr>
        <p:txBody>
          <a:bodyPr>
            <a:normAutofit fontScale="92500" lnSpcReduction="20000"/>
          </a:bodyPr>
          <a:lstStyle/>
          <a:p>
            <a:pPr>
              <a:lnSpc>
                <a:spcPct val="135000"/>
              </a:lnSpc>
              <a:spcBef>
                <a:spcPts val="0"/>
              </a:spcBef>
              <a:buNone/>
            </a:pPr>
            <a:r>
              <a:rPr lang="en-US" altLang="zh-CN" sz="2253" b="1" dirty="0">
                <a:latin typeface="仿宋" panose="02010609060101010101" pitchFamily="49" charset="-122"/>
                <a:ea typeface="仿宋" panose="02010609060101010101" pitchFamily="49" charset="-122"/>
              </a:rPr>
              <a:t>    </a:t>
            </a:r>
            <a:r>
              <a:rPr lang="en-US" altLang="zh-CN" sz="2253" b="1" dirty="0">
                <a:solidFill>
                  <a:srgbClr val="A50021"/>
                </a:solidFill>
                <a:latin typeface="仿宋" panose="02010609060101010101" pitchFamily="49" charset="-122"/>
                <a:ea typeface="仿宋" panose="02010609060101010101" pitchFamily="49" charset="-122"/>
                <a:sym typeface="Wingdings"/>
              </a:rPr>
              <a:t>2. </a:t>
            </a:r>
            <a:r>
              <a:rPr lang="zh-CN" altLang="en-US" sz="2253" b="1" dirty="0">
                <a:solidFill>
                  <a:srgbClr val="A50021"/>
                </a:solidFill>
                <a:latin typeface="仿宋" panose="02010609060101010101" pitchFamily="49" charset="-122"/>
                <a:ea typeface="仿宋" panose="02010609060101010101" pitchFamily="49" charset="-122"/>
                <a:sym typeface="Wingdings"/>
              </a:rPr>
              <a:t>工艺</a:t>
            </a:r>
            <a:r>
              <a:rPr lang="zh-CN" altLang="en-US" sz="2253" b="1" dirty="0">
                <a:solidFill>
                  <a:srgbClr val="A50021"/>
                </a:solidFill>
                <a:latin typeface="仿宋" panose="02010609060101010101" pitchFamily="49" charset="-122"/>
                <a:ea typeface="仿宋" panose="02010609060101010101" pitchFamily="49" charset="-122"/>
              </a:rPr>
              <a:t>策划中的要素</a:t>
            </a:r>
            <a:endParaRPr lang="en-US" altLang="zh-CN" sz="2253" b="1" dirty="0">
              <a:latin typeface="仿宋" panose="02010609060101010101" pitchFamily="49" charset="-122"/>
              <a:ea typeface="仿宋" panose="02010609060101010101" pitchFamily="49" charset="-122"/>
              <a:sym typeface="Wingdings"/>
            </a:endParaRPr>
          </a:p>
          <a:p>
            <a:pPr>
              <a:lnSpc>
                <a:spcPct val="135000"/>
              </a:lnSpc>
              <a:spcBef>
                <a:spcPts val="0"/>
              </a:spcBef>
              <a:buNone/>
            </a:pPr>
            <a:r>
              <a:rPr lang="zh-CN" altLang="en-US" sz="2253" b="1" dirty="0">
                <a:solidFill>
                  <a:srgbClr val="000000"/>
                </a:solidFill>
                <a:latin typeface="仿宋" panose="02010609060101010101" pitchFamily="49" charset="-122"/>
                <a:ea typeface="仿宋" panose="02010609060101010101" pitchFamily="49" charset="-122"/>
                <a:sym typeface="Wingdings 2"/>
              </a:rPr>
              <a:t>    （</a:t>
            </a:r>
            <a:r>
              <a:rPr lang="en-US" altLang="zh-CN" sz="2253" b="1" dirty="0">
                <a:solidFill>
                  <a:srgbClr val="000000"/>
                </a:solidFill>
                <a:latin typeface="仿宋" panose="02010609060101010101" pitchFamily="49" charset="-122"/>
                <a:ea typeface="仿宋" panose="02010609060101010101" pitchFamily="49" charset="-122"/>
                <a:sym typeface="Wingdings 2"/>
              </a:rPr>
              <a:t>1</a:t>
            </a:r>
            <a:r>
              <a:rPr lang="zh-CN" altLang="en-US" sz="2253" b="1" dirty="0">
                <a:solidFill>
                  <a:srgbClr val="000000"/>
                </a:solidFill>
                <a:latin typeface="仿宋" panose="02010609060101010101" pitchFamily="49" charset="-122"/>
                <a:ea typeface="仿宋" panose="02010609060101010101" pitchFamily="49" charset="-122"/>
                <a:sym typeface="Wingdings 2"/>
              </a:rPr>
              <a:t>）作业名称；</a:t>
            </a:r>
            <a:endParaRPr lang="en-US" altLang="zh-CN" sz="2253" b="1" dirty="0">
              <a:solidFill>
                <a:srgbClr val="000000"/>
              </a:solidFill>
              <a:latin typeface="仿宋" panose="02010609060101010101" pitchFamily="49" charset="-122"/>
              <a:ea typeface="仿宋" panose="02010609060101010101" pitchFamily="49" charset="-122"/>
              <a:sym typeface="Wingdings 2"/>
            </a:endParaRPr>
          </a:p>
          <a:p>
            <a:pPr>
              <a:lnSpc>
                <a:spcPct val="13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2"/>
              </a:rPr>
              <a:t>    </a:t>
            </a:r>
            <a:r>
              <a:rPr lang="zh-CN" altLang="en-US" sz="2253" b="1" dirty="0">
                <a:solidFill>
                  <a:srgbClr val="000000"/>
                </a:solidFill>
                <a:latin typeface="仿宋" panose="02010609060101010101" pitchFamily="49" charset="-122"/>
                <a:ea typeface="仿宋" panose="02010609060101010101" pitchFamily="49" charset="-122"/>
                <a:sym typeface="Wingdings 2"/>
              </a:rPr>
              <a:t>（</a:t>
            </a:r>
            <a:r>
              <a:rPr lang="en-US" altLang="zh-CN" sz="2253" b="1" dirty="0">
                <a:solidFill>
                  <a:srgbClr val="000000"/>
                </a:solidFill>
                <a:latin typeface="仿宋" panose="02010609060101010101" pitchFamily="49" charset="-122"/>
                <a:ea typeface="仿宋" panose="02010609060101010101" pitchFamily="49" charset="-122"/>
                <a:sym typeface="Wingdings 2"/>
              </a:rPr>
              <a:t>2</a:t>
            </a:r>
            <a:r>
              <a:rPr lang="zh-CN" altLang="en-US" sz="2253" b="1" dirty="0">
                <a:solidFill>
                  <a:srgbClr val="000000"/>
                </a:solidFill>
                <a:latin typeface="仿宋" panose="02010609060101010101" pitchFamily="49" charset="-122"/>
                <a:ea typeface="仿宋" panose="02010609060101010101" pitchFamily="49" charset="-122"/>
                <a:sym typeface="Wingdings 2"/>
              </a:rPr>
              <a:t>）作业流程与工艺细节，完成作业的资源；</a:t>
            </a:r>
            <a:endParaRPr lang="en-US" altLang="zh-CN" sz="2253" b="1" dirty="0">
              <a:solidFill>
                <a:srgbClr val="000000"/>
              </a:solidFill>
              <a:latin typeface="仿宋" panose="02010609060101010101" pitchFamily="49" charset="-122"/>
              <a:ea typeface="仿宋" panose="02010609060101010101" pitchFamily="49" charset="-122"/>
              <a:sym typeface="Wingdings 2"/>
            </a:endParaRPr>
          </a:p>
          <a:p>
            <a:pPr>
              <a:lnSpc>
                <a:spcPct val="13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2"/>
              </a:rPr>
              <a:t>    </a:t>
            </a:r>
            <a:r>
              <a:rPr lang="zh-CN" altLang="en-US" sz="2253" b="1" dirty="0">
                <a:solidFill>
                  <a:srgbClr val="000000"/>
                </a:solidFill>
                <a:latin typeface="仿宋" panose="02010609060101010101" pitchFamily="49" charset="-122"/>
                <a:ea typeface="仿宋" panose="02010609060101010101" pitchFamily="49" charset="-122"/>
                <a:sym typeface="Wingdings 2"/>
              </a:rPr>
              <a:t>（</a:t>
            </a:r>
            <a:r>
              <a:rPr lang="en-US" altLang="zh-CN" sz="2253" b="1" dirty="0">
                <a:solidFill>
                  <a:srgbClr val="000000"/>
                </a:solidFill>
                <a:latin typeface="仿宋" panose="02010609060101010101" pitchFamily="49" charset="-122"/>
                <a:ea typeface="仿宋" panose="02010609060101010101" pitchFamily="49" charset="-122"/>
                <a:sym typeface="Wingdings 2"/>
              </a:rPr>
              <a:t>3</a:t>
            </a:r>
            <a:r>
              <a:rPr lang="zh-CN" altLang="en-US" sz="2253" b="1" dirty="0">
                <a:solidFill>
                  <a:srgbClr val="000000"/>
                </a:solidFill>
                <a:latin typeface="仿宋" panose="02010609060101010101" pitchFamily="49" charset="-122"/>
                <a:ea typeface="仿宋" panose="02010609060101010101" pitchFamily="49" charset="-122"/>
                <a:sym typeface="Wingdings 2"/>
              </a:rPr>
              <a:t>）达到工艺要求的各项标准，包括：</a:t>
            </a:r>
            <a:endParaRPr lang="en-US" altLang="zh-CN" sz="2253" b="1" dirty="0">
              <a:solidFill>
                <a:srgbClr val="000000"/>
              </a:solidFill>
              <a:latin typeface="仿宋" panose="02010609060101010101" pitchFamily="49" charset="-122"/>
              <a:ea typeface="仿宋" panose="02010609060101010101" pitchFamily="49" charset="-122"/>
              <a:sym typeface="Wingdings 2"/>
            </a:endParaRPr>
          </a:p>
          <a:p>
            <a:pPr>
              <a:lnSpc>
                <a:spcPct val="13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2"/>
              </a:rPr>
              <a:t>      </a:t>
            </a:r>
            <a:r>
              <a:rPr lang="en-US" altLang="zh-CN" sz="2253" b="1" dirty="0">
                <a:solidFill>
                  <a:srgbClr val="000000"/>
                </a:solidFill>
                <a:latin typeface="仿宋" panose="02010609060101010101" pitchFamily="49" charset="-122"/>
                <a:ea typeface="仿宋" panose="02010609060101010101" pitchFamily="49" charset="-122"/>
                <a:sym typeface="Wingdings"/>
              </a:rPr>
              <a:t> </a:t>
            </a:r>
            <a:r>
              <a:rPr lang="zh-CN" altLang="en-US" sz="2253" b="1" dirty="0">
                <a:solidFill>
                  <a:srgbClr val="000000"/>
                </a:solidFill>
                <a:latin typeface="仿宋" panose="02010609060101010101" pitchFamily="49" charset="-122"/>
                <a:ea typeface="仿宋" panose="02010609060101010101" pitchFamily="49" charset="-122"/>
                <a:sym typeface="Wingdings"/>
              </a:rPr>
              <a:t>所使用的</a:t>
            </a:r>
            <a:r>
              <a:rPr lang="zh-CN" altLang="en-US" sz="2253" b="1" dirty="0">
                <a:solidFill>
                  <a:srgbClr val="000000"/>
                </a:solidFill>
                <a:latin typeface="仿宋" panose="02010609060101010101" pitchFamily="49" charset="-122"/>
                <a:ea typeface="仿宋" panose="02010609060101010101" pitchFamily="49" charset="-122"/>
                <a:sym typeface="Wingdings 2"/>
              </a:rPr>
              <a:t>材料、机械、其他产品；</a:t>
            </a:r>
            <a:endParaRPr lang="en-US" altLang="zh-CN" sz="2253" b="1" dirty="0">
              <a:solidFill>
                <a:srgbClr val="000000"/>
              </a:solidFill>
              <a:latin typeface="仿宋" panose="02010609060101010101" pitchFamily="49" charset="-122"/>
              <a:ea typeface="仿宋" panose="02010609060101010101" pitchFamily="49" charset="-122"/>
              <a:sym typeface="Wingdings 2"/>
            </a:endParaRPr>
          </a:p>
          <a:p>
            <a:pPr>
              <a:lnSpc>
                <a:spcPct val="13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2"/>
              </a:rPr>
              <a:t>      </a:t>
            </a:r>
            <a:r>
              <a:rPr lang="en-US" altLang="zh-CN" sz="2253" b="1" dirty="0">
                <a:solidFill>
                  <a:srgbClr val="000000"/>
                </a:solidFill>
                <a:latin typeface="仿宋" panose="02010609060101010101" pitchFamily="49" charset="-122"/>
                <a:ea typeface="仿宋" panose="02010609060101010101" pitchFamily="49" charset="-122"/>
                <a:sym typeface="Wingdings"/>
              </a:rPr>
              <a:t> </a:t>
            </a:r>
            <a:r>
              <a:rPr lang="zh-CN" altLang="en-US" sz="2253" b="1" dirty="0">
                <a:solidFill>
                  <a:srgbClr val="000000"/>
                </a:solidFill>
                <a:latin typeface="仿宋" panose="02010609060101010101" pitchFamily="49" charset="-122"/>
                <a:ea typeface="仿宋" panose="02010609060101010101" pitchFamily="49" charset="-122"/>
                <a:sym typeface="Wingdings"/>
              </a:rPr>
              <a:t>对</a:t>
            </a:r>
            <a:r>
              <a:rPr lang="zh-CN" altLang="en-US" sz="2253" b="1" dirty="0">
                <a:solidFill>
                  <a:srgbClr val="000000"/>
                </a:solidFill>
                <a:latin typeface="仿宋" panose="02010609060101010101" pitchFamily="49" charset="-122"/>
                <a:ea typeface="仿宋" panose="02010609060101010101" pitchFamily="49" charset="-122"/>
                <a:sym typeface="Wingdings 2"/>
              </a:rPr>
              <a:t>操作者的要求；</a:t>
            </a:r>
            <a:endParaRPr lang="en-US" altLang="zh-CN" sz="2253" b="1" dirty="0">
              <a:solidFill>
                <a:srgbClr val="000000"/>
              </a:solidFill>
              <a:latin typeface="仿宋" panose="02010609060101010101" pitchFamily="49" charset="-122"/>
              <a:ea typeface="仿宋" panose="02010609060101010101" pitchFamily="49" charset="-122"/>
              <a:sym typeface="Wingdings 2"/>
            </a:endParaRPr>
          </a:p>
          <a:p>
            <a:pPr>
              <a:lnSpc>
                <a:spcPct val="13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2"/>
              </a:rPr>
              <a:t>      </a:t>
            </a:r>
            <a:r>
              <a:rPr lang="en-US" altLang="zh-CN" sz="2253" b="1" dirty="0">
                <a:solidFill>
                  <a:srgbClr val="000000"/>
                </a:solidFill>
                <a:latin typeface="仿宋" panose="02010609060101010101" pitchFamily="49" charset="-122"/>
                <a:ea typeface="仿宋" panose="02010609060101010101" pitchFamily="49" charset="-122"/>
                <a:sym typeface="Wingdings"/>
              </a:rPr>
              <a:t> </a:t>
            </a:r>
            <a:r>
              <a:rPr lang="zh-CN" altLang="en-US" sz="2253" b="1" dirty="0">
                <a:solidFill>
                  <a:srgbClr val="000000"/>
                </a:solidFill>
                <a:latin typeface="仿宋" panose="02010609060101010101" pitchFamily="49" charset="-122"/>
                <a:ea typeface="仿宋" panose="02010609060101010101" pitchFamily="49" charset="-122"/>
                <a:sym typeface="Wingdings 2"/>
              </a:rPr>
              <a:t>满足要求的判定准则</a:t>
            </a:r>
            <a:r>
              <a:rPr lang="en-US" altLang="zh-CN" sz="2253" b="1" dirty="0">
                <a:solidFill>
                  <a:srgbClr val="000000"/>
                </a:solidFill>
                <a:latin typeface="仿宋" panose="02010609060101010101" pitchFamily="49" charset="-122"/>
                <a:ea typeface="仿宋" panose="02010609060101010101" pitchFamily="49" charset="-122"/>
                <a:sym typeface="Wingdings 2"/>
              </a:rPr>
              <a:t>(</a:t>
            </a:r>
            <a:r>
              <a:rPr lang="zh-CN" altLang="en-US" sz="2253" b="1" dirty="0">
                <a:solidFill>
                  <a:srgbClr val="000000"/>
                </a:solidFill>
                <a:latin typeface="仿宋" panose="02010609060101010101" pitchFamily="49" charset="-122"/>
                <a:ea typeface="仿宋" panose="02010609060101010101" pitchFamily="49" charset="-122"/>
                <a:sym typeface="Wingdings 2"/>
              </a:rPr>
              <a:t>检验方法及达到标准</a:t>
            </a:r>
            <a:r>
              <a:rPr lang="en-US" altLang="zh-CN" sz="2253" b="1" dirty="0">
                <a:solidFill>
                  <a:srgbClr val="000000"/>
                </a:solidFill>
                <a:latin typeface="仿宋" panose="02010609060101010101" pitchFamily="49" charset="-122"/>
                <a:ea typeface="仿宋" panose="02010609060101010101" pitchFamily="49" charset="-122"/>
                <a:sym typeface="Wingdings 2"/>
              </a:rPr>
              <a:t>)</a:t>
            </a:r>
            <a:r>
              <a:rPr lang="zh-CN" altLang="en-US" sz="2253" b="1" dirty="0">
                <a:solidFill>
                  <a:srgbClr val="000000"/>
                </a:solidFill>
                <a:latin typeface="仿宋" panose="02010609060101010101" pitchFamily="49" charset="-122"/>
                <a:ea typeface="仿宋" panose="02010609060101010101" pitchFamily="49" charset="-122"/>
                <a:sym typeface="Wingdings 2"/>
              </a:rPr>
              <a:t>。</a:t>
            </a:r>
            <a:endParaRPr lang="en-US" altLang="zh-CN" sz="2253" b="1" dirty="0">
              <a:solidFill>
                <a:srgbClr val="000000"/>
              </a:solidFill>
              <a:latin typeface="仿宋" panose="02010609060101010101" pitchFamily="49" charset="-122"/>
              <a:ea typeface="仿宋" panose="02010609060101010101" pitchFamily="49" charset="-122"/>
              <a:sym typeface="Wingdings 2"/>
            </a:endParaRPr>
          </a:p>
          <a:p>
            <a:pPr>
              <a:buNone/>
            </a:pPr>
            <a:r>
              <a:rPr lang="en-US" altLang="zh-CN" sz="2253" b="1" dirty="0">
                <a:solidFill>
                  <a:srgbClr val="000000"/>
                </a:solidFill>
                <a:latin typeface="仿宋" panose="02010609060101010101" pitchFamily="49" charset="-122"/>
                <a:ea typeface="仿宋" panose="02010609060101010101" pitchFamily="49" charset="-122"/>
                <a:sym typeface="Wingdings 2"/>
              </a:rPr>
              <a:t>    3. </a:t>
            </a:r>
            <a:r>
              <a:rPr lang="zh-CN" altLang="en-US" sz="2253" b="1" dirty="0">
                <a:solidFill>
                  <a:srgbClr val="000000"/>
                </a:solidFill>
                <a:latin typeface="仿宋" panose="02010609060101010101" pitchFamily="49" charset="-122"/>
                <a:ea typeface="仿宋" panose="02010609060101010101" pitchFamily="49" charset="-122"/>
                <a:sym typeface="Wingdings 2"/>
              </a:rPr>
              <a:t>有效实施工艺策划的保证措施</a:t>
            </a:r>
            <a:endParaRPr lang="en-US" altLang="zh-CN" sz="2253" b="1" dirty="0">
              <a:solidFill>
                <a:srgbClr val="000000"/>
              </a:solidFill>
              <a:latin typeface="仿宋" panose="02010609060101010101" pitchFamily="49" charset="-122"/>
              <a:ea typeface="仿宋" panose="02010609060101010101" pitchFamily="49" charset="-122"/>
              <a:sym typeface="Wingdings 2"/>
            </a:endParaRPr>
          </a:p>
          <a:p>
            <a:pPr>
              <a:lnSpc>
                <a:spcPct val="13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2"/>
              </a:rPr>
              <a:t>    </a:t>
            </a:r>
            <a:r>
              <a:rPr lang="zh-CN" altLang="en-US" sz="2253" b="1" dirty="0">
                <a:solidFill>
                  <a:srgbClr val="000000"/>
                </a:solidFill>
                <a:latin typeface="仿宋" panose="02010609060101010101" pitchFamily="49" charset="-122"/>
                <a:ea typeface="仿宋" panose="02010609060101010101" pitchFamily="49" charset="-122"/>
                <a:sym typeface="Wingdings 2"/>
              </a:rPr>
              <a:t>（</a:t>
            </a:r>
            <a:r>
              <a:rPr lang="en-US" altLang="zh-CN" sz="2253" b="1" dirty="0">
                <a:solidFill>
                  <a:srgbClr val="000000"/>
                </a:solidFill>
                <a:latin typeface="仿宋" panose="02010609060101010101" pitchFamily="49" charset="-122"/>
                <a:ea typeface="仿宋" panose="02010609060101010101" pitchFamily="49" charset="-122"/>
                <a:sym typeface="Wingdings 2"/>
              </a:rPr>
              <a:t>1</a:t>
            </a:r>
            <a:r>
              <a:rPr lang="zh-CN" altLang="en-US" sz="2253" b="1" dirty="0">
                <a:solidFill>
                  <a:srgbClr val="000000"/>
                </a:solidFill>
                <a:latin typeface="仿宋" panose="02010609060101010101" pitchFamily="49" charset="-122"/>
                <a:ea typeface="仿宋" panose="02010609060101010101" pitchFamily="49" charset="-122"/>
                <a:sym typeface="Wingdings 2"/>
              </a:rPr>
              <a:t>）对作业人员进行工艺交底，必要时组织工艺培训</a:t>
            </a:r>
            <a:r>
              <a:rPr lang="zh-CN" altLang="en-US" sz="2253" b="1" dirty="0">
                <a:solidFill>
                  <a:srgbClr val="000000"/>
                </a:solidFill>
                <a:latin typeface="仿宋" panose="02010609060101010101" pitchFamily="49" charset="-122"/>
                <a:ea typeface="仿宋" panose="02010609060101010101" pitchFamily="49" charset="-122"/>
                <a:sym typeface="Wingdings"/>
              </a:rPr>
              <a:t>；</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lnSpc>
                <a:spcPct val="13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a:rPr>
              <a:t>    </a:t>
            </a:r>
            <a:r>
              <a:rPr lang="zh-CN" altLang="en-US" sz="2253" b="1" dirty="0">
                <a:solidFill>
                  <a:srgbClr val="000000"/>
                </a:solidFill>
                <a:latin typeface="仿宋" panose="02010609060101010101" pitchFamily="49" charset="-122"/>
                <a:ea typeface="仿宋" panose="02010609060101010101" pitchFamily="49" charset="-122"/>
                <a:sym typeface="Wingdings"/>
              </a:rPr>
              <a:t>（</a:t>
            </a:r>
            <a:r>
              <a:rPr lang="en-US" altLang="zh-CN" sz="2253" b="1" dirty="0">
                <a:solidFill>
                  <a:srgbClr val="000000"/>
                </a:solidFill>
                <a:latin typeface="仿宋" panose="02010609060101010101" pitchFamily="49" charset="-122"/>
                <a:ea typeface="仿宋" panose="02010609060101010101" pitchFamily="49" charset="-122"/>
                <a:sym typeface="Wingdings"/>
              </a:rPr>
              <a:t>2</a:t>
            </a:r>
            <a:r>
              <a:rPr lang="zh-CN" altLang="en-US" sz="2253" b="1" dirty="0">
                <a:solidFill>
                  <a:srgbClr val="000000"/>
                </a:solidFill>
                <a:latin typeface="仿宋" panose="02010609060101010101" pitchFamily="49" charset="-122"/>
                <a:ea typeface="仿宋" panose="02010609060101010101" pitchFamily="49" charset="-122"/>
                <a:sym typeface="Wingdings"/>
              </a:rPr>
              <a:t>）设置工艺样板。</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lnSpc>
                <a:spcPct val="135000"/>
              </a:lnSpc>
              <a:spcBef>
                <a:spcPts val="0"/>
              </a:spcBef>
              <a:buNone/>
            </a:pPr>
            <a:r>
              <a:rPr lang="zh-CN" altLang="en-US" sz="2340" b="1" dirty="0">
                <a:solidFill>
                  <a:srgbClr val="0000CC"/>
                </a:solidFill>
                <a:latin typeface="仿宋" panose="02010609060101010101" pitchFamily="49" charset="-122"/>
                <a:ea typeface="仿宋" panose="02010609060101010101" pitchFamily="49" charset="-122"/>
                <a:sym typeface="Wingdings 2"/>
              </a:rPr>
              <a:t>    </a:t>
            </a:r>
            <a:r>
              <a:rPr lang="zh-CN" altLang="en-US" sz="2340" b="1" dirty="0">
                <a:solidFill>
                  <a:srgbClr val="0099FF"/>
                </a:solidFill>
                <a:latin typeface="仿宋" panose="02010609060101010101" pitchFamily="49" charset="-122"/>
                <a:ea typeface="仿宋" panose="02010609060101010101" pitchFamily="49" charset="-122"/>
                <a:sym typeface="Wingdings 2"/>
              </a:rPr>
              <a:t>工艺策划不一定必须形成单独的文件，其要求可单独描述后放</a:t>
            </a:r>
            <a:endParaRPr lang="en-US" altLang="zh-CN" sz="2340" b="1" dirty="0">
              <a:solidFill>
                <a:srgbClr val="0099FF"/>
              </a:solidFill>
              <a:latin typeface="仿宋" panose="02010609060101010101" pitchFamily="49" charset="-122"/>
              <a:ea typeface="仿宋" panose="02010609060101010101" pitchFamily="49" charset="-122"/>
              <a:sym typeface="Wingdings 2"/>
            </a:endParaRPr>
          </a:p>
          <a:p>
            <a:pPr>
              <a:lnSpc>
                <a:spcPct val="135000"/>
              </a:lnSpc>
              <a:spcBef>
                <a:spcPts val="0"/>
              </a:spcBef>
              <a:buNone/>
            </a:pPr>
            <a:r>
              <a:rPr lang="zh-CN" altLang="en-US" sz="2340" b="1" dirty="0">
                <a:solidFill>
                  <a:srgbClr val="0099FF"/>
                </a:solidFill>
                <a:latin typeface="仿宋" panose="02010609060101010101" pitchFamily="49" charset="-122"/>
                <a:ea typeface="仿宋" panose="02010609060101010101" pitchFamily="49" charset="-122"/>
                <a:sym typeface="Wingdings 2"/>
              </a:rPr>
              <a:t>置于其他文件内。</a:t>
            </a:r>
            <a:endParaRPr lang="zh-CN" altLang="en-US" sz="2340" b="1" dirty="0">
              <a:solidFill>
                <a:srgbClr val="0099FF"/>
              </a:solidFill>
              <a:latin typeface="仿宋" panose="02010609060101010101" pitchFamily="49" charset="-122"/>
              <a:ea typeface="仿宋" panose="02010609060101010101" pitchFamily="49" charset="-122"/>
            </a:endParaRPr>
          </a:p>
        </p:txBody>
      </p:sp>
    </p:spTree>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68075" y="404664"/>
            <a:ext cx="8425339" cy="770536"/>
          </a:xfrm>
        </p:spPr>
        <p:txBody>
          <a:bodyPr>
            <a:normAutofit/>
          </a:bodyPr>
          <a:lstStyle/>
          <a:p>
            <a:pPr algn="ctr"/>
            <a:r>
              <a:rPr lang="zh-CN" altLang="en-US" sz="2800" dirty="0">
                <a:solidFill>
                  <a:srgbClr val="00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创优策划的结果</a:t>
            </a:r>
          </a:p>
        </p:txBody>
      </p:sp>
      <p:sp>
        <p:nvSpPr>
          <p:cNvPr id="3" name="内容占位符 2"/>
          <p:cNvSpPr>
            <a:spLocks noGrp="1"/>
          </p:cNvSpPr>
          <p:nvPr>
            <p:ph idx="1"/>
          </p:nvPr>
        </p:nvSpPr>
        <p:spPr>
          <a:xfrm>
            <a:off x="468075" y="1340768"/>
            <a:ext cx="8425339" cy="4690953"/>
          </a:xfrm>
        </p:spPr>
        <p:txBody>
          <a:bodyPr>
            <a:normAutofit fontScale="92500" lnSpcReduction="10000"/>
          </a:bodyPr>
          <a:lstStyle/>
          <a:p>
            <a:pPr>
              <a:lnSpc>
                <a:spcPct val="12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rPr>
              <a:t>    1. </a:t>
            </a:r>
            <a:r>
              <a:rPr lang="zh-CN" altLang="en-US" sz="2253" b="1" dirty="0">
                <a:solidFill>
                  <a:srgbClr val="000000"/>
                </a:solidFill>
                <a:latin typeface="仿宋" panose="02010609060101010101" pitchFamily="49" charset="-122"/>
                <a:ea typeface="仿宋" panose="02010609060101010101" pitchFamily="49" charset="-122"/>
              </a:rPr>
              <a:t>不同层级的创优目标要保持一致，下层策划展开的目标（指标）</a:t>
            </a:r>
            <a:endParaRPr lang="en-US" altLang="zh-CN" sz="2253" b="1" dirty="0">
              <a:solidFill>
                <a:srgbClr val="000000"/>
              </a:solidFill>
              <a:latin typeface="仿宋" panose="02010609060101010101" pitchFamily="49" charset="-122"/>
              <a:ea typeface="仿宋" panose="02010609060101010101" pitchFamily="49" charset="-122"/>
            </a:endParaRPr>
          </a:p>
          <a:p>
            <a:pPr>
              <a:lnSpc>
                <a:spcPct val="125000"/>
              </a:lnSpc>
              <a:spcBef>
                <a:spcPts val="0"/>
              </a:spcBef>
              <a:buNone/>
            </a:pPr>
            <a:r>
              <a:rPr lang="zh-CN" altLang="en-US" sz="2253" b="1" dirty="0">
                <a:solidFill>
                  <a:srgbClr val="000000"/>
                </a:solidFill>
                <a:latin typeface="仿宋" panose="02010609060101010101" pitchFamily="49" charset="-122"/>
                <a:ea typeface="仿宋" panose="02010609060101010101" pitchFamily="49" charset="-122"/>
              </a:rPr>
              <a:t>能够保证最终目标的实现。</a:t>
            </a:r>
            <a:r>
              <a:rPr lang="en-US" altLang="zh-CN" sz="2253" b="1" dirty="0">
                <a:solidFill>
                  <a:srgbClr val="000000"/>
                </a:solidFill>
                <a:latin typeface="仿宋" panose="02010609060101010101" pitchFamily="49" charset="-122"/>
                <a:ea typeface="仿宋" panose="02010609060101010101" pitchFamily="49" charset="-122"/>
              </a:rPr>
              <a:t>   </a:t>
            </a:r>
          </a:p>
          <a:p>
            <a:pPr>
              <a:lnSpc>
                <a:spcPct val="125000"/>
              </a:lnSpc>
              <a:spcBef>
                <a:spcPts val="0"/>
              </a:spcBef>
              <a:buNone/>
            </a:pPr>
            <a:r>
              <a:rPr lang="zh-CN" altLang="en-US" sz="2253" b="1" dirty="0">
                <a:solidFill>
                  <a:srgbClr val="000000"/>
                </a:solidFill>
                <a:latin typeface="仿宋" panose="02010609060101010101" pitchFamily="49" charset="-122"/>
                <a:ea typeface="仿宋" panose="02010609060101010101" pitchFamily="49" charset="-122"/>
              </a:rPr>
              <a:t>    </a:t>
            </a:r>
            <a:r>
              <a:rPr lang="en-US" altLang="zh-CN" sz="2253" b="1" dirty="0">
                <a:solidFill>
                  <a:srgbClr val="000000"/>
                </a:solidFill>
                <a:latin typeface="仿宋" panose="02010609060101010101" pitchFamily="49" charset="-122"/>
                <a:ea typeface="仿宋" panose="02010609060101010101" pitchFamily="49" charset="-122"/>
              </a:rPr>
              <a:t>2. </a:t>
            </a:r>
            <a:r>
              <a:rPr lang="zh-CN" altLang="en-US" sz="2253" b="1" dirty="0">
                <a:solidFill>
                  <a:srgbClr val="000000"/>
                </a:solidFill>
                <a:latin typeface="仿宋" panose="02010609060101010101" pitchFamily="49" charset="-122"/>
                <a:ea typeface="仿宋" panose="02010609060101010101" pitchFamily="49" charset="-122"/>
              </a:rPr>
              <a:t>策划的内容符合目标奖项的要求，措施具有可操作性。</a:t>
            </a:r>
            <a:endParaRPr lang="en-US" altLang="zh-CN" sz="2253" b="1" dirty="0">
              <a:solidFill>
                <a:srgbClr val="000000"/>
              </a:solidFill>
              <a:latin typeface="仿宋" panose="02010609060101010101" pitchFamily="49" charset="-122"/>
              <a:ea typeface="仿宋" panose="02010609060101010101" pitchFamily="49" charset="-122"/>
            </a:endParaRPr>
          </a:p>
          <a:p>
            <a:pPr>
              <a:lnSpc>
                <a:spcPct val="12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rPr>
              <a:t>    3. </a:t>
            </a:r>
            <a:r>
              <a:rPr lang="zh-CN" altLang="en-US" sz="2253" b="1" dirty="0">
                <a:solidFill>
                  <a:srgbClr val="000000"/>
                </a:solidFill>
                <a:latin typeface="仿宋" panose="02010609060101010101" pitchFamily="49" charset="-122"/>
                <a:ea typeface="仿宋" panose="02010609060101010101" pitchFamily="49" charset="-122"/>
              </a:rPr>
              <a:t>工作安排合理、分工明确、责任落实，有关要求符合相关标准</a:t>
            </a:r>
            <a:endParaRPr lang="en-US" altLang="zh-CN" sz="2253" b="1" dirty="0">
              <a:solidFill>
                <a:srgbClr val="000000"/>
              </a:solidFill>
              <a:latin typeface="仿宋" panose="02010609060101010101" pitchFamily="49" charset="-122"/>
              <a:ea typeface="仿宋" panose="02010609060101010101" pitchFamily="49" charset="-122"/>
            </a:endParaRPr>
          </a:p>
          <a:p>
            <a:pPr>
              <a:lnSpc>
                <a:spcPct val="125000"/>
              </a:lnSpc>
              <a:spcBef>
                <a:spcPts val="0"/>
              </a:spcBef>
              <a:buNone/>
            </a:pPr>
            <a:r>
              <a:rPr lang="zh-CN" altLang="en-US" sz="2253" b="1" dirty="0">
                <a:solidFill>
                  <a:srgbClr val="000000"/>
                </a:solidFill>
                <a:latin typeface="仿宋" panose="02010609060101010101" pitchFamily="49" charset="-122"/>
                <a:ea typeface="仿宋" panose="02010609060101010101" pitchFamily="49" charset="-122"/>
              </a:rPr>
              <a:t>或管理办法的规定。</a:t>
            </a:r>
            <a:endParaRPr lang="en-US" altLang="zh-CN" sz="2253" b="1" dirty="0">
              <a:solidFill>
                <a:srgbClr val="000000"/>
              </a:solidFill>
              <a:latin typeface="仿宋" panose="02010609060101010101" pitchFamily="49" charset="-122"/>
              <a:ea typeface="仿宋" panose="02010609060101010101" pitchFamily="49" charset="-122"/>
            </a:endParaRPr>
          </a:p>
          <a:p>
            <a:pPr>
              <a:lnSpc>
                <a:spcPct val="12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rPr>
              <a:t>    4. </a:t>
            </a:r>
            <a:r>
              <a:rPr lang="zh-CN" altLang="en-US" sz="2253" b="1" dirty="0">
                <a:solidFill>
                  <a:srgbClr val="000000"/>
                </a:solidFill>
                <a:latin typeface="仿宋" panose="02010609060101010101" pitchFamily="49" charset="-122"/>
                <a:ea typeface="仿宋" panose="02010609060101010101" pitchFamily="49" charset="-122"/>
              </a:rPr>
              <a:t>文件应进行动态管理，并有编制、审核、批准人员的签名及时</a:t>
            </a:r>
            <a:endParaRPr lang="en-US" altLang="zh-CN" sz="2253" b="1" dirty="0">
              <a:solidFill>
                <a:srgbClr val="000000"/>
              </a:solidFill>
              <a:latin typeface="仿宋" panose="02010609060101010101" pitchFamily="49" charset="-122"/>
              <a:ea typeface="仿宋" panose="02010609060101010101" pitchFamily="49" charset="-122"/>
            </a:endParaRPr>
          </a:p>
          <a:p>
            <a:pPr>
              <a:lnSpc>
                <a:spcPct val="125000"/>
              </a:lnSpc>
              <a:spcBef>
                <a:spcPts val="0"/>
              </a:spcBef>
              <a:buNone/>
            </a:pPr>
            <a:r>
              <a:rPr lang="zh-CN" altLang="en-US" sz="2253" b="1" dirty="0">
                <a:solidFill>
                  <a:srgbClr val="000000"/>
                </a:solidFill>
                <a:latin typeface="仿宋" panose="02010609060101010101" pitchFamily="49" charset="-122"/>
                <a:ea typeface="仿宋" panose="02010609060101010101" pitchFamily="49" charset="-122"/>
              </a:rPr>
              <a:t>间。</a:t>
            </a:r>
            <a:endParaRPr lang="en-US" altLang="zh-CN" sz="2253" b="1" dirty="0">
              <a:solidFill>
                <a:srgbClr val="000000"/>
              </a:solidFill>
              <a:latin typeface="仿宋" panose="02010609060101010101" pitchFamily="49" charset="-122"/>
              <a:ea typeface="仿宋" panose="02010609060101010101" pitchFamily="49" charset="-122"/>
            </a:endParaRPr>
          </a:p>
          <a:p>
            <a:pPr>
              <a:lnSpc>
                <a:spcPct val="12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rPr>
              <a:t>    5. </a:t>
            </a:r>
            <a:r>
              <a:rPr lang="zh-CN" altLang="en-US" sz="2253" b="1" dirty="0">
                <a:solidFill>
                  <a:srgbClr val="000000"/>
                </a:solidFill>
                <a:latin typeface="仿宋" panose="02010609060101010101" pitchFamily="49" charset="-122"/>
                <a:ea typeface="仿宋" panose="02010609060101010101" pitchFamily="49" charset="-122"/>
              </a:rPr>
              <a:t>创优策划的目的在于指导各参建单位有效落实工程建设中的各</a:t>
            </a:r>
            <a:endParaRPr lang="en-US" altLang="zh-CN" sz="2253" b="1" dirty="0">
              <a:solidFill>
                <a:srgbClr val="000000"/>
              </a:solidFill>
              <a:latin typeface="仿宋" panose="02010609060101010101" pitchFamily="49" charset="-122"/>
              <a:ea typeface="仿宋" panose="02010609060101010101" pitchFamily="49" charset="-122"/>
            </a:endParaRPr>
          </a:p>
          <a:p>
            <a:pPr>
              <a:lnSpc>
                <a:spcPct val="125000"/>
              </a:lnSpc>
              <a:spcBef>
                <a:spcPts val="0"/>
              </a:spcBef>
              <a:buNone/>
            </a:pPr>
            <a:r>
              <a:rPr lang="zh-CN" altLang="en-US" sz="2253" b="1" dirty="0">
                <a:solidFill>
                  <a:srgbClr val="000000"/>
                </a:solidFill>
                <a:latin typeface="仿宋" panose="02010609060101010101" pitchFamily="49" charset="-122"/>
                <a:ea typeface="仿宋" panose="02010609060101010101" pitchFamily="49" charset="-122"/>
              </a:rPr>
              <a:t>项创优工作，而非用于应付检查。细节决定成败这句话不仅适用于策</a:t>
            </a:r>
            <a:endParaRPr lang="en-US" altLang="zh-CN" sz="2253" b="1" dirty="0">
              <a:solidFill>
                <a:srgbClr val="000000"/>
              </a:solidFill>
              <a:latin typeface="仿宋" panose="02010609060101010101" pitchFamily="49" charset="-122"/>
              <a:ea typeface="仿宋" panose="02010609060101010101" pitchFamily="49" charset="-122"/>
            </a:endParaRPr>
          </a:p>
          <a:p>
            <a:pPr>
              <a:lnSpc>
                <a:spcPct val="125000"/>
              </a:lnSpc>
              <a:spcBef>
                <a:spcPts val="0"/>
              </a:spcBef>
              <a:buNone/>
            </a:pPr>
            <a:r>
              <a:rPr lang="zh-CN" altLang="en-US" sz="2253" b="1" dirty="0">
                <a:solidFill>
                  <a:srgbClr val="000000"/>
                </a:solidFill>
                <a:latin typeface="仿宋" panose="02010609060101010101" pitchFamily="49" charset="-122"/>
                <a:ea typeface="仿宋" panose="02010609060101010101" pitchFamily="49" charset="-122"/>
              </a:rPr>
              <a:t>划阶段，更应该落实在这些策划文件的实施。</a:t>
            </a:r>
            <a:endParaRPr lang="en-US" altLang="zh-CN" sz="2253" b="1" dirty="0">
              <a:solidFill>
                <a:srgbClr val="000000"/>
              </a:solidFill>
              <a:latin typeface="仿宋" panose="02010609060101010101" pitchFamily="49" charset="-122"/>
              <a:ea typeface="仿宋" panose="02010609060101010101" pitchFamily="49" charset="-122"/>
            </a:endParaRPr>
          </a:p>
          <a:p>
            <a:pPr>
              <a:lnSpc>
                <a:spcPct val="125000"/>
              </a:lnSpc>
              <a:spcBef>
                <a:spcPts val="0"/>
              </a:spcBef>
              <a:buNone/>
            </a:pPr>
            <a:r>
              <a:rPr lang="zh-CN" altLang="en-US" sz="2513" b="1" dirty="0">
                <a:latin typeface="仿宋" panose="02010609060101010101" pitchFamily="49" charset="-122"/>
                <a:ea typeface="仿宋" panose="02010609060101010101" pitchFamily="49" charset="-122"/>
              </a:rPr>
              <a:t>      </a:t>
            </a:r>
            <a:r>
              <a:rPr lang="zh-CN" altLang="en-US" sz="2513" b="1" dirty="0">
                <a:solidFill>
                  <a:srgbClr val="FF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策划</a:t>
            </a:r>
            <a:r>
              <a:rPr lang="en-US" altLang="zh-CN" sz="2513" b="1" dirty="0">
                <a:solidFill>
                  <a:srgbClr val="FF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a:t>
            </a:r>
            <a:r>
              <a:rPr lang="zh-CN" altLang="en-US" sz="2513" b="1" dirty="0">
                <a:solidFill>
                  <a:srgbClr val="FF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务虚</a:t>
            </a:r>
            <a:r>
              <a:rPr lang="en-US" altLang="zh-CN" sz="2513" b="1" dirty="0">
                <a:solidFill>
                  <a:srgbClr val="FF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a:t>
            </a:r>
            <a:r>
              <a:rPr lang="zh-CN" altLang="en-US" sz="2513" b="1" dirty="0">
                <a:solidFill>
                  <a:srgbClr val="FF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 </a:t>
            </a:r>
            <a:r>
              <a:rPr lang="en-US" altLang="zh-CN" sz="2513" b="1" dirty="0">
                <a:solidFill>
                  <a:srgbClr val="FF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 </a:t>
            </a:r>
            <a:r>
              <a:rPr lang="zh-CN" altLang="en-US" sz="2513" b="1" dirty="0">
                <a:solidFill>
                  <a:srgbClr val="FF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决定高度</a:t>
            </a:r>
            <a:endParaRPr lang="en-US" altLang="zh-CN" sz="2513" b="1" dirty="0">
              <a:effectLst>
                <a:outerShdw blurRad="38100" dist="38100" dir="2700000" algn="tl">
                  <a:srgbClr val="000000">
                    <a:alpha val="43137"/>
                  </a:srgbClr>
                </a:outerShdw>
              </a:effectLst>
              <a:latin typeface="仿宋" panose="02010609060101010101" pitchFamily="49" charset="-122"/>
              <a:ea typeface="仿宋" panose="02010609060101010101" pitchFamily="49" charset="-122"/>
            </a:endParaRPr>
          </a:p>
          <a:p>
            <a:pPr>
              <a:lnSpc>
                <a:spcPct val="125000"/>
              </a:lnSpc>
              <a:spcBef>
                <a:spcPts val="0"/>
              </a:spcBef>
              <a:buNone/>
            </a:pPr>
            <a:r>
              <a:rPr lang="en-US" altLang="zh-CN" sz="2513" b="1" dirty="0">
                <a:solidFill>
                  <a:srgbClr val="FF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      </a:t>
            </a:r>
            <a:r>
              <a:rPr lang="zh-CN" altLang="en-US" sz="2513" b="1" dirty="0">
                <a:solidFill>
                  <a:srgbClr val="FF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执行</a:t>
            </a:r>
            <a:r>
              <a:rPr lang="en-US" altLang="zh-CN" sz="2513" b="1" dirty="0">
                <a:solidFill>
                  <a:srgbClr val="FF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a:t>
            </a:r>
            <a:r>
              <a:rPr lang="zh-CN" altLang="en-US" sz="2513" b="1" dirty="0">
                <a:solidFill>
                  <a:srgbClr val="FF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务实</a:t>
            </a:r>
            <a:r>
              <a:rPr lang="en-US" altLang="zh-CN" sz="2513" b="1" dirty="0">
                <a:solidFill>
                  <a:srgbClr val="FF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a:t>
            </a:r>
            <a:r>
              <a:rPr lang="zh-CN" altLang="en-US" sz="2513" b="1" dirty="0">
                <a:solidFill>
                  <a:srgbClr val="FF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 </a:t>
            </a:r>
            <a:r>
              <a:rPr lang="en-US" altLang="zh-CN" sz="2513" b="1" dirty="0">
                <a:solidFill>
                  <a:srgbClr val="FF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 </a:t>
            </a:r>
            <a:r>
              <a:rPr lang="zh-CN" altLang="en-US" sz="2513" b="1" dirty="0">
                <a:solidFill>
                  <a:srgbClr val="FF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体现深度</a:t>
            </a:r>
          </a:p>
        </p:txBody>
      </p:sp>
    </p:spTree>
  </p:cSld>
  <p:clrMapOvr>
    <a:masterClrMapping/>
  </p:clrMapOvr>
  <p:transition spd="med">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a:extLst>
              <a:ext uri="{FF2B5EF4-FFF2-40B4-BE49-F238E27FC236}">
                <a16:creationId xmlns="" xmlns:a16="http://schemas.microsoft.com/office/drawing/2014/main" id="{C5AD0F49-58FF-4D92-9326-66A028DDB17B}"/>
              </a:ext>
            </a:extLst>
          </p:cNvPr>
          <p:cNvSpPr>
            <a:spLocks noGrp="1"/>
          </p:cNvSpPr>
          <p:nvPr>
            <p:ph type="title"/>
          </p:nvPr>
        </p:nvSpPr>
        <p:spPr>
          <a:xfrm>
            <a:off x="0" y="2500306"/>
            <a:ext cx="8501122" cy="1210791"/>
          </a:xfrm>
        </p:spPr>
        <p:txBody>
          <a:bodyPr/>
          <a:lstStyle/>
          <a:p>
            <a:pPr marL="496473" indent="194605">
              <a:lnSpc>
                <a:spcPct val="200000"/>
              </a:lnSpc>
              <a:spcBef>
                <a:spcPts val="0"/>
              </a:spcBef>
            </a:pPr>
            <a:r>
              <a:rPr lang="zh-CN" altLang="en-US" sz="3600" dirty="0" smtClean="0">
                <a:solidFill>
                  <a:srgbClr val="FF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二、工程创优重要策划性文件的编制</a:t>
            </a:r>
            <a:endParaRPr lang="zh-CN" altLang="en-US" sz="3600" dirty="0">
              <a:solidFill>
                <a:srgbClr val="FF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endParaRPr>
          </a:p>
        </p:txBody>
      </p:sp>
    </p:spTree>
    <p:extLst>
      <p:ext uri="{BB962C8B-B14F-4D97-AF65-F5344CB8AC3E}">
        <p14:creationId xmlns="" xmlns:p14="http://schemas.microsoft.com/office/powerpoint/2010/main" val="28961464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标题 1"/>
          <p:cNvSpPr>
            <a:spLocks noGrp="1"/>
          </p:cNvSpPr>
          <p:nvPr>
            <p:ph type="title" idx="4294967295"/>
          </p:nvPr>
        </p:nvSpPr>
        <p:spPr>
          <a:xfrm>
            <a:off x="404946" y="231849"/>
            <a:ext cx="8330438" cy="720080"/>
          </a:xfrm>
        </p:spPr>
        <p:txBody>
          <a:bodyPr/>
          <a:lstStyle/>
          <a:p>
            <a:pPr marL="374275" indent="-374275">
              <a:lnSpc>
                <a:spcPts val="3602"/>
              </a:lnSpc>
              <a:spcBef>
                <a:spcPct val="20000"/>
              </a:spcBef>
              <a:spcAft>
                <a:spcPts val="655"/>
              </a:spcAft>
            </a:pPr>
            <a:r>
              <a:rPr lang="zh-CN" altLang="en-US" sz="2800" dirty="0" smtClean="0">
                <a:solidFill>
                  <a:srgbClr val="002060"/>
                </a:solidFill>
                <a:latin typeface="华文新魏" pitchFamily="2" charset="-122"/>
                <a:ea typeface="华文新魏" pitchFamily="2" charset="-122"/>
              </a:rPr>
              <a:t>工程创优重要策划性文件的编制</a:t>
            </a:r>
            <a:endParaRPr lang="zh-CN" altLang="en-US" sz="3100" dirty="0">
              <a:solidFill>
                <a:srgbClr val="002060"/>
              </a:solidFill>
              <a:latin typeface="华文新魏" pitchFamily="2" charset="-122"/>
              <a:ea typeface="华文新魏" pitchFamily="2" charset="-122"/>
            </a:endParaRPr>
          </a:p>
        </p:txBody>
      </p:sp>
      <p:sp>
        <p:nvSpPr>
          <p:cNvPr id="4099" name="内容占位符 2"/>
          <p:cNvSpPr>
            <a:spLocks noGrp="1"/>
          </p:cNvSpPr>
          <p:nvPr>
            <p:ph idx="4294967295"/>
          </p:nvPr>
        </p:nvSpPr>
        <p:spPr>
          <a:xfrm>
            <a:off x="257553" y="928670"/>
            <a:ext cx="8772764" cy="5452658"/>
          </a:xfrm>
        </p:spPr>
        <p:txBody>
          <a:bodyPr/>
          <a:lstStyle/>
          <a:p>
            <a:pPr marL="195455" indent="0">
              <a:lnSpc>
                <a:spcPts val="2947"/>
              </a:lnSpc>
              <a:spcBef>
                <a:spcPts val="327"/>
              </a:spcBef>
              <a:buNone/>
            </a:pPr>
            <a:r>
              <a:rPr sz="1700" b="1" dirty="0">
                <a:solidFill>
                  <a:srgbClr val="002060"/>
                </a:solidFill>
                <a:latin typeface="微软雅黑" panose="020B0503020204020204" pitchFamily="34" charset="-122"/>
                <a:ea typeface="微软雅黑" panose="020B0503020204020204" pitchFamily="34" charset="-122"/>
              </a:rPr>
              <a:t>（</a:t>
            </a:r>
            <a:r>
              <a:rPr lang="en-US" altLang="zh-CN" sz="1700" b="1" dirty="0">
                <a:solidFill>
                  <a:srgbClr val="002060"/>
                </a:solidFill>
                <a:latin typeface="微软雅黑" panose="020B0503020204020204" pitchFamily="34" charset="-122"/>
                <a:ea typeface="微软雅黑" panose="020B0503020204020204" pitchFamily="34" charset="-122"/>
              </a:rPr>
              <a:t>1</a:t>
            </a:r>
            <a:r>
              <a:rPr sz="1700" b="1" dirty="0">
                <a:solidFill>
                  <a:srgbClr val="002060"/>
                </a:solidFill>
                <a:latin typeface="微软雅黑" panose="020B0503020204020204" pitchFamily="34" charset="-122"/>
                <a:ea typeface="微软雅黑" panose="020B0503020204020204" pitchFamily="34" charset="-122"/>
              </a:rPr>
              <a:t>）施工组织总设计（大纲）的编制</a:t>
            </a:r>
            <a:endParaRPr lang="en-US" altLang="zh-CN" sz="1700" b="1" dirty="0">
              <a:solidFill>
                <a:srgbClr val="002060"/>
              </a:solidFill>
              <a:latin typeface="微软雅黑" panose="020B0503020204020204" pitchFamily="34" charset="-122"/>
              <a:ea typeface="微软雅黑" panose="020B0503020204020204" pitchFamily="34" charset="-122"/>
            </a:endParaRPr>
          </a:p>
          <a:p>
            <a:pPr marL="195455" indent="0">
              <a:lnSpc>
                <a:spcPts val="2947"/>
              </a:lnSpc>
              <a:spcBef>
                <a:spcPts val="327"/>
              </a:spcBef>
              <a:buFont typeface="Calibri" panose="020F0502020204030204" pitchFamily="34" charset="0"/>
              <a:buAutoNum type="arabicPeriod"/>
            </a:pPr>
            <a:r>
              <a:rPr sz="1700" b="1" dirty="0">
                <a:solidFill>
                  <a:srgbClr val="002060"/>
                </a:solidFill>
                <a:latin typeface="微软雅黑" panose="020B0503020204020204" pitchFamily="34" charset="-122"/>
                <a:ea typeface="微软雅黑" panose="020B0503020204020204" pitchFamily="34" charset="-122"/>
              </a:rPr>
              <a:t>按照</a:t>
            </a:r>
            <a:r>
              <a:rPr lang="en-US" altLang="zh-CN" sz="1700" b="1" dirty="0">
                <a:solidFill>
                  <a:srgbClr val="002060"/>
                </a:solidFill>
                <a:latin typeface="微软雅黑" panose="020B0503020204020204" pitchFamily="34" charset="-122"/>
                <a:ea typeface="微软雅黑" panose="020B0503020204020204" pitchFamily="34" charset="-122"/>
              </a:rPr>
              <a:t>DL/T5706-2014 《</a:t>
            </a:r>
            <a:r>
              <a:rPr sz="1700" b="1" dirty="0">
                <a:solidFill>
                  <a:srgbClr val="002060"/>
                </a:solidFill>
                <a:latin typeface="微软雅黑" panose="020B0503020204020204" pitchFamily="34" charset="-122"/>
                <a:ea typeface="微软雅黑" panose="020B0503020204020204" pitchFamily="34" charset="-122"/>
              </a:rPr>
              <a:t>火力发电工程施工组织设计导则</a:t>
            </a:r>
            <a:r>
              <a:rPr lang="en-US" altLang="zh-CN" sz="1700" b="1" dirty="0">
                <a:solidFill>
                  <a:srgbClr val="002060"/>
                </a:solidFill>
                <a:latin typeface="微软雅黑" panose="020B0503020204020204" pitchFamily="34" charset="-122"/>
                <a:ea typeface="微软雅黑" panose="020B0503020204020204" pitchFamily="34" charset="-122"/>
              </a:rPr>
              <a:t>》</a:t>
            </a:r>
            <a:r>
              <a:rPr sz="1700" b="1" dirty="0">
                <a:solidFill>
                  <a:srgbClr val="002060"/>
                </a:solidFill>
                <a:latin typeface="微软雅黑" panose="020B0503020204020204" pitchFamily="34" charset="-122"/>
                <a:ea typeface="微软雅黑" panose="020B0503020204020204" pitchFamily="34" charset="-122"/>
              </a:rPr>
              <a:t>中第</a:t>
            </a:r>
            <a:r>
              <a:rPr lang="en-US" altLang="zh-CN" sz="1700" b="1" dirty="0">
                <a:solidFill>
                  <a:srgbClr val="002060"/>
                </a:solidFill>
                <a:latin typeface="微软雅黑" panose="020B0503020204020204" pitchFamily="34" charset="-122"/>
                <a:ea typeface="微软雅黑" panose="020B0503020204020204" pitchFamily="34" charset="-122"/>
              </a:rPr>
              <a:t>3.0.1</a:t>
            </a:r>
            <a:r>
              <a:rPr sz="1700" b="1" dirty="0">
                <a:solidFill>
                  <a:srgbClr val="002060"/>
                </a:solidFill>
                <a:latin typeface="微软雅黑" panose="020B0503020204020204" pitchFamily="34" charset="-122"/>
                <a:ea typeface="微软雅黑" panose="020B0503020204020204" pitchFamily="34" charset="-122"/>
              </a:rPr>
              <a:t>条规定：</a:t>
            </a:r>
            <a:r>
              <a:rPr sz="1700" b="1" dirty="0">
                <a:solidFill>
                  <a:srgbClr val="FF0000"/>
                </a:solidFill>
                <a:latin typeface="微软雅黑" panose="020B0503020204020204" pitchFamily="34" charset="-122"/>
                <a:ea typeface="微软雅黑" panose="020B0503020204020204" pitchFamily="34" charset="-122"/>
              </a:rPr>
              <a:t>“施工组织设计分为施工组织总设计、施工组织设计（标段）、专业施工组织设计。”</a:t>
            </a:r>
            <a:r>
              <a:rPr sz="1700" b="1" dirty="0">
                <a:solidFill>
                  <a:srgbClr val="002060"/>
                </a:solidFill>
                <a:latin typeface="微软雅黑" panose="020B0503020204020204" pitchFamily="34" charset="-122"/>
                <a:ea typeface="微软雅黑" panose="020B0503020204020204" pitchFamily="34" charset="-122"/>
              </a:rPr>
              <a:t>施工组织总设计（大纲）应由建设单位或由建设单位委托设计单位、</a:t>
            </a:r>
            <a:r>
              <a:rPr lang="en-US" altLang="zh-CN" sz="1700" b="1" dirty="0">
                <a:solidFill>
                  <a:srgbClr val="002060"/>
                </a:solidFill>
                <a:latin typeface="微软雅黑" panose="020B0503020204020204" pitchFamily="34" charset="-122"/>
                <a:ea typeface="微软雅黑" panose="020B0503020204020204" pitchFamily="34" charset="-122"/>
              </a:rPr>
              <a:t>EPC</a:t>
            </a:r>
            <a:r>
              <a:rPr sz="1700" b="1" dirty="0">
                <a:solidFill>
                  <a:srgbClr val="002060"/>
                </a:solidFill>
                <a:latin typeface="微软雅黑" panose="020B0503020204020204" pitchFamily="34" charset="-122"/>
                <a:ea typeface="微软雅黑" panose="020B0503020204020204" pitchFamily="34" charset="-122"/>
              </a:rPr>
              <a:t>总承包商进行编制。</a:t>
            </a:r>
            <a:endParaRPr lang="en-US" altLang="zh-CN" sz="1700" b="1" dirty="0">
              <a:solidFill>
                <a:srgbClr val="002060"/>
              </a:solidFill>
              <a:latin typeface="微软雅黑" panose="020B0503020204020204" pitchFamily="34" charset="-122"/>
              <a:ea typeface="微软雅黑" panose="020B0503020204020204" pitchFamily="34" charset="-122"/>
            </a:endParaRPr>
          </a:p>
          <a:p>
            <a:pPr marL="195455" indent="0">
              <a:lnSpc>
                <a:spcPts val="2947"/>
              </a:lnSpc>
              <a:spcBef>
                <a:spcPts val="327"/>
              </a:spcBef>
              <a:buFont typeface="Calibri" panose="020F0502020204030204" pitchFamily="34" charset="0"/>
              <a:buAutoNum type="arabicPeriod"/>
            </a:pPr>
            <a:r>
              <a:rPr sz="1700" b="1" dirty="0">
                <a:solidFill>
                  <a:srgbClr val="002060"/>
                </a:solidFill>
                <a:latin typeface="微软雅黑" panose="020B0503020204020204" pitchFamily="34" charset="-122"/>
                <a:ea typeface="微软雅黑" panose="020B0503020204020204" pitchFamily="34" charset="-122"/>
              </a:rPr>
              <a:t> 施工组织总设计应以大纲的形式进行编制，各个主体施工标段将按大纲要求编制本标段的施工组织设计。</a:t>
            </a:r>
            <a:endParaRPr lang="en-US" altLang="zh-CN" sz="1700" b="1" dirty="0">
              <a:solidFill>
                <a:srgbClr val="002060"/>
              </a:solidFill>
              <a:latin typeface="微软雅黑" panose="020B0503020204020204" pitchFamily="34" charset="-122"/>
              <a:ea typeface="微软雅黑" panose="020B0503020204020204" pitchFamily="34" charset="-122"/>
            </a:endParaRPr>
          </a:p>
          <a:p>
            <a:pPr marL="195455" indent="0">
              <a:lnSpc>
                <a:spcPts val="2947"/>
              </a:lnSpc>
              <a:spcBef>
                <a:spcPts val="327"/>
              </a:spcBef>
              <a:buFont typeface="Calibri" panose="020F0502020204030204" pitchFamily="34" charset="0"/>
              <a:buAutoNum type="arabicPeriod"/>
            </a:pPr>
            <a:r>
              <a:rPr sz="1700" b="1" dirty="0">
                <a:solidFill>
                  <a:srgbClr val="002060"/>
                </a:solidFill>
                <a:latin typeface="微软雅黑" panose="020B0503020204020204" pitchFamily="34" charset="-122"/>
                <a:ea typeface="微软雅黑" panose="020B0503020204020204" pitchFamily="34" charset="-122"/>
              </a:rPr>
              <a:t>施工组织设计应包含工程概况、现场组织机构与人力资源配置、施工综合进度、施工总平面布置及力能供应、主要施工方案及重大施工技术措施、质量管理、职业健康与安全管理、环境管理、物资管理、现场教育培训、工程信息化管理等</a:t>
            </a:r>
            <a:r>
              <a:rPr lang="en-US" altLang="zh-CN" sz="1700" b="1" dirty="0">
                <a:solidFill>
                  <a:srgbClr val="002060"/>
                </a:solidFill>
                <a:latin typeface="微软雅黑" panose="020B0503020204020204" pitchFamily="34" charset="-122"/>
                <a:ea typeface="微软雅黑" panose="020B0503020204020204" pitchFamily="34" charset="-122"/>
              </a:rPr>
              <a:t>11</a:t>
            </a:r>
            <a:r>
              <a:rPr sz="1700" b="1" dirty="0">
                <a:solidFill>
                  <a:srgbClr val="002060"/>
                </a:solidFill>
                <a:latin typeface="微软雅黑" panose="020B0503020204020204" pitchFamily="34" charset="-122"/>
                <a:ea typeface="微软雅黑" panose="020B0503020204020204" pitchFamily="34" charset="-122"/>
              </a:rPr>
              <a:t>个方面内容。</a:t>
            </a:r>
            <a:endParaRPr lang="en-US" altLang="zh-CN" sz="1700" b="1" dirty="0">
              <a:solidFill>
                <a:srgbClr val="002060"/>
              </a:solidFill>
              <a:latin typeface="微软雅黑" panose="020B0503020204020204" pitchFamily="34" charset="-122"/>
              <a:ea typeface="微软雅黑" panose="020B0503020204020204" pitchFamily="34" charset="-122"/>
            </a:endParaRPr>
          </a:p>
          <a:p>
            <a:pPr marL="195455" indent="0">
              <a:lnSpc>
                <a:spcPts val="2947"/>
              </a:lnSpc>
              <a:spcBef>
                <a:spcPts val="327"/>
              </a:spcBef>
              <a:buFont typeface="Calibri" panose="020F0502020204030204" pitchFamily="34" charset="0"/>
              <a:buAutoNum type="arabicPeriod"/>
            </a:pPr>
            <a:r>
              <a:rPr sz="1700" b="1" dirty="0">
                <a:solidFill>
                  <a:srgbClr val="002060"/>
                </a:solidFill>
                <a:latin typeface="微软雅黑" panose="020B0503020204020204" pitchFamily="34" charset="-122"/>
                <a:ea typeface="微软雅黑" panose="020B0503020204020204" pitchFamily="34" charset="-122"/>
              </a:rPr>
              <a:t>工程概况应对工程的特点、难点、性质、工程量进行综合分析。</a:t>
            </a:r>
            <a:endParaRPr lang="en-US" altLang="zh-CN" sz="1700" b="1" dirty="0">
              <a:solidFill>
                <a:srgbClr val="002060"/>
              </a:solidFill>
              <a:latin typeface="微软雅黑" panose="020B0503020204020204" pitchFamily="34" charset="-122"/>
              <a:ea typeface="微软雅黑" panose="020B0503020204020204" pitchFamily="34" charset="-122"/>
            </a:endParaRPr>
          </a:p>
          <a:p>
            <a:pPr marL="195455" indent="0">
              <a:lnSpc>
                <a:spcPts val="2947"/>
              </a:lnSpc>
              <a:spcBef>
                <a:spcPts val="327"/>
              </a:spcBef>
              <a:buFont typeface="Calibri" panose="020F0502020204030204" pitchFamily="34" charset="0"/>
              <a:buAutoNum type="arabicPeriod"/>
            </a:pPr>
            <a:r>
              <a:rPr sz="1700" b="1" dirty="0">
                <a:solidFill>
                  <a:srgbClr val="002060"/>
                </a:solidFill>
                <a:latin typeface="微软雅黑" panose="020B0503020204020204" pitchFamily="34" charset="-122"/>
                <a:ea typeface="微软雅黑" panose="020B0503020204020204" pitchFamily="34" charset="-122"/>
              </a:rPr>
              <a:t>综合进度计划应坚持</a:t>
            </a:r>
            <a:r>
              <a:rPr sz="1700" b="1" dirty="0">
                <a:solidFill>
                  <a:srgbClr val="FF0000"/>
                </a:solidFill>
                <a:latin typeface="微软雅黑" panose="020B0503020204020204" pitchFamily="34" charset="-122"/>
                <a:ea typeface="微软雅黑" panose="020B0503020204020204" pitchFamily="34" charset="-122"/>
              </a:rPr>
              <a:t>合理工期</a:t>
            </a:r>
            <a:r>
              <a:rPr sz="1700" b="1" dirty="0">
                <a:solidFill>
                  <a:srgbClr val="002060"/>
                </a:solidFill>
                <a:latin typeface="微软雅黑" panose="020B0503020204020204" pitchFamily="34" charset="-122"/>
                <a:ea typeface="微软雅黑" panose="020B0503020204020204" pitchFamily="34" charset="-122"/>
              </a:rPr>
              <a:t>。除里程碑工期外，还应包括施工图交付进度和主要设备交付进度。</a:t>
            </a:r>
            <a:endParaRPr lang="en-US" altLang="zh-CN" sz="1700" b="1" dirty="0">
              <a:solidFill>
                <a:srgbClr val="002060"/>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内容占位符 2"/>
          <p:cNvSpPr>
            <a:spLocks noGrp="1"/>
          </p:cNvSpPr>
          <p:nvPr>
            <p:ph idx="4294967295"/>
          </p:nvPr>
        </p:nvSpPr>
        <p:spPr>
          <a:xfrm>
            <a:off x="331225" y="434508"/>
            <a:ext cx="8699042" cy="5921881"/>
          </a:xfrm>
        </p:spPr>
        <p:txBody>
          <a:bodyPr/>
          <a:lstStyle/>
          <a:p>
            <a:pPr marL="0" indent="0">
              <a:lnSpc>
                <a:spcPts val="3274"/>
              </a:lnSpc>
              <a:spcBef>
                <a:spcPts val="0"/>
              </a:spcBef>
              <a:spcAft>
                <a:spcPts val="655"/>
              </a:spcAft>
              <a:buFont typeface="+mj-lt"/>
              <a:buAutoNum type="arabicPeriod" startAt="7"/>
            </a:pPr>
            <a:r>
              <a:rPr sz="1700" b="1" dirty="0">
                <a:solidFill>
                  <a:srgbClr val="7030A0"/>
                </a:solidFill>
                <a:latin typeface="微软雅黑" panose="020B0503020204020204" pitchFamily="34" charset="-122"/>
                <a:ea typeface="微软雅黑" panose="020B0503020204020204" pitchFamily="34" charset="-122"/>
              </a:rPr>
              <a:t> </a:t>
            </a:r>
            <a:r>
              <a:rPr sz="1700" b="1" dirty="0">
                <a:solidFill>
                  <a:srgbClr val="002060"/>
                </a:solidFill>
                <a:latin typeface="微软雅黑" panose="020B0503020204020204" pitchFamily="34" charset="-122"/>
                <a:ea typeface="微软雅黑" panose="020B0503020204020204" pitchFamily="34" charset="-122"/>
              </a:rPr>
              <a:t>现场组织机构只要列出建设单位为领导方的总体组织机构架构图，参建方内部的组织机构在其施工组织设计中详细描述，施总设只要规定各主要参建方应设置的管理部门，人员数量配备等相应要求。</a:t>
            </a:r>
            <a:endParaRPr lang="en-US" altLang="zh-CN" sz="1700" b="1" dirty="0">
              <a:solidFill>
                <a:srgbClr val="002060"/>
              </a:solidFill>
              <a:latin typeface="微软雅黑" panose="020B0503020204020204" pitchFamily="34" charset="-122"/>
              <a:ea typeface="微软雅黑" panose="020B0503020204020204" pitchFamily="34" charset="-122"/>
            </a:endParaRPr>
          </a:p>
          <a:p>
            <a:pPr marL="0" indent="0">
              <a:lnSpc>
                <a:spcPts val="3274"/>
              </a:lnSpc>
              <a:spcBef>
                <a:spcPts val="0"/>
              </a:spcBef>
              <a:spcAft>
                <a:spcPts val="655"/>
              </a:spcAft>
              <a:buFont typeface="+mj-lt"/>
              <a:buAutoNum type="arabicPeriod" startAt="7"/>
            </a:pPr>
            <a:r>
              <a:rPr sz="1700" b="1" dirty="0">
                <a:solidFill>
                  <a:srgbClr val="002060"/>
                </a:solidFill>
                <a:latin typeface="微软雅黑" panose="020B0503020204020204" pitchFamily="34" charset="-122"/>
                <a:ea typeface="微软雅黑" panose="020B0503020204020204" pitchFamily="34" charset="-122"/>
              </a:rPr>
              <a:t> 施工总平面布置及力能供应是施总设的重要部分，各标段和公用、专用场地划分应清晰，力能供应只提供水电接口，施工用气系统设置的要求；临时设施（建筑）总体规划，施工道路的总体规划等。</a:t>
            </a:r>
            <a:endParaRPr lang="en-US" altLang="zh-CN" sz="1700" b="1" dirty="0">
              <a:solidFill>
                <a:srgbClr val="002060"/>
              </a:solidFill>
              <a:latin typeface="微软雅黑" panose="020B0503020204020204" pitchFamily="34" charset="-122"/>
              <a:ea typeface="微软雅黑" panose="020B0503020204020204" pitchFamily="34" charset="-122"/>
            </a:endParaRPr>
          </a:p>
          <a:p>
            <a:pPr marL="0" indent="0">
              <a:lnSpc>
                <a:spcPts val="3274"/>
              </a:lnSpc>
              <a:spcBef>
                <a:spcPts val="0"/>
              </a:spcBef>
              <a:spcAft>
                <a:spcPts val="655"/>
              </a:spcAft>
              <a:buFont typeface="+mj-lt"/>
              <a:buAutoNum type="arabicPeriod" startAt="7"/>
            </a:pPr>
            <a:r>
              <a:rPr sz="1700" b="1" dirty="0">
                <a:solidFill>
                  <a:srgbClr val="002060"/>
                </a:solidFill>
                <a:latin typeface="微软雅黑" panose="020B0503020204020204" pitchFamily="34" charset="-122"/>
                <a:ea typeface="微软雅黑" panose="020B0503020204020204" pitchFamily="34" charset="-122"/>
              </a:rPr>
              <a:t>主要施工方案及重大施工技术措施只需向各施工方提出原则要求、如：螺旋水冷壁预组合要求；受监焊口的无损检测比例要求；内部清洁度的检查方式；大重件设备吊装就位指定的预留位置及应采用的方式。要求施工单位至少应编制哪些重要施工方案和作业指导书等，并如何组织论证。详细方案的编写由施工单位负责。避免今后出现技术责任不清的问题。</a:t>
            </a:r>
          </a:p>
          <a:p>
            <a:pPr marL="0" indent="0">
              <a:lnSpc>
                <a:spcPts val="3274"/>
              </a:lnSpc>
              <a:spcBef>
                <a:spcPts val="0"/>
              </a:spcBef>
              <a:spcAft>
                <a:spcPts val="655"/>
              </a:spcAft>
              <a:buFont typeface="+mj-lt"/>
              <a:buAutoNum type="arabicPeriod" startAt="7"/>
            </a:pPr>
            <a:r>
              <a:rPr sz="1700" b="1" dirty="0">
                <a:solidFill>
                  <a:srgbClr val="002060"/>
                </a:solidFill>
                <a:latin typeface="微软雅黑" panose="020B0503020204020204" pitchFamily="34" charset="-122"/>
                <a:ea typeface="微软雅黑" panose="020B0503020204020204" pitchFamily="34" charset="-122"/>
              </a:rPr>
              <a:t>质量管理章节如有创优策划文件可适当从简，以总目标和各专业指标为主。对质量验收项目划分、</a:t>
            </a:r>
            <a:r>
              <a:rPr lang="en-US" altLang="zh-CN" sz="1700" b="1" dirty="0">
                <a:solidFill>
                  <a:srgbClr val="002060"/>
                </a:solidFill>
                <a:latin typeface="微软雅黑" panose="020B0503020204020204" pitchFamily="34" charset="-122"/>
                <a:ea typeface="微软雅黑" panose="020B0503020204020204" pitchFamily="34" charset="-122"/>
              </a:rPr>
              <a:t>W</a:t>
            </a:r>
            <a:r>
              <a:rPr sz="1700" b="1" dirty="0">
                <a:solidFill>
                  <a:srgbClr val="002060"/>
                </a:solidFill>
                <a:latin typeface="微软雅黑" panose="020B0503020204020204" pitchFamily="34" charset="-122"/>
                <a:ea typeface="微软雅黑" panose="020B0503020204020204" pitchFamily="34" charset="-122"/>
              </a:rPr>
              <a:t>、</a:t>
            </a:r>
            <a:r>
              <a:rPr lang="en-US" altLang="zh-CN" sz="1700" b="1" dirty="0">
                <a:solidFill>
                  <a:srgbClr val="002060"/>
                </a:solidFill>
                <a:latin typeface="微软雅黑" panose="020B0503020204020204" pitchFamily="34" charset="-122"/>
                <a:ea typeface="微软雅黑" panose="020B0503020204020204" pitchFamily="34" charset="-122"/>
              </a:rPr>
              <a:t>H</a:t>
            </a:r>
            <a:r>
              <a:rPr sz="1700" b="1" dirty="0">
                <a:solidFill>
                  <a:srgbClr val="002060"/>
                </a:solidFill>
                <a:latin typeface="微软雅黑" panose="020B0503020204020204" pitchFamily="34" charset="-122"/>
                <a:ea typeface="微软雅黑" panose="020B0503020204020204" pitchFamily="34" charset="-122"/>
              </a:rPr>
              <a:t>、</a:t>
            </a:r>
            <a:r>
              <a:rPr lang="en-US" altLang="zh-CN" sz="1700" b="1" dirty="0">
                <a:solidFill>
                  <a:srgbClr val="002060"/>
                </a:solidFill>
                <a:latin typeface="微软雅黑" panose="020B0503020204020204" pitchFamily="34" charset="-122"/>
                <a:ea typeface="微软雅黑" panose="020B0503020204020204" pitchFamily="34" charset="-122"/>
              </a:rPr>
              <a:t>S</a:t>
            </a:r>
            <a:r>
              <a:rPr sz="1700" b="1" dirty="0">
                <a:solidFill>
                  <a:srgbClr val="002060"/>
                </a:solidFill>
                <a:latin typeface="微软雅黑" panose="020B0503020204020204" pitchFamily="34" charset="-122"/>
                <a:ea typeface="微软雅黑" panose="020B0503020204020204" pitchFamily="34" charset="-122"/>
              </a:rPr>
              <a:t>点的设置；本工程拟</a:t>
            </a:r>
            <a:r>
              <a:rPr sz="1700" b="1" dirty="0">
                <a:solidFill>
                  <a:srgbClr val="FF0000"/>
                </a:solidFill>
                <a:latin typeface="微软雅黑" panose="020B0503020204020204" pitchFamily="34" charset="-122"/>
                <a:ea typeface="微软雅黑" panose="020B0503020204020204" pitchFamily="34" charset="-122"/>
              </a:rPr>
              <a:t>执行的施工质量验收标准</a:t>
            </a:r>
            <a:r>
              <a:rPr sz="1700" b="1" dirty="0">
                <a:solidFill>
                  <a:srgbClr val="002060"/>
                </a:solidFill>
                <a:latin typeface="微软雅黑" panose="020B0503020204020204" pitchFamily="34" charset="-122"/>
                <a:ea typeface="微软雅黑" panose="020B0503020204020204" pitchFamily="34" charset="-122"/>
              </a:rPr>
              <a:t>提出明确要求。</a:t>
            </a:r>
          </a:p>
        </p:txBody>
      </p:sp>
      <p:sp>
        <p:nvSpPr>
          <p:cNvPr id="5124" name="日期占位符 3"/>
          <p:cNvSpPr txBox="1">
            <a:spLocks noGrp="1" noChangeArrowheads="1"/>
          </p:cNvSpPr>
          <p:nvPr/>
        </p:nvSpPr>
        <p:spPr bwMode="auto">
          <a:xfrm>
            <a:off x="468075" y="6356389"/>
            <a:ext cx="2184347" cy="365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9751" tIns="49875" rIns="99751" bIns="49875" anchor="ctr"/>
          <a:lstStyle>
            <a:lvl1pPr algn="l" eaLnBrk="0" hangingPunct="0">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lgn="l" eaLnBrk="0" hangingPunct="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lgn="l" eaLnBrk="0" hangingPunct="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lgn="l" eaLnBrk="0" hangingPunct="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lgn="l" eaLnBrk="0" hangingPunct="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ctr" eaLnBrk="1" hangingPunct="1">
              <a:spcBef>
                <a:spcPct val="0"/>
              </a:spcBef>
              <a:buFont typeface="Arial" panose="020B0604020202020204" pitchFamily="34" charset="0"/>
              <a:buNone/>
            </a:pPr>
            <a:fld id="{11C035E9-E3FE-4F41-965D-B8C439BC2570}" type="datetime1">
              <a:rPr lang="zh-CN" altLang="en-US" sz="1300">
                <a:solidFill>
                  <a:srgbClr val="898989"/>
                </a:solidFill>
                <a:latin typeface="Arial" panose="020B0604020202020204" pitchFamily="34" charset="0"/>
              </a:rPr>
              <a:pPr algn="ctr" eaLnBrk="1" hangingPunct="1">
                <a:spcBef>
                  <a:spcPct val="0"/>
                </a:spcBef>
                <a:buFont typeface="Arial" panose="020B0604020202020204" pitchFamily="34" charset="0"/>
                <a:buNone/>
              </a:pPr>
              <a:t>2019/10/13</a:t>
            </a:fld>
            <a:r>
              <a:rPr lang="zh-CN" altLang="en-US" sz="1300" dirty="0">
                <a:solidFill>
                  <a:srgbClr val="898989"/>
                </a:solidFill>
                <a:latin typeface="Arial" panose="020B0604020202020204" pitchFamily="34" charset="0"/>
              </a:rPr>
              <a:t> </a:t>
            </a:r>
            <a:endParaRPr lang="en-US" altLang="zh-CN" sz="1300" dirty="0">
              <a:solidFill>
                <a:srgbClr val="898989"/>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idx="4294967295"/>
          </p:nvPr>
        </p:nvSpPr>
        <p:spPr>
          <a:xfrm>
            <a:off x="331223" y="318254"/>
            <a:ext cx="8546596" cy="648072"/>
          </a:xfrm>
        </p:spPr>
        <p:txBody>
          <a:bodyPr/>
          <a:lstStyle/>
          <a:p>
            <a:pPr marL="374275" indent="-374275">
              <a:lnSpc>
                <a:spcPts val="3602"/>
              </a:lnSpc>
              <a:spcBef>
                <a:spcPct val="20000"/>
              </a:spcBef>
              <a:spcAft>
                <a:spcPts val="655"/>
              </a:spcAft>
            </a:pPr>
            <a:r>
              <a:rPr lang="zh-CN" altLang="en-US" sz="2200" dirty="0">
                <a:solidFill>
                  <a:srgbClr val="002060"/>
                </a:solidFill>
                <a:latin typeface="微软雅黑" panose="020B0503020204020204" pitchFamily="34" charset="-122"/>
                <a:ea typeface="微软雅黑" panose="020B0503020204020204" pitchFamily="34" charset="-122"/>
              </a:rPr>
              <a:t>（</a:t>
            </a:r>
            <a:r>
              <a:rPr lang="en-US" altLang="zh-CN" sz="2200" dirty="0">
                <a:solidFill>
                  <a:srgbClr val="002060"/>
                </a:solidFill>
                <a:latin typeface="微软雅黑" panose="020B0503020204020204" pitchFamily="34" charset="-122"/>
                <a:ea typeface="微软雅黑" panose="020B0503020204020204" pitchFamily="34" charset="-122"/>
              </a:rPr>
              <a:t>2</a:t>
            </a:r>
            <a:r>
              <a:rPr lang="zh-CN" altLang="en-US" sz="2200" dirty="0">
                <a:solidFill>
                  <a:srgbClr val="002060"/>
                </a:solidFill>
                <a:latin typeface="微软雅黑" panose="020B0503020204020204" pitchFamily="34" charset="-122"/>
                <a:ea typeface="微软雅黑" panose="020B0503020204020204" pitchFamily="34" charset="-122"/>
              </a:rPr>
              <a:t>）工程创优规划的编制 </a:t>
            </a:r>
          </a:p>
        </p:txBody>
      </p:sp>
      <p:sp>
        <p:nvSpPr>
          <p:cNvPr id="5123" name="内容占位符 2"/>
          <p:cNvSpPr>
            <a:spLocks noGrp="1"/>
          </p:cNvSpPr>
          <p:nvPr>
            <p:ph idx="4294967295"/>
          </p:nvPr>
        </p:nvSpPr>
        <p:spPr>
          <a:xfrm>
            <a:off x="257503" y="938602"/>
            <a:ext cx="8920204" cy="5600322"/>
          </a:xfrm>
        </p:spPr>
        <p:txBody>
          <a:bodyPr/>
          <a:lstStyle/>
          <a:p>
            <a:pPr marL="561413" indent="-561413">
              <a:lnSpc>
                <a:spcPts val="2620"/>
              </a:lnSpc>
              <a:spcBef>
                <a:spcPts val="327"/>
              </a:spcBef>
              <a:buNone/>
              <a:defRPr/>
            </a:pPr>
            <a:r>
              <a:rPr lang="en-US" altLang="zh-CN" sz="1500" b="1" dirty="0">
                <a:solidFill>
                  <a:srgbClr val="002060"/>
                </a:solidFill>
                <a:latin typeface="微软雅黑" panose="020B0503020204020204" pitchFamily="34" charset="-122"/>
                <a:ea typeface="微软雅黑" panose="020B0503020204020204" pitchFamily="34" charset="-122"/>
              </a:rPr>
              <a:t>(1) </a:t>
            </a:r>
            <a:r>
              <a:rPr sz="1500" b="1" dirty="0">
                <a:solidFill>
                  <a:srgbClr val="002060"/>
                </a:solidFill>
                <a:latin typeface="微软雅黑" panose="020B0503020204020204" pitchFamily="34" charset="-122"/>
                <a:ea typeface="微软雅黑" panose="020B0503020204020204" pitchFamily="34" charset="-122"/>
              </a:rPr>
              <a:t>总体要求：</a:t>
            </a:r>
            <a:endParaRPr lang="en-US" altLang="zh-CN" sz="1500" b="1" dirty="0">
              <a:solidFill>
                <a:srgbClr val="002060"/>
              </a:solidFill>
              <a:latin typeface="微软雅黑" panose="020B0503020204020204" pitchFamily="34" charset="-122"/>
              <a:ea typeface="微软雅黑" panose="020B0503020204020204" pitchFamily="34" charset="-122"/>
            </a:endParaRPr>
          </a:p>
          <a:p>
            <a:pPr marL="0" indent="0">
              <a:lnSpc>
                <a:spcPts val="2620"/>
              </a:lnSpc>
              <a:spcBef>
                <a:spcPts val="327"/>
              </a:spcBef>
              <a:buSzPct val="101000"/>
              <a:buFont typeface="+mj-ea"/>
              <a:buAutoNum type="circleNumDbPlain"/>
              <a:defRPr/>
            </a:pPr>
            <a:r>
              <a:rPr sz="1500" b="1" dirty="0">
                <a:solidFill>
                  <a:srgbClr val="002060"/>
                </a:solidFill>
                <a:latin typeface="微软雅黑" panose="020B0503020204020204" pitchFamily="34" charset="-122"/>
                <a:ea typeface="微软雅黑" panose="020B0503020204020204" pitchFamily="34" charset="-122"/>
              </a:rPr>
              <a:t> 工程创优策划文件（创优规划）是建设单位（含</a:t>
            </a:r>
            <a:r>
              <a:rPr lang="en-US" altLang="zh-CN" sz="1500" b="1" dirty="0">
                <a:solidFill>
                  <a:srgbClr val="002060"/>
                </a:solidFill>
                <a:latin typeface="微软雅黑" panose="020B0503020204020204" pitchFamily="34" charset="-122"/>
                <a:ea typeface="微软雅黑" panose="020B0503020204020204" pitchFamily="34" charset="-122"/>
              </a:rPr>
              <a:t>EPC</a:t>
            </a:r>
            <a:r>
              <a:rPr sz="1500" b="1" dirty="0">
                <a:solidFill>
                  <a:srgbClr val="002060"/>
                </a:solidFill>
                <a:latin typeface="微软雅黑" panose="020B0503020204020204" pitchFamily="34" charset="-122"/>
                <a:ea typeface="微软雅黑" panose="020B0503020204020204" pitchFamily="34" charset="-122"/>
              </a:rPr>
              <a:t>）编制的工程全过程质量控制的纲领性文件；应具有两大特征：</a:t>
            </a:r>
            <a:r>
              <a:rPr sz="1500" b="1" dirty="0">
                <a:solidFill>
                  <a:srgbClr val="FF0000"/>
                </a:solidFill>
                <a:latin typeface="微软雅黑" panose="020B0503020204020204" pitchFamily="34" charset="-122"/>
                <a:ea typeface="微软雅黑" panose="020B0503020204020204" pitchFamily="34" charset="-122"/>
              </a:rPr>
              <a:t>指导意义；刚性约束</a:t>
            </a:r>
            <a:r>
              <a:rPr sz="1500" b="1" dirty="0">
                <a:solidFill>
                  <a:srgbClr val="002060"/>
                </a:solidFill>
                <a:latin typeface="微软雅黑" panose="020B0503020204020204" pitchFamily="34" charset="-122"/>
                <a:ea typeface="微软雅黑" panose="020B0503020204020204" pitchFamily="34" charset="-122"/>
              </a:rPr>
              <a:t>。</a:t>
            </a:r>
            <a:endParaRPr lang="en-US" altLang="zh-CN" sz="1500" b="1" dirty="0">
              <a:solidFill>
                <a:srgbClr val="002060"/>
              </a:solidFill>
              <a:latin typeface="微软雅黑" panose="020B0503020204020204" pitchFamily="34" charset="-122"/>
              <a:ea typeface="微软雅黑" panose="020B0503020204020204" pitchFamily="34" charset="-122"/>
            </a:endParaRPr>
          </a:p>
          <a:p>
            <a:pPr marL="0" indent="0">
              <a:lnSpc>
                <a:spcPts val="2620"/>
              </a:lnSpc>
              <a:spcBef>
                <a:spcPts val="327"/>
              </a:spcBef>
              <a:buSzPct val="101000"/>
              <a:buFont typeface="+mj-ea"/>
              <a:buAutoNum type="circleNumDbPlain"/>
              <a:defRPr/>
            </a:pPr>
            <a:r>
              <a:rPr sz="1500" b="1" dirty="0">
                <a:solidFill>
                  <a:srgbClr val="002060"/>
                </a:solidFill>
                <a:latin typeface="微软雅黑" panose="020B0503020204020204" pitchFamily="34" charset="-122"/>
                <a:ea typeface="微软雅黑" panose="020B0503020204020204" pitchFamily="34" charset="-122"/>
              </a:rPr>
              <a:t> 要求目标明确，思路清晰。体现工程质量全过程控制，涵盖设计、设备、施工、监理、调试、生产准备等各个环节。</a:t>
            </a:r>
            <a:endParaRPr lang="en-US" altLang="zh-CN" sz="1500" b="1" dirty="0">
              <a:solidFill>
                <a:srgbClr val="002060"/>
              </a:solidFill>
              <a:latin typeface="微软雅黑" panose="020B0503020204020204" pitchFamily="34" charset="-122"/>
              <a:ea typeface="微软雅黑" panose="020B0503020204020204" pitchFamily="34" charset="-122"/>
            </a:endParaRPr>
          </a:p>
          <a:p>
            <a:pPr marL="0" indent="0">
              <a:lnSpc>
                <a:spcPts val="2620"/>
              </a:lnSpc>
              <a:spcBef>
                <a:spcPts val="327"/>
              </a:spcBef>
              <a:buSzPct val="101000"/>
              <a:buFont typeface="+mj-ea"/>
              <a:buAutoNum type="circleNumDbPlain"/>
              <a:defRPr/>
            </a:pPr>
            <a:r>
              <a:rPr sz="1500" b="1" dirty="0">
                <a:solidFill>
                  <a:srgbClr val="002060"/>
                </a:solidFill>
                <a:latin typeface="微软雅黑" panose="020B0503020204020204" pitchFamily="34" charset="-122"/>
                <a:ea typeface="微软雅黑" panose="020B0503020204020204" pitchFamily="34" charset="-122"/>
              </a:rPr>
              <a:t> 应有对本工程创优的难点特点深刻、准确的分析，地理位置、气候地质条件、设计优化与创新、新设备、新流程、新材料的首次应用等。</a:t>
            </a:r>
            <a:endParaRPr lang="en-US" altLang="zh-CN" sz="1500" b="1" dirty="0">
              <a:solidFill>
                <a:srgbClr val="002060"/>
              </a:solidFill>
              <a:latin typeface="微软雅黑" panose="020B0503020204020204" pitchFamily="34" charset="-122"/>
              <a:ea typeface="微软雅黑" panose="020B0503020204020204" pitchFamily="34" charset="-122"/>
            </a:endParaRPr>
          </a:p>
          <a:p>
            <a:pPr marL="0" indent="0">
              <a:lnSpc>
                <a:spcPts val="2620"/>
              </a:lnSpc>
              <a:spcBef>
                <a:spcPts val="327"/>
              </a:spcBef>
              <a:buSzPct val="101000"/>
              <a:buFont typeface="+mj-ea"/>
              <a:buAutoNum type="circleNumDbPlain"/>
              <a:defRPr/>
            </a:pPr>
            <a:r>
              <a:rPr sz="1500" b="1" dirty="0">
                <a:solidFill>
                  <a:srgbClr val="002060"/>
                </a:solidFill>
                <a:latin typeface="微软雅黑" panose="020B0503020204020204" pitchFamily="34" charset="-122"/>
                <a:ea typeface="微软雅黑" panose="020B0503020204020204" pitchFamily="34" charset="-122"/>
              </a:rPr>
              <a:t> 分项目标</a:t>
            </a:r>
            <a:r>
              <a:rPr lang="en-US" altLang="zh-CN" sz="1500" b="1" dirty="0">
                <a:solidFill>
                  <a:srgbClr val="002060"/>
                </a:solidFill>
                <a:latin typeface="微软雅黑" panose="020B0503020204020204" pitchFamily="34" charset="-122"/>
                <a:ea typeface="微软雅黑" panose="020B0503020204020204" pitchFamily="34" charset="-122"/>
              </a:rPr>
              <a:t>/</a:t>
            </a:r>
            <a:r>
              <a:rPr sz="1500" b="1" dirty="0">
                <a:solidFill>
                  <a:srgbClr val="002060"/>
                </a:solidFill>
                <a:latin typeface="微软雅黑" panose="020B0503020204020204" pitchFamily="34" charset="-122"/>
                <a:ea typeface="微软雅黑" panose="020B0503020204020204" pitchFamily="34" charset="-122"/>
              </a:rPr>
              <a:t>指标的策划应能充分反映达到国内领先和国际领先水平的程度，各专项质量目标指标至少应高于达标，如技术经济指标、排放指标等。</a:t>
            </a:r>
            <a:endParaRPr lang="en-US" altLang="zh-CN" sz="1500" b="1" dirty="0">
              <a:solidFill>
                <a:srgbClr val="002060"/>
              </a:solidFill>
              <a:latin typeface="微软雅黑" panose="020B0503020204020204" pitchFamily="34" charset="-122"/>
              <a:ea typeface="微软雅黑" panose="020B0503020204020204" pitchFamily="34" charset="-122"/>
            </a:endParaRPr>
          </a:p>
          <a:p>
            <a:pPr marL="0" indent="0">
              <a:lnSpc>
                <a:spcPts val="2620"/>
              </a:lnSpc>
              <a:spcBef>
                <a:spcPts val="327"/>
              </a:spcBef>
              <a:buSzPct val="101000"/>
              <a:buFont typeface="+mj-ea"/>
              <a:buAutoNum type="circleNumDbPlain"/>
              <a:defRPr/>
            </a:pPr>
            <a:r>
              <a:rPr sz="1500" b="1" dirty="0">
                <a:solidFill>
                  <a:srgbClr val="002060"/>
                </a:solidFill>
                <a:latin typeface="微软雅黑" panose="020B0503020204020204" pitchFamily="34" charset="-122"/>
                <a:ea typeface="微软雅黑" panose="020B0503020204020204" pitchFamily="34" charset="-122"/>
              </a:rPr>
              <a:t> 绿色施工专项措施应有详细策划，要充分体现规划、检查、评价及验收。应符合</a:t>
            </a:r>
            <a:r>
              <a:rPr lang="en-US" altLang="zh-CN" sz="1500" b="1" dirty="0">
                <a:solidFill>
                  <a:srgbClr val="002060"/>
                </a:solidFill>
                <a:latin typeface="微软雅黑" panose="020B0503020204020204" pitchFamily="34" charset="-122"/>
                <a:ea typeface="微软雅黑" panose="020B0503020204020204" pitchFamily="34" charset="-122"/>
              </a:rPr>
              <a:t>GB/T50905-2014《</a:t>
            </a:r>
            <a:r>
              <a:rPr sz="1500" b="1" dirty="0">
                <a:solidFill>
                  <a:srgbClr val="002060"/>
                </a:solidFill>
                <a:latin typeface="微软雅黑" panose="020B0503020204020204" pitchFamily="34" charset="-122"/>
                <a:ea typeface="微软雅黑" panose="020B0503020204020204" pitchFamily="34" charset="-122"/>
              </a:rPr>
              <a:t>建筑工程绿色施工规范</a:t>
            </a:r>
            <a:r>
              <a:rPr lang="en-US" altLang="zh-CN" sz="1500" b="1" dirty="0">
                <a:solidFill>
                  <a:srgbClr val="002060"/>
                </a:solidFill>
                <a:latin typeface="微软雅黑" panose="020B0503020204020204" pitchFamily="34" charset="-122"/>
                <a:ea typeface="微软雅黑" panose="020B0503020204020204" pitchFamily="34" charset="-122"/>
              </a:rPr>
              <a:t>》</a:t>
            </a:r>
            <a:r>
              <a:rPr sz="1500" b="1" dirty="0">
                <a:solidFill>
                  <a:srgbClr val="002060"/>
                </a:solidFill>
                <a:latin typeface="微软雅黑" panose="020B0503020204020204" pitchFamily="34" charset="-122"/>
                <a:ea typeface="微软雅黑" panose="020B0503020204020204" pitchFamily="34" charset="-122"/>
              </a:rPr>
              <a:t>及</a:t>
            </a:r>
            <a:r>
              <a:rPr lang="en-US" altLang="zh-CN" sz="1500" b="1" dirty="0">
                <a:solidFill>
                  <a:srgbClr val="002060"/>
                </a:solidFill>
                <a:latin typeface="微软雅黑" panose="020B0503020204020204" pitchFamily="34" charset="-122"/>
                <a:ea typeface="微软雅黑" panose="020B0503020204020204" pitchFamily="34" charset="-122"/>
              </a:rPr>
              <a:t>GB/T50640-2010《</a:t>
            </a:r>
            <a:r>
              <a:rPr sz="1500" b="1" dirty="0">
                <a:solidFill>
                  <a:srgbClr val="002060"/>
                </a:solidFill>
                <a:latin typeface="微软雅黑" panose="020B0503020204020204" pitchFamily="34" charset="-122"/>
                <a:ea typeface="微软雅黑" panose="020B0503020204020204" pitchFamily="34" charset="-122"/>
              </a:rPr>
              <a:t>绿色施工评价标准</a:t>
            </a:r>
            <a:r>
              <a:rPr lang="en-US" altLang="zh-CN" sz="1500" b="1" dirty="0">
                <a:solidFill>
                  <a:srgbClr val="002060"/>
                </a:solidFill>
                <a:latin typeface="微软雅黑" panose="020B0503020204020204" pitchFamily="34" charset="-122"/>
                <a:ea typeface="微软雅黑" panose="020B0503020204020204" pitchFamily="34" charset="-122"/>
              </a:rPr>
              <a:t>》</a:t>
            </a:r>
            <a:r>
              <a:rPr sz="1500" b="1" dirty="0">
                <a:solidFill>
                  <a:srgbClr val="002060"/>
                </a:solidFill>
                <a:latin typeface="微软雅黑" panose="020B0503020204020204" pitchFamily="34" charset="-122"/>
                <a:ea typeface="微软雅黑" panose="020B0503020204020204" pitchFamily="34" charset="-122"/>
              </a:rPr>
              <a:t>。</a:t>
            </a:r>
            <a:endParaRPr lang="en-US" altLang="zh-CN" sz="1500" b="1" dirty="0">
              <a:solidFill>
                <a:srgbClr val="002060"/>
              </a:solidFill>
              <a:latin typeface="微软雅黑" panose="020B0503020204020204" pitchFamily="34" charset="-122"/>
              <a:ea typeface="微软雅黑" panose="020B0503020204020204" pitchFamily="34" charset="-122"/>
            </a:endParaRPr>
          </a:p>
          <a:p>
            <a:pPr marL="0" indent="0">
              <a:lnSpc>
                <a:spcPts val="2620"/>
              </a:lnSpc>
              <a:spcBef>
                <a:spcPts val="327"/>
              </a:spcBef>
              <a:buSzPct val="101000"/>
              <a:buFont typeface="+mj-ea"/>
              <a:buAutoNum type="circleNumDbPlain"/>
              <a:defRPr/>
            </a:pPr>
            <a:r>
              <a:rPr sz="1500" b="1" dirty="0">
                <a:solidFill>
                  <a:srgbClr val="002060"/>
                </a:solidFill>
                <a:latin typeface="微软雅黑" panose="020B0503020204020204" pitchFamily="34" charset="-122"/>
                <a:ea typeface="微软雅黑" panose="020B0503020204020204" pitchFamily="34" charset="-122"/>
              </a:rPr>
              <a:t> 科技创新应有专题策划，包括国家重点低碳节能技术目录，建筑业十大新技术应用，电力建设“五新”等，要形成的如专利、工法、科技进步奖、</a:t>
            </a:r>
            <a:r>
              <a:rPr lang="en-US" altLang="zh-CN" sz="1500" b="1" dirty="0">
                <a:solidFill>
                  <a:srgbClr val="002060"/>
                </a:solidFill>
                <a:latin typeface="微软雅黑" panose="020B0503020204020204" pitchFamily="34" charset="-122"/>
                <a:ea typeface="微软雅黑" panose="020B0503020204020204" pitchFamily="34" charset="-122"/>
              </a:rPr>
              <a:t>QC</a:t>
            </a:r>
            <a:r>
              <a:rPr sz="1500" b="1" dirty="0">
                <a:solidFill>
                  <a:srgbClr val="002060"/>
                </a:solidFill>
                <a:latin typeface="微软雅黑" panose="020B0503020204020204" pitchFamily="34" charset="-122"/>
                <a:ea typeface="微软雅黑" panose="020B0503020204020204" pitchFamily="34" charset="-122"/>
              </a:rPr>
              <a:t>成果等均应有详细计划（见行优、国优现场复查检查表</a:t>
            </a:r>
            <a:r>
              <a:rPr lang="en-US" altLang="zh-CN" sz="1500" b="1" dirty="0">
                <a:solidFill>
                  <a:srgbClr val="002060"/>
                </a:solidFill>
                <a:latin typeface="微软雅黑" panose="020B0503020204020204" pitchFamily="34" charset="-122"/>
                <a:ea typeface="微软雅黑" panose="020B0503020204020204" pitchFamily="34" charset="-122"/>
              </a:rPr>
              <a:t>17</a:t>
            </a:r>
            <a:r>
              <a:rPr sz="1500" b="1" dirty="0">
                <a:solidFill>
                  <a:srgbClr val="002060"/>
                </a:solidFill>
                <a:latin typeface="微软雅黑" panose="020B0503020204020204" pitchFamily="34" charset="-122"/>
                <a:ea typeface="微软雅黑" panose="020B0503020204020204" pitchFamily="34" charset="-122"/>
              </a:rPr>
              <a:t>）；</a:t>
            </a:r>
            <a:endParaRPr lang="en-US" altLang="zh-CN" sz="1500" b="1" dirty="0">
              <a:solidFill>
                <a:srgbClr val="002060"/>
              </a:solidFill>
              <a:latin typeface="微软雅黑" panose="020B0503020204020204" pitchFamily="34" charset="-122"/>
              <a:ea typeface="微软雅黑" panose="020B0503020204020204" pitchFamily="34" charset="-122"/>
            </a:endParaRPr>
          </a:p>
          <a:p>
            <a:pPr marL="0" indent="0">
              <a:lnSpc>
                <a:spcPts val="2620"/>
              </a:lnSpc>
              <a:spcBef>
                <a:spcPts val="327"/>
              </a:spcBef>
              <a:buSzPct val="101000"/>
              <a:buFont typeface="+mj-ea"/>
              <a:buAutoNum type="circleNumDbPlain"/>
              <a:defRPr/>
            </a:pPr>
            <a:r>
              <a:rPr sz="1500" b="1" dirty="0">
                <a:solidFill>
                  <a:srgbClr val="002060"/>
                </a:solidFill>
                <a:latin typeface="微软雅黑" panose="020B0503020204020204" pitchFamily="34" charset="-122"/>
                <a:ea typeface="微软雅黑" panose="020B0503020204020204" pitchFamily="34" charset="-122"/>
              </a:rPr>
              <a:t> 具有操作性的考核措施。建议将全过程控制分解为若干个关键质量控制点来进行考核</a:t>
            </a:r>
            <a:r>
              <a:rPr lang="en-US" altLang="zh-CN" sz="1500" b="1" dirty="0">
                <a:solidFill>
                  <a:srgbClr val="002060"/>
                </a:solidFill>
                <a:latin typeface="微软雅黑" panose="020B0503020204020204" pitchFamily="34" charset="-122"/>
                <a:ea typeface="微软雅黑" panose="020B0503020204020204" pitchFamily="34" charset="-122"/>
              </a:rPr>
              <a:t>  </a:t>
            </a:r>
            <a:r>
              <a:rPr sz="1500" b="1" dirty="0">
                <a:solidFill>
                  <a:srgbClr val="002060"/>
                </a:solidFill>
                <a:latin typeface="微软雅黑" panose="020B0503020204020204" pitchFamily="34" charset="-122"/>
                <a:ea typeface="微软雅黑" panose="020B0503020204020204" pitchFamily="34" charset="-122"/>
              </a:rPr>
              <a:t>（参见创优</a:t>
            </a:r>
            <a:r>
              <a:rPr lang="en-US" altLang="zh-CN" sz="1500" b="1" dirty="0">
                <a:solidFill>
                  <a:srgbClr val="002060"/>
                </a:solidFill>
                <a:latin typeface="微软雅黑" panose="020B0503020204020204" pitchFamily="34" charset="-122"/>
                <a:ea typeface="微软雅黑" panose="020B0503020204020204" pitchFamily="34" charset="-122"/>
              </a:rPr>
              <a:t>3</a:t>
            </a:r>
            <a:r>
              <a:rPr sz="1500" b="1" dirty="0">
                <a:solidFill>
                  <a:srgbClr val="002060"/>
                </a:solidFill>
                <a:latin typeface="微软雅黑" panose="020B0503020204020204" pitchFamily="34" charset="-122"/>
                <a:ea typeface="微软雅黑" panose="020B0503020204020204" pitchFamily="34" charset="-122"/>
              </a:rPr>
              <a:t>）。</a:t>
            </a:r>
            <a:r>
              <a:rPr lang="en-US" altLang="zh-CN" sz="1500" b="1" dirty="0">
                <a:solidFill>
                  <a:srgbClr val="002060"/>
                </a:solidFill>
                <a:latin typeface="微软雅黑" panose="020B0503020204020204" pitchFamily="34" charset="-122"/>
                <a:ea typeface="微软雅黑" panose="020B0503020204020204" pitchFamily="34" charset="-122"/>
              </a:rPr>
              <a:t>   </a:t>
            </a:r>
            <a:endParaRPr sz="1500" b="1" dirty="0">
              <a:solidFill>
                <a:srgbClr val="002060"/>
              </a:solidFill>
              <a:latin typeface="微软雅黑" panose="020B0503020204020204" pitchFamily="34" charset="-122"/>
              <a:ea typeface="微软雅黑" panose="020B0503020204020204" pitchFamily="34" charset="-122"/>
            </a:endParaRPr>
          </a:p>
        </p:txBody>
      </p:sp>
      <p:sp>
        <p:nvSpPr>
          <p:cNvPr id="5124" name="日期占位符 3"/>
          <p:cNvSpPr txBox="1">
            <a:spLocks noGrp="1" noChangeArrowheads="1"/>
          </p:cNvSpPr>
          <p:nvPr/>
        </p:nvSpPr>
        <p:spPr bwMode="auto">
          <a:xfrm>
            <a:off x="468075" y="6356389"/>
            <a:ext cx="2184347" cy="365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9751" tIns="49875" rIns="99751" bIns="49875" anchor="ctr"/>
          <a:lstStyle>
            <a:lvl1pPr algn="l" eaLnBrk="0" hangingPunct="0">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lgn="l" eaLnBrk="0" hangingPunct="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lgn="l" eaLnBrk="0" hangingPunct="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lgn="l" eaLnBrk="0" hangingPunct="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lgn="l" eaLnBrk="0" hangingPunct="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ctr" eaLnBrk="1" hangingPunct="1">
              <a:spcBef>
                <a:spcPct val="0"/>
              </a:spcBef>
              <a:buFont typeface="Arial" panose="020B0604020202020204" pitchFamily="34" charset="0"/>
              <a:buNone/>
            </a:pPr>
            <a:fld id="{11C035E9-E3FE-4F41-965D-B8C439BC2570}" type="datetime1">
              <a:rPr lang="zh-CN" altLang="en-US" sz="1300">
                <a:solidFill>
                  <a:srgbClr val="898989"/>
                </a:solidFill>
                <a:latin typeface="Arial" panose="020B0604020202020204" pitchFamily="34" charset="0"/>
              </a:rPr>
              <a:pPr algn="ctr" eaLnBrk="1" hangingPunct="1">
                <a:spcBef>
                  <a:spcPct val="0"/>
                </a:spcBef>
                <a:buFont typeface="Arial" panose="020B0604020202020204" pitchFamily="34" charset="0"/>
                <a:buNone/>
              </a:pPr>
              <a:t>2019/10/13</a:t>
            </a:fld>
            <a:r>
              <a:rPr lang="zh-CN" altLang="en-US" sz="1300" dirty="0">
                <a:solidFill>
                  <a:srgbClr val="898989"/>
                </a:solidFill>
                <a:latin typeface="Arial" panose="020B0604020202020204" pitchFamily="34" charset="0"/>
              </a:rPr>
              <a:t> </a:t>
            </a:r>
            <a:endParaRPr lang="en-US" altLang="zh-CN" sz="1300" dirty="0">
              <a:solidFill>
                <a:srgbClr val="898989"/>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日期占位符 5"/>
          <p:cNvSpPr>
            <a:spLocks noGrp="1"/>
          </p:cNvSpPr>
          <p:nvPr>
            <p:ph type="dt" sz="half" idx="10"/>
          </p:nvPr>
        </p:nvSpPr>
        <p:spPr/>
        <p:txBody>
          <a:bodyPr/>
          <a:lstStyle/>
          <a:p>
            <a:pPr>
              <a:defRPr/>
            </a:pPr>
            <a:fld id="{21241EE7-FC85-44C0-B016-4978E58F1548}" type="datetime1">
              <a:rPr lang="zh-CN" altLang="en-US">
                <a:solidFill>
                  <a:prstClr val="black">
                    <a:tint val="75000"/>
                  </a:prstClr>
                </a:solidFill>
              </a:rPr>
              <a:pPr>
                <a:defRPr/>
              </a:pPr>
              <a:t>2019/10/13</a:t>
            </a:fld>
            <a:endParaRPr lang="en-US" altLang="zh-CN">
              <a:solidFill>
                <a:prstClr val="black">
                  <a:tint val="75000"/>
                </a:prstClr>
              </a:solidFill>
            </a:endParaRPr>
          </a:p>
        </p:txBody>
      </p:sp>
      <p:sp>
        <p:nvSpPr>
          <p:cNvPr id="48133" name="页脚占位符 4"/>
          <p:cNvSpPr>
            <a:spLocks noGrp="1"/>
          </p:cNvSpPr>
          <p:nvPr>
            <p:ph type="ftr" sz="quarter" idx="11"/>
          </p:nvPr>
        </p:nvSpPr>
        <p:spPr bwMode="auto">
          <a:ln>
            <a:miter lim="800000"/>
          </a:ln>
        </p:spPr>
        <p:txBody>
          <a:bodyPr/>
          <a:lstStyle/>
          <a:p>
            <a:pPr>
              <a:defRPr/>
            </a:pPr>
            <a:r>
              <a:rPr lang="zh-CN" altLang="en-US">
                <a:solidFill>
                  <a:prstClr val="black">
                    <a:tint val="75000"/>
                  </a:prstClr>
                </a:solidFill>
              </a:rPr>
              <a:t>中国电力建设企业协会</a:t>
            </a:r>
            <a:endParaRPr lang="en-US" altLang="zh-CN">
              <a:solidFill>
                <a:prstClr val="black">
                  <a:tint val="75000"/>
                </a:prstClr>
              </a:solidFill>
            </a:endParaRPr>
          </a:p>
        </p:txBody>
      </p:sp>
      <p:sp>
        <p:nvSpPr>
          <p:cNvPr id="3" name="内容占位符 2"/>
          <p:cNvSpPr>
            <a:spLocks noGrp="1"/>
          </p:cNvSpPr>
          <p:nvPr>
            <p:ph idx="4294967295"/>
          </p:nvPr>
        </p:nvSpPr>
        <p:spPr>
          <a:xfrm>
            <a:off x="626108" y="318255"/>
            <a:ext cx="7888114" cy="6048374"/>
          </a:xfrm>
        </p:spPr>
        <p:txBody>
          <a:bodyPr rtlCol="0">
            <a:normAutofit/>
          </a:bodyPr>
          <a:lstStyle/>
          <a:p>
            <a:pPr>
              <a:lnSpc>
                <a:spcPts val="3056"/>
              </a:lnSpc>
              <a:spcBef>
                <a:spcPts val="0"/>
              </a:spcBef>
              <a:spcAft>
                <a:spcPts val="655"/>
              </a:spcAft>
              <a:buNone/>
              <a:defRPr/>
            </a:pPr>
            <a:r>
              <a:rPr sz="2200" b="1" dirty="0">
                <a:solidFill>
                  <a:srgbClr val="002060"/>
                </a:solidFill>
                <a:latin typeface="华文新魏" pitchFamily="2" charset="-122"/>
                <a:ea typeface="华文新魏" pitchFamily="2" charset="-122"/>
              </a:rPr>
              <a:t>（</a:t>
            </a:r>
            <a:r>
              <a:rPr lang="en-US" altLang="zh-CN" sz="2200" b="1" dirty="0">
                <a:solidFill>
                  <a:srgbClr val="002060"/>
                </a:solidFill>
                <a:latin typeface="华文新魏" pitchFamily="2" charset="-122"/>
                <a:ea typeface="华文新魏" pitchFamily="2" charset="-122"/>
              </a:rPr>
              <a:t>2</a:t>
            </a:r>
            <a:r>
              <a:rPr sz="2200" b="1" dirty="0">
                <a:solidFill>
                  <a:srgbClr val="002060"/>
                </a:solidFill>
                <a:latin typeface="华文新魏" pitchFamily="2" charset="-122"/>
                <a:ea typeface="华文新魏" pitchFamily="2" charset="-122"/>
              </a:rPr>
              <a:t>）</a:t>
            </a:r>
            <a:r>
              <a:rPr lang="en-US" altLang="zh-CN" sz="2200" b="1" dirty="0">
                <a:solidFill>
                  <a:srgbClr val="002060"/>
                </a:solidFill>
                <a:latin typeface="华文新魏" pitchFamily="2" charset="-122"/>
                <a:ea typeface="华文新魏" pitchFamily="2" charset="-122"/>
              </a:rPr>
              <a:t> </a:t>
            </a:r>
            <a:r>
              <a:rPr sz="2200" b="1" dirty="0">
                <a:solidFill>
                  <a:srgbClr val="002060"/>
                </a:solidFill>
                <a:latin typeface="华文新魏" pitchFamily="2" charset="-122"/>
                <a:ea typeface="华文新魏" pitchFamily="2" charset="-122"/>
              </a:rPr>
              <a:t>建设单位的创优规划应重在目标指标的策划</a:t>
            </a:r>
            <a:endParaRPr lang="en-US" altLang="zh-CN" sz="2200" b="1" dirty="0">
              <a:solidFill>
                <a:srgbClr val="002060"/>
              </a:solidFill>
              <a:latin typeface="华文新魏" pitchFamily="2" charset="-122"/>
              <a:ea typeface="华文新魏" pitchFamily="2" charset="-122"/>
            </a:endParaRPr>
          </a:p>
          <a:p>
            <a:pPr>
              <a:lnSpc>
                <a:spcPts val="3056"/>
              </a:lnSpc>
              <a:spcBef>
                <a:spcPts val="0"/>
              </a:spcBef>
              <a:spcAft>
                <a:spcPts val="655"/>
              </a:spcAft>
              <a:buNone/>
              <a:defRPr/>
            </a:pPr>
            <a:r>
              <a:rPr sz="2200" b="1" dirty="0">
                <a:solidFill>
                  <a:srgbClr val="002060"/>
                </a:solidFill>
                <a:latin typeface="华文新魏" pitchFamily="2" charset="-122"/>
                <a:ea typeface="华文新魏" pitchFamily="2" charset="-122"/>
              </a:rPr>
              <a:t>  在总目标确定后，建议在创优规划中做好十大目标的策划：</a:t>
            </a:r>
            <a:endParaRPr lang="en-US" altLang="zh-CN" sz="2200" b="1" dirty="0">
              <a:solidFill>
                <a:srgbClr val="002060"/>
              </a:solidFill>
              <a:latin typeface="华文新魏" pitchFamily="2" charset="-122"/>
              <a:ea typeface="华文新魏" pitchFamily="2" charset="-122"/>
            </a:endParaRPr>
          </a:p>
          <a:p>
            <a:pPr marL="499034" indent="-499034">
              <a:lnSpc>
                <a:spcPts val="3056"/>
              </a:lnSpc>
              <a:spcBef>
                <a:spcPts val="0"/>
              </a:spcBef>
              <a:spcAft>
                <a:spcPts val="327"/>
              </a:spcAft>
              <a:buFont typeface="+mj-ea"/>
              <a:buAutoNum type="circleNumDbPlain"/>
              <a:defRPr/>
            </a:pPr>
            <a:r>
              <a:rPr sz="1700" b="1" dirty="0">
                <a:solidFill>
                  <a:srgbClr val="002060"/>
                </a:solidFill>
                <a:latin typeface="微软雅黑" panose="020B0503020204020204" pitchFamily="34" charset="-122"/>
                <a:ea typeface="微软雅黑" panose="020B0503020204020204" pitchFamily="34" charset="-122"/>
              </a:rPr>
              <a:t>总体目标策划（包括安全环境、质量目标）</a:t>
            </a:r>
          </a:p>
          <a:p>
            <a:pPr marL="499034" indent="-499034">
              <a:lnSpc>
                <a:spcPts val="3056"/>
              </a:lnSpc>
              <a:spcBef>
                <a:spcPts val="0"/>
              </a:spcBef>
              <a:spcAft>
                <a:spcPts val="327"/>
              </a:spcAft>
              <a:buFont typeface="+mj-ea"/>
              <a:buAutoNum type="circleNumDbPlain"/>
              <a:defRPr/>
            </a:pPr>
            <a:r>
              <a:rPr sz="1700" b="1" dirty="0">
                <a:solidFill>
                  <a:srgbClr val="002060"/>
                </a:solidFill>
                <a:latin typeface="微软雅黑" panose="020B0503020204020204" pitchFamily="34" charset="-122"/>
                <a:ea typeface="微软雅黑" panose="020B0503020204020204" pitchFamily="34" charset="-122"/>
              </a:rPr>
              <a:t>设计优化与创新目标策划</a:t>
            </a:r>
            <a:r>
              <a:rPr lang="en-US" sz="1700" b="1" dirty="0">
                <a:solidFill>
                  <a:srgbClr val="002060"/>
                </a:solidFill>
                <a:latin typeface="微软雅黑" panose="020B0503020204020204" pitchFamily="34" charset="-122"/>
                <a:ea typeface="微软雅黑" panose="020B0503020204020204" pitchFamily="34" charset="-122"/>
              </a:rPr>
              <a:t>	</a:t>
            </a:r>
            <a:endParaRPr sz="1700" b="1" dirty="0">
              <a:solidFill>
                <a:srgbClr val="002060"/>
              </a:solidFill>
              <a:latin typeface="微软雅黑" panose="020B0503020204020204" pitchFamily="34" charset="-122"/>
              <a:ea typeface="微软雅黑" panose="020B0503020204020204" pitchFamily="34" charset="-122"/>
            </a:endParaRPr>
          </a:p>
          <a:p>
            <a:pPr marL="499034" indent="-499034">
              <a:lnSpc>
                <a:spcPts val="3056"/>
              </a:lnSpc>
              <a:spcBef>
                <a:spcPts val="0"/>
              </a:spcBef>
              <a:spcAft>
                <a:spcPts val="327"/>
              </a:spcAft>
              <a:buFont typeface="+mj-ea"/>
              <a:buAutoNum type="circleNumDbPlain"/>
              <a:defRPr/>
            </a:pPr>
            <a:r>
              <a:rPr sz="1700" b="1" dirty="0">
                <a:solidFill>
                  <a:srgbClr val="002060"/>
                </a:solidFill>
                <a:latin typeface="微软雅黑" panose="020B0503020204020204" pitchFamily="34" charset="-122"/>
                <a:ea typeface="微软雅黑" panose="020B0503020204020204" pitchFamily="34" charset="-122"/>
              </a:rPr>
              <a:t>绿色施工、节能减排目标策划</a:t>
            </a:r>
          </a:p>
          <a:p>
            <a:pPr marL="499034" indent="-499034">
              <a:lnSpc>
                <a:spcPts val="3056"/>
              </a:lnSpc>
              <a:spcBef>
                <a:spcPts val="0"/>
              </a:spcBef>
              <a:spcAft>
                <a:spcPts val="327"/>
              </a:spcAft>
              <a:buFont typeface="+mj-ea"/>
              <a:buAutoNum type="circleNumDbPlain"/>
              <a:defRPr/>
            </a:pPr>
            <a:r>
              <a:rPr sz="1700" b="1" dirty="0">
                <a:solidFill>
                  <a:srgbClr val="002060"/>
                </a:solidFill>
                <a:latin typeface="微软雅黑" panose="020B0503020204020204" pitchFamily="34" charset="-122"/>
                <a:ea typeface="微软雅黑" panose="020B0503020204020204" pitchFamily="34" charset="-122"/>
              </a:rPr>
              <a:t>科技创新与新技术推广应用目标策划</a:t>
            </a:r>
          </a:p>
          <a:p>
            <a:pPr marL="499034" indent="-499034">
              <a:lnSpc>
                <a:spcPts val="3056"/>
              </a:lnSpc>
              <a:spcBef>
                <a:spcPts val="0"/>
              </a:spcBef>
              <a:spcAft>
                <a:spcPts val="327"/>
              </a:spcAft>
              <a:buFont typeface="+mj-ea"/>
              <a:buAutoNum type="circleNumDbPlain"/>
              <a:defRPr/>
            </a:pPr>
            <a:r>
              <a:rPr sz="1700" b="1" dirty="0">
                <a:solidFill>
                  <a:srgbClr val="002060"/>
                </a:solidFill>
                <a:latin typeface="微软雅黑" panose="020B0503020204020204" pitchFamily="34" charset="-122"/>
                <a:ea typeface="微软雅黑" panose="020B0503020204020204" pitchFamily="34" charset="-122"/>
              </a:rPr>
              <a:t>设备制造质量目标策划</a:t>
            </a:r>
            <a:r>
              <a:rPr lang="en-US" sz="1700" b="1" dirty="0">
                <a:solidFill>
                  <a:srgbClr val="002060"/>
                </a:solidFill>
                <a:latin typeface="微软雅黑" panose="020B0503020204020204" pitchFamily="34" charset="-122"/>
                <a:ea typeface="微软雅黑" panose="020B0503020204020204" pitchFamily="34" charset="-122"/>
              </a:rPr>
              <a:t>	</a:t>
            </a:r>
            <a:endParaRPr sz="1700" b="1" dirty="0">
              <a:solidFill>
                <a:srgbClr val="002060"/>
              </a:solidFill>
              <a:latin typeface="微软雅黑" panose="020B0503020204020204" pitchFamily="34" charset="-122"/>
              <a:ea typeface="微软雅黑" panose="020B0503020204020204" pitchFamily="34" charset="-122"/>
            </a:endParaRPr>
          </a:p>
          <a:p>
            <a:pPr marL="499034" indent="-499034">
              <a:lnSpc>
                <a:spcPts val="3056"/>
              </a:lnSpc>
              <a:spcBef>
                <a:spcPts val="0"/>
              </a:spcBef>
              <a:spcAft>
                <a:spcPts val="327"/>
              </a:spcAft>
              <a:buFont typeface="+mj-ea"/>
              <a:buAutoNum type="circleNumDbPlain"/>
              <a:defRPr/>
            </a:pPr>
            <a:r>
              <a:rPr sz="1700" b="1" dirty="0">
                <a:solidFill>
                  <a:srgbClr val="002060"/>
                </a:solidFill>
                <a:latin typeface="微软雅黑" panose="020B0503020204020204" pitchFamily="34" charset="-122"/>
                <a:ea typeface="微软雅黑" panose="020B0503020204020204" pitchFamily="34" charset="-122"/>
              </a:rPr>
              <a:t>土建施工质量目标策划</a:t>
            </a:r>
            <a:r>
              <a:rPr lang="en-US" sz="1700" b="1" dirty="0">
                <a:solidFill>
                  <a:srgbClr val="002060"/>
                </a:solidFill>
                <a:latin typeface="微软雅黑" panose="020B0503020204020204" pitchFamily="34" charset="-122"/>
                <a:ea typeface="微软雅黑" panose="020B0503020204020204" pitchFamily="34" charset="-122"/>
              </a:rPr>
              <a:t>	</a:t>
            </a:r>
            <a:endParaRPr sz="1700" b="1" dirty="0">
              <a:solidFill>
                <a:srgbClr val="002060"/>
              </a:solidFill>
              <a:latin typeface="微软雅黑" panose="020B0503020204020204" pitchFamily="34" charset="-122"/>
              <a:ea typeface="微软雅黑" panose="020B0503020204020204" pitchFamily="34" charset="-122"/>
            </a:endParaRPr>
          </a:p>
          <a:p>
            <a:pPr marL="499034" indent="-499034">
              <a:lnSpc>
                <a:spcPts val="3056"/>
              </a:lnSpc>
              <a:spcBef>
                <a:spcPts val="0"/>
              </a:spcBef>
              <a:spcAft>
                <a:spcPts val="327"/>
              </a:spcAft>
              <a:buFont typeface="+mj-ea"/>
              <a:buAutoNum type="circleNumDbPlain"/>
              <a:defRPr/>
            </a:pPr>
            <a:r>
              <a:rPr sz="1700" b="1" dirty="0">
                <a:solidFill>
                  <a:srgbClr val="002060"/>
                </a:solidFill>
                <a:latin typeface="微软雅黑" panose="020B0503020204020204" pitchFamily="34" charset="-122"/>
                <a:ea typeface="微软雅黑" panose="020B0503020204020204" pitchFamily="34" charset="-122"/>
              </a:rPr>
              <a:t>安装施工质量目标策划</a:t>
            </a:r>
            <a:r>
              <a:rPr lang="en-US" sz="1700" b="1" dirty="0">
                <a:solidFill>
                  <a:srgbClr val="002060"/>
                </a:solidFill>
                <a:latin typeface="微软雅黑" panose="020B0503020204020204" pitchFamily="34" charset="-122"/>
                <a:ea typeface="微软雅黑" panose="020B0503020204020204" pitchFamily="34" charset="-122"/>
              </a:rPr>
              <a:t>	</a:t>
            </a:r>
            <a:endParaRPr sz="1700" b="1" dirty="0">
              <a:solidFill>
                <a:srgbClr val="002060"/>
              </a:solidFill>
              <a:latin typeface="微软雅黑" panose="020B0503020204020204" pitchFamily="34" charset="-122"/>
              <a:ea typeface="微软雅黑" panose="020B0503020204020204" pitchFamily="34" charset="-122"/>
            </a:endParaRPr>
          </a:p>
          <a:p>
            <a:pPr marL="499034" indent="-499034">
              <a:lnSpc>
                <a:spcPts val="3056"/>
              </a:lnSpc>
              <a:spcBef>
                <a:spcPts val="0"/>
              </a:spcBef>
              <a:spcAft>
                <a:spcPts val="327"/>
              </a:spcAft>
              <a:buFont typeface="+mj-ea"/>
              <a:buAutoNum type="circleNumDbPlain"/>
              <a:defRPr/>
            </a:pPr>
            <a:r>
              <a:rPr sz="1700" b="1" dirty="0">
                <a:solidFill>
                  <a:srgbClr val="002060"/>
                </a:solidFill>
                <a:latin typeface="微软雅黑" panose="020B0503020204020204" pitchFamily="34" charset="-122"/>
                <a:ea typeface="微软雅黑" panose="020B0503020204020204" pitchFamily="34" charset="-122"/>
              </a:rPr>
              <a:t>调整试验与技术经济指标策划</a:t>
            </a:r>
            <a:r>
              <a:rPr lang="en-US" sz="1700" b="1" dirty="0">
                <a:solidFill>
                  <a:srgbClr val="002060"/>
                </a:solidFill>
                <a:latin typeface="微软雅黑" panose="020B0503020204020204" pitchFamily="34" charset="-122"/>
                <a:ea typeface="微软雅黑" panose="020B0503020204020204" pitchFamily="34" charset="-122"/>
              </a:rPr>
              <a:t>	</a:t>
            </a:r>
            <a:endParaRPr sz="1700" b="1" dirty="0">
              <a:solidFill>
                <a:srgbClr val="002060"/>
              </a:solidFill>
              <a:latin typeface="微软雅黑" panose="020B0503020204020204" pitchFamily="34" charset="-122"/>
              <a:ea typeface="微软雅黑" panose="020B0503020204020204" pitchFamily="34" charset="-122"/>
            </a:endParaRPr>
          </a:p>
          <a:p>
            <a:pPr marL="499034" indent="-499034">
              <a:lnSpc>
                <a:spcPts val="3056"/>
              </a:lnSpc>
              <a:spcBef>
                <a:spcPts val="0"/>
              </a:spcBef>
              <a:spcAft>
                <a:spcPts val="327"/>
              </a:spcAft>
              <a:buFont typeface="+mj-ea"/>
              <a:buAutoNum type="circleNumDbPlain"/>
              <a:defRPr/>
            </a:pPr>
            <a:r>
              <a:rPr sz="1700" b="1" dirty="0">
                <a:solidFill>
                  <a:srgbClr val="002060"/>
                </a:solidFill>
                <a:latin typeface="微软雅黑" panose="020B0503020204020204" pitchFamily="34" charset="-122"/>
                <a:ea typeface="微软雅黑" panose="020B0503020204020204" pitchFamily="34" charset="-122"/>
              </a:rPr>
              <a:t>工程档案管理目标策划</a:t>
            </a:r>
            <a:r>
              <a:rPr lang="en-US" sz="1700" b="1" dirty="0">
                <a:solidFill>
                  <a:srgbClr val="002060"/>
                </a:solidFill>
                <a:latin typeface="微软雅黑" panose="020B0503020204020204" pitchFamily="34" charset="-122"/>
                <a:ea typeface="微软雅黑" panose="020B0503020204020204" pitchFamily="34" charset="-122"/>
              </a:rPr>
              <a:t>	</a:t>
            </a:r>
            <a:endParaRPr sz="1700" b="1" dirty="0">
              <a:solidFill>
                <a:srgbClr val="002060"/>
              </a:solidFill>
              <a:latin typeface="微软雅黑" panose="020B0503020204020204" pitchFamily="34" charset="-122"/>
              <a:ea typeface="微软雅黑" panose="020B0503020204020204" pitchFamily="34" charset="-122"/>
            </a:endParaRPr>
          </a:p>
          <a:p>
            <a:pPr marL="499034" indent="-499034">
              <a:lnSpc>
                <a:spcPts val="3056"/>
              </a:lnSpc>
              <a:spcBef>
                <a:spcPts val="0"/>
              </a:spcBef>
              <a:spcAft>
                <a:spcPts val="327"/>
              </a:spcAft>
              <a:buFont typeface="+mj-ea"/>
              <a:buAutoNum type="circleNumDbPlain"/>
              <a:defRPr/>
            </a:pPr>
            <a:r>
              <a:rPr sz="1700" b="1" dirty="0">
                <a:solidFill>
                  <a:srgbClr val="002060"/>
                </a:solidFill>
                <a:latin typeface="微软雅黑" panose="020B0503020204020204" pitchFamily="34" charset="-122"/>
                <a:ea typeface="微软雅黑" panose="020B0503020204020204" pitchFamily="34" charset="-122"/>
              </a:rPr>
              <a:t>生产准备及考核期目标策划</a:t>
            </a:r>
            <a:r>
              <a:rPr lang="en-US" sz="1700" b="1" dirty="0">
                <a:solidFill>
                  <a:srgbClr val="002060"/>
                </a:solidFill>
                <a:latin typeface="微软雅黑" panose="020B0503020204020204" pitchFamily="34" charset="-122"/>
                <a:ea typeface="微软雅黑" panose="020B0503020204020204" pitchFamily="34" charset="-122"/>
              </a:rPr>
              <a:t>	</a:t>
            </a:r>
            <a:r>
              <a:rPr sz="1700" b="1" dirty="0">
                <a:solidFill>
                  <a:srgbClr val="002060"/>
                </a:solidFill>
                <a:latin typeface="微软雅黑" panose="020B0503020204020204" pitchFamily="34" charset="-122"/>
                <a:ea typeface="微软雅黑" panose="020B0503020204020204" pitchFamily="34" charset="-122"/>
              </a:rPr>
              <a:t> </a:t>
            </a:r>
            <a:endParaRPr lang="en-US" altLang="zh-CN" sz="1700" b="1" dirty="0">
              <a:solidFill>
                <a:srgbClr val="0000FF"/>
              </a:solidFill>
              <a:latin typeface="微软雅黑" panose="020B0503020204020204" pitchFamily="34" charset="-122"/>
              <a:ea typeface="微软雅黑" panose="020B0503020204020204" pitchFamily="34" charset="-122"/>
            </a:endParaRPr>
          </a:p>
          <a:p>
            <a:pPr>
              <a:defRPr/>
            </a:pPr>
            <a:endParaRPr lang="en-US" altLang="zh-CN" b="1" dirty="0">
              <a:latin typeface="微软雅黑" panose="020B0503020204020204" pitchFamily="34" charset="-122"/>
              <a:ea typeface="微软雅黑" panose="020B0503020204020204" pitchFamily="34" charset="-122"/>
            </a:endParaRPr>
          </a:p>
          <a:p>
            <a:pPr>
              <a:defRPr/>
            </a:pPr>
            <a:endParaRPr lang="zh-CN"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68075" y="766568"/>
            <a:ext cx="8425339" cy="643753"/>
          </a:xfrm>
        </p:spPr>
        <p:txBody>
          <a:bodyPr/>
          <a:lstStyle/>
          <a:p>
            <a:pPr algn="ctr"/>
            <a:r>
              <a:rPr lang="zh-CN" altLang="en-US" sz="3467" dirty="0">
                <a:solidFill>
                  <a:srgbClr val="0099FF"/>
                </a:solidFill>
                <a:effectLst>
                  <a:outerShdw blurRad="38100" dist="38100" dir="2700000" algn="tl">
                    <a:srgbClr val="000000">
                      <a:alpha val="43137"/>
                    </a:srgbClr>
                  </a:outerShdw>
                </a:effectLst>
                <a:latin typeface="仿宋" pitchFamily="49" charset="-122"/>
                <a:ea typeface="仿宋" pitchFamily="49" charset="-122"/>
              </a:rPr>
              <a:t>目  录</a:t>
            </a:r>
          </a:p>
        </p:txBody>
      </p:sp>
      <p:sp>
        <p:nvSpPr>
          <p:cNvPr id="5" name="内容占位符 4"/>
          <p:cNvSpPr>
            <a:spLocks noGrp="1"/>
          </p:cNvSpPr>
          <p:nvPr>
            <p:ph idx="1"/>
          </p:nvPr>
        </p:nvSpPr>
        <p:spPr>
          <a:xfrm>
            <a:off x="511928" y="1882388"/>
            <a:ext cx="8425339" cy="4066892"/>
          </a:xfrm>
        </p:spPr>
        <p:txBody>
          <a:bodyPr>
            <a:normAutofit/>
          </a:bodyPr>
          <a:lstStyle/>
          <a:p>
            <a:pPr marL="496473" indent="194605">
              <a:lnSpc>
                <a:spcPct val="200000"/>
              </a:lnSpc>
              <a:spcBef>
                <a:spcPts val="0"/>
              </a:spcBef>
              <a:buNone/>
            </a:pPr>
            <a:r>
              <a:rPr lang="zh-CN" altLang="en-US" sz="2340" b="1" dirty="0">
                <a:solidFill>
                  <a:srgbClr val="00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一</a:t>
            </a:r>
            <a:r>
              <a:rPr sz="2340" b="1" dirty="0" smtClean="0">
                <a:solidFill>
                  <a:srgbClr val="00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、创优策划</a:t>
            </a:r>
            <a:endParaRPr lang="en-US" altLang="zh-CN" sz="2340" b="1" dirty="0">
              <a:solidFill>
                <a:srgbClr val="00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endParaRPr>
          </a:p>
          <a:p>
            <a:pPr marL="496473" indent="194605">
              <a:lnSpc>
                <a:spcPct val="200000"/>
              </a:lnSpc>
              <a:spcBef>
                <a:spcPts val="0"/>
              </a:spcBef>
              <a:buNone/>
            </a:pPr>
            <a:r>
              <a:rPr lang="zh-CN" altLang="en-US" sz="2340" b="1" dirty="0">
                <a:solidFill>
                  <a:srgbClr val="00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二</a:t>
            </a:r>
            <a:r>
              <a:rPr lang="zh-CN" altLang="en-US" sz="2340" b="1" dirty="0" smtClean="0">
                <a:solidFill>
                  <a:srgbClr val="00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a:t>
            </a:r>
            <a:r>
              <a:rPr sz="2340" b="1" dirty="0" smtClean="0">
                <a:solidFill>
                  <a:srgbClr val="00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工程创优重要策划性文件的编制</a:t>
            </a:r>
            <a:endParaRPr lang="en-US" sz="2340" b="1" dirty="0" smtClean="0">
              <a:solidFill>
                <a:srgbClr val="00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endParaRPr>
          </a:p>
          <a:p>
            <a:pPr marL="496473" indent="194605">
              <a:lnSpc>
                <a:spcPct val="200000"/>
              </a:lnSpc>
              <a:spcBef>
                <a:spcPts val="0"/>
              </a:spcBef>
              <a:buNone/>
            </a:pPr>
            <a:r>
              <a:rPr sz="2340" b="1" dirty="0" smtClean="0">
                <a:solidFill>
                  <a:srgbClr val="00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三、创优相关支撑内容</a:t>
            </a:r>
            <a:endParaRPr lang="en-US" altLang="zh-CN" sz="2340" b="1" dirty="0">
              <a:solidFill>
                <a:srgbClr val="00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endParaRPr>
          </a:p>
        </p:txBody>
      </p:sp>
    </p:spTree>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90786D26-C8F4-42A1-BE5D-756B604C88DC}" type="datetime1">
              <a:rPr lang="zh-CN" altLang="en-US" smtClean="0">
                <a:solidFill>
                  <a:prstClr val="black">
                    <a:tint val="75000"/>
                  </a:prstClr>
                </a:solidFill>
              </a:rPr>
              <a:pPr>
                <a:defRPr/>
              </a:pPr>
              <a:t>2019/10/13</a:t>
            </a:fld>
            <a:endParaRPr lang="en-US" altLang="zh-CN">
              <a:solidFill>
                <a:prstClr val="black">
                  <a:tint val="75000"/>
                </a:prstClr>
              </a:solidFill>
            </a:endParaRPr>
          </a:p>
        </p:txBody>
      </p:sp>
      <p:sp>
        <p:nvSpPr>
          <p:cNvPr id="3" name="页脚占位符 2"/>
          <p:cNvSpPr>
            <a:spLocks noGrp="1"/>
          </p:cNvSpPr>
          <p:nvPr>
            <p:ph type="ftr" sz="quarter" idx="11"/>
          </p:nvPr>
        </p:nvSpPr>
        <p:spPr/>
        <p:txBody>
          <a:bodyPr/>
          <a:lstStyle/>
          <a:p>
            <a:pPr>
              <a:defRPr/>
            </a:pPr>
            <a:r>
              <a:rPr lang="zh-CN" altLang="en-US">
                <a:solidFill>
                  <a:prstClr val="black">
                    <a:tint val="75000"/>
                  </a:prstClr>
                </a:solidFill>
              </a:rPr>
              <a:t>中国电力建设企业协会</a:t>
            </a:r>
            <a:endParaRPr lang="en-US" altLang="zh-CN">
              <a:solidFill>
                <a:prstClr val="black">
                  <a:tint val="75000"/>
                </a:prstClr>
              </a:solidFill>
            </a:endParaRPr>
          </a:p>
        </p:txBody>
      </p:sp>
      <p:sp>
        <p:nvSpPr>
          <p:cNvPr id="8196" name="内容占位符 5"/>
          <p:cNvSpPr>
            <a:spLocks noGrp="1"/>
          </p:cNvSpPr>
          <p:nvPr>
            <p:ph idx="4294967295"/>
          </p:nvPr>
        </p:nvSpPr>
        <p:spPr>
          <a:xfrm>
            <a:off x="2026718" y="232414"/>
            <a:ext cx="7334790" cy="6480810"/>
          </a:xfrm>
        </p:spPr>
        <p:txBody>
          <a:bodyPr>
            <a:noAutofit/>
          </a:bodyPr>
          <a:lstStyle/>
          <a:p>
            <a:pPr marL="0" indent="0">
              <a:lnSpc>
                <a:spcPts val="2292"/>
              </a:lnSpc>
              <a:spcBef>
                <a:spcPct val="0"/>
              </a:spcBef>
              <a:buNone/>
            </a:pPr>
            <a:r>
              <a:rPr sz="1500" b="1" dirty="0">
                <a:solidFill>
                  <a:srgbClr val="002060"/>
                </a:solidFill>
                <a:latin typeface="微软雅黑" panose="020B0503020204020204" pitchFamily="34" charset="-122"/>
                <a:ea typeface="微软雅黑" panose="020B0503020204020204" pitchFamily="34" charset="-122"/>
              </a:rPr>
              <a:t>第</a:t>
            </a:r>
            <a:r>
              <a:rPr lang="en-US" altLang="zh-CN" sz="1500" b="1" dirty="0">
                <a:solidFill>
                  <a:srgbClr val="002060"/>
                </a:solidFill>
                <a:latin typeface="微软雅黑" panose="020B0503020204020204" pitchFamily="34" charset="-122"/>
                <a:ea typeface="微软雅黑" panose="020B0503020204020204" pitchFamily="34" charset="-122"/>
              </a:rPr>
              <a:t>1</a:t>
            </a:r>
            <a:r>
              <a:rPr sz="1500" b="1" dirty="0">
                <a:solidFill>
                  <a:srgbClr val="002060"/>
                </a:solidFill>
                <a:latin typeface="微软雅黑" panose="020B0503020204020204" pitchFamily="34" charset="-122"/>
                <a:ea typeface="微软雅黑" panose="020B0503020204020204" pitchFamily="34" charset="-122"/>
              </a:rPr>
              <a:t>章  总则</a:t>
            </a:r>
          </a:p>
          <a:p>
            <a:pPr marL="0" indent="0">
              <a:lnSpc>
                <a:spcPts val="2292"/>
              </a:lnSpc>
              <a:spcBef>
                <a:spcPct val="0"/>
              </a:spcBef>
              <a:buNone/>
            </a:pPr>
            <a:r>
              <a:rPr lang="en-US" altLang="zh-CN" sz="1500" b="1" dirty="0">
                <a:solidFill>
                  <a:srgbClr val="002060"/>
                </a:solidFill>
                <a:latin typeface="微软雅黑" panose="020B0503020204020204" pitchFamily="34" charset="-122"/>
                <a:ea typeface="微软雅黑" panose="020B0503020204020204" pitchFamily="34" charset="-122"/>
              </a:rPr>
              <a:t>1.1 </a:t>
            </a:r>
            <a:r>
              <a:rPr sz="1500" b="1" dirty="0">
                <a:solidFill>
                  <a:srgbClr val="002060"/>
                </a:solidFill>
                <a:latin typeface="微软雅黑" panose="020B0503020204020204" pitchFamily="34" charset="-122"/>
                <a:ea typeface="微软雅黑" panose="020B0503020204020204" pitchFamily="34" charset="-122"/>
              </a:rPr>
              <a:t>工程质量总目标	</a:t>
            </a:r>
          </a:p>
          <a:p>
            <a:pPr marL="0" indent="0">
              <a:lnSpc>
                <a:spcPts val="2292"/>
              </a:lnSpc>
              <a:spcBef>
                <a:spcPct val="0"/>
              </a:spcBef>
              <a:buNone/>
            </a:pPr>
            <a:r>
              <a:rPr lang="en-US" altLang="zh-CN" sz="1500" b="1" dirty="0">
                <a:solidFill>
                  <a:srgbClr val="002060"/>
                </a:solidFill>
                <a:latin typeface="微软雅黑" panose="020B0503020204020204" pitchFamily="34" charset="-122"/>
                <a:ea typeface="微软雅黑" panose="020B0503020204020204" pitchFamily="34" charset="-122"/>
              </a:rPr>
              <a:t>1.2 </a:t>
            </a:r>
            <a:r>
              <a:rPr sz="1500" b="1" dirty="0">
                <a:solidFill>
                  <a:srgbClr val="002060"/>
                </a:solidFill>
                <a:latin typeface="微软雅黑" panose="020B0503020204020204" pitchFamily="34" charset="-122"/>
                <a:ea typeface="微软雅黑" panose="020B0503020204020204" pitchFamily="34" charset="-122"/>
              </a:rPr>
              <a:t>编制依据	</a:t>
            </a:r>
          </a:p>
          <a:p>
            <a:pPr marL="0" indent="0">
              <a:lnSpc>
                <a:spcPts val="2292"/>
              </a:lnSpc>
              <a:spcBef>
                <a:spcPct val="0"/>
              </a:spcBef>
              <a:buNone/>
            </a:pPr>
            <a:r>
              <a:rPr lang="en-US" altLang="zh-CN" sz="1500" b="1" dirty="0">
                <a:solidFill>
                  <a:srgbClr val="002060"/>
                </a:solidFill>
                <a:latin typeface="微软雅黑" panose="020B0503020204020204" pitchFamily="34" charset="-122"/>
                <a:ea typeface="微软雅黑" panose="020B0503020204020204" pitchFamily="34" charset="-122"/>
              </a:rPr>
              <a:t>1.3 </a:t>
            </a:r>
            <a:r>
              <a:rPr sz="1500" b="1" dirty="0">
                <a:solidFill>
                  <a:srgbClr val="002060"/>
                </a:solidFill>
                <a:latin typeface="微软雅黑" panose="020B0503020204020204" pitchFamily="34" charset="-122"/>
                <a:ea typeface="微软雅黑" panose="020B0503020204020204" pitchFamily="34" charset="-122"/>
              </a:rPr>
              <a:t>难点特点分析	</a:t>
            </a:r>
          </a:p>
          <a:p>
            <a:pPr marL="0" indent="0">
              <a:lnSpc>
                <a:spcPts val="2292"/>
              </a:lnSpc>
              <a:spcBef>
                <a:spcPct val="0"/>
              </a:spcBef>
              <a:buNone/>
            </a:pPr>
            <a:r>
              <a:rPr sz="1500" b="1" dirty="0">
                <a:solidFill>
                  <a:srgbClr val="002060"/>
                </a:solidFill>
                <a:latin typeface="微软雅黑" panose="020B0503020204020204" pitchFamily="34" charset="-122"/>
                <a:ea typeface="微软雅黑" panose="020B0503020204020204" pitchFamily="34" charset="-122"/>
              </a:rPr>
              <a:t>第</a:t>
            </a:r>
            <a:r>
              <a:rPr lang="en-US" altLang="zh-CN" sz="1500" b="1" dirty="0">
                <a:solidFill>
                  <a:srgbClr val="002060"/>
                </a:solidFill>
                <a:latin typeface="微软雅黑" panose="020B0503020204020204" pitchFamily="34" charset="-122"/>
                <a:ea typeface="微软雅黑" panose="020B0503020204020204" pitchFamily="34" charset="-122"/>
              </a:rPr>
              <a:t>2</a:t>
            </a:r>
            <a:r>
              <a:rPr sz="1500" b="1" dirty="0">
                <a:solidFill>
                  <a:srgbClr val="002060"/>
                </a:solidFill>
                <a:latin typeface="微软雅黑" panose="020B0503020204020204" pitchFamily="34" charset="-122"/>
                <a:ea typeface="微软雅黑" panose="020B0503020204020204" pitchFamily="34" charset="-122"/>
              </a:rPr>
              <a:t>章 组织机构	</a:t>
            </a:r>
          </a:p>
          <a:p>
            <a:pPr marL="0" indent="0">
              <a:lnSpc>
                <a:spcPts val="2292"/>
              </a:lnSpc>
              <a:spcBef>
                <a:spcPct val="0"/>
              </a:spcBef>
              <a:buNone/>
            </a:pPr>
            <a:r>
              <a:rPr lang="en-US" altLang="zh-CN" sz="1500" b="1" dirty="0">
                <a:solidFill>
                  <a:srgbClr val="002060"/>
                </a:solidFill>
                <a:latin typeface="微软雅黑" panose="020B0503020204020204" pitchFamily="34" charset="-122"/>
                <a:ea typeface="微软雅黑" panose="020B0503020204020204" pitchFamily="34" charset="-122"/>
              </a:rPr>
              <a:t>2.1 </a:t>
            </a:r>
            <a:r>
              <a:rPr sz="1500" b="1" dirty="0">
                <a:solidFill>
                  <a:srgbClr val="002060"/>
                </a:solidFill>
                <a:latin typeface="微软雅黑" panose="020B0503020204020204" pitchFamily="34" charset="-122"/>
                <a:ea typeface="微软雅黑" panose="020B0503020204020204" pitchFamily="34" charset="-122"/>
              </a:rPr>
              <a:t>创优工作组织机构设置：	</a:t>
            </a:r>
          </a:p>
          <a:p>
            <a:pPr marL="0" indent="0">
              <a:lnSpc>
                <a:spcPts val="2292"/>
              </a:lnSpc>
              <a:spcBef>
                <a:spcPct val="0"/>
              </a:spcBef>
              <a:buNone/>
            </a:pPr>
            <a:r>
              <a:rPr lang="en-US" altLang="zh-CN" sz="1500" b="1" dirty="0">
                <a:solidFill>
                  <a:srgbClr val="002060"/>
                </a:solidFill>
                <a:latin typeface="微软雅黑" panose="020B0503020204020204" pitchFamily="34" charset="-122"/>
                <a:ea typeface="微软雅黑" panose="020B0503020204020204" pitchFamily="34" charset="-122"/>
              </a:rPr>
              <a:t>2.2  </a:t>
            </a:r>
            <a:r>
              <a:rPr sz="1500" b="1" dirty="0">
                <a:solidFill>
                  <a:srgbClr val="002060"/>
                </a:solidFill>
                <a:latin typeface="微软雅黑" panose="020B0503020204020204" pitchFamily="34" charset="-122"/>
                <a:ea typeface="微软雅黑" panose="020B0503020204020204" pitchFamily="34" charset="-122"/>
              </a:rPr>
              <a:t>管理职责	</a:t>
            </a:r>
          </a:p>
          <a:p>
            <a:pPr marL="0" indent="0">
              <a:lnSpc>
                <a:spcPts val="2292"/>
              </a:lnSpc>
              <a:spcBef>
                <a:spcPct val="0"/>
              </a:spcBef>
              <a:buNone/>
            </a:pPr>
            <a:r>
              <a:rPr sz="1500" b="1" dirty="0">
                <a:solidFill>
                  <a:srgbClr val="002060"/>
                </a:solidFill>
                <a:latin typeface="微软雅黑" panose="020B0503020204020204" pitchFamily="34" charset="-122"/>
                <a:ea typeface="微软雅黑" panose="020B0503020204020204" pitchFamily="34" charset="-122"/>
              </a:rPr>
              <a:t>第</a:t>
            </a:r>
            <a:r>
              <a:rPr lang="en-US" altLang="zh-CN" sz="1500" b="1" dirty="0">
                <a:solidFill>
                  <a:srgbClr val="002060"/>
                </a:solidFill>
                <a:latin typeface="微软雅黑" panose="020B0503020204020204" pitchFamily="34" charset="-122"/>
                <a:ea typeface="微软雅黑" panose="020B0503020204020204" pitchFamily="34" charset="-122"/>
              </a:rPr>
              <a:t>3</a:t>
            </a:r>
            <a:r>
              <a:rPr sz="1500" b="1" dirty="0">
                <a:solidFill>
                  <a:srgbClr val="002060"/>
                </a:solidFill>
                <a:latin typeface="微软雅黑" panose="020B0503020204020204" pitchFamily="34" charset="-122"/>
                <a:ea typeface="微软雅黑" panose="020B0503020204020204" pitchFamily="34" charset="-122"/>
              </a:rPr>
              <a:t>章 目标策划	</a:t>
            </a:r>
          </a:p>
          <a:p>
            <a:pPr marL="0" indent="0">
              <a:lnSpc>
                <a:spcPts val="2292"/>
              </a:lnSpc>
              <a:spcBef>
                <a:spcPct val="0"/>
              </a:spcBef>
              <a:buNone/>
            </a:pPr>
            <a:r>
              <a:rPr lang="en-US" altLang="zh-CN" sz="1500" b="1" dirty="0">
                <a:solidFill>
                  <a:srgbClr val="002060"/>
                </a:solidFill>
                <a:latin typeface="微软雅黑" panose="020B0503020204020204" pitchFamily="34" charset="-122"/>
                <a:ea typeface="微软雅黑" panose="020B0503020204020204" pitchFamily="34" charset="-122"/>
              </a:rPr>
              <a:t>3.1 </a:t>
            </a:r>
            <a:r>
              <a:rPr sz="1500" b="1" dirty="0">
                <a:solidFill>
                  <a:srgbClr val="002060"/>
                </a:solidFill>
                <a:latin typeface="微软雅黑" panose="020B0503020204020204" pitchFamily="34" charset="-122"/>
                <a:ea typeface="微软雅黑" panose="020B0503020204020204" pitchFamily="34" charset="-122"/>
              </a:rPr>
              <a:t>总体目标策划（总造价、总工期、安全环境、工程质量目标）</a:t>
            </a:r>
          </a:p>
          <a:p>
            <a:pPr marL="0" indent="0">
              <a:lnSpc>
                <a:spcPts val="2292"/>
              </a:lnSpc>
              <a:spcBef>
                <a:spcPct val="0"/>
              </a:spcBef>
              <a:buNone/>
            </a:pPr>
            <a:r>
              <a:rPr lang="en-US" altLang="zh-CN" sz="1500" b="1" dirty="0">
                <a:solidFill>
                  <a:srgbClr val="002060"/>
                </a:solidFill>
                <a:latin typeface="微软雅黑" panose="020B0503020204020204" pitchFamily="34" charset="-122"/>
                <a:ea typeface="微软雅黑" panose="020B0503020204020204" pitchFamily="34" charset="-122"/>
              </a:rPr>
              <a:t>3.2 </a:t>
            </a:r>
            <a:r>
              <a:rPr sz="1500" b="1" dirty="0">
                <a:solidFill>
                  <a:srgbClr val="002060"/>
                </a:solidFill>
                <a:latin typeface="微软雅黑" panose="020B0503020204020204" pitchFamily="34" charset="-122"/>
                <a:ea typeface="微软雅黑" panose="020B0503020204020204" pitchFamily="34" charset="-122"/>
              </a:rPr>
              <a:t>设计优化目标策划                                 </a:t>
            </a:r>
            <a:endParaRPr sz="1500" b="1" dirty="0">
              <a:solidFill>
                <a:srgbClr val="FF0000"/>
              </a:solidFill>
              <a:latin typeface="微软雅黑" panose="020B0503020204020204" pitchFamily="34" charset="-122"/>
              <a:ea typeface="微软雅黑" panose="020B0503020204020204" pitchFamily="34" charset="-122"/>
            </a:endParaRPr>
          </a:p>
          <a:p>
            <a:pPr marL="0" indent="0">
              <a:lnSpc>
                <a:spcPts val="2292"/>
              </a:lnSpc>
              <a:spcBef>
                <a:spcPct val="0"/>
              </a:spcBef>
              <a:buNone/>
            </a:pPr>
            <a:r>
              <a:rPr lang="en-US" altLang="zh-CN" sz="1500" b="1" dirty="0">
                <a:solidFill>
                  <a:srgbClr val="002060"/>
                </a:solidFill>
                <a:latin typeface="微软雅黑" panose="020B0503020204020204" pitchFamily="34" charset="-122"/>
                <a:ea typeface="微软雅黑" panose="020B0503020204020204" pitchFamily="34" charset="-122"/>
              </a:rPr>
              <a:t>3.3 </a:t>
            </a:r>
            <a:r>
              <a:rPr sz="1500" b="1" dirty="0">
                <a:solidFill>
                  <a:srgbClr val="002060"/>
                </a:solidFill>
                <a:latin typeface="微软雅黑" panose="020B0503020204020204" pitchFamily="34" charset="-122"/>
                <a:ea typeface="微软雅黑" panose="020B0503020204020204" pitchFamily="34" charset="-122"/>
              </a:rPr>
              <a:t>绿色施工、节能减排目标策划</a:t>
            </a:r>
          </a:p>
          <a:p>
            <a:pPr marL="0" indent="0">
              <a:lnSpc>
                <a:spcPts val="2292"/>
              </a:lnSpc>
              <a:spcBef>
                <a:spcPct val="0"/>
              </a:spcBef>
              <a:buNone/>
            </a:pPr>
            <a:r>
              <a:rPr lang="en-US" altLang="zh-CN" sz="1500" b="1" dirty="0">
                <a:solidFill>
                  <a:srgbClr val="002060"/>
                </a:solidFill>
                <a:latin typeface="微软雅黑" panose="020B0503020204020204" pitchFamily="34" charset="-122"/>
                <a:ea typeface="微软雅黑" panose="020B0503020204020204" pitchFamily="34" charset="-122"/>
              </a:rPr>
              <a:t>3.4 </a:t>
            </a:r>
            <a:r>
              <a:rPr sz="1500" b="1" dirty="0">
                <a:solidFill>
                  <a:srgbClr val="002060"/>
                </a:solidFill>
                <a:latin typeface="微软雅黑" panose="020B0503020204020204" pitchFamily="34" charset="-122"/>
                <a:ea typeface="微软雅黑" panose="020B0503020204020204" pitchFamily="34" charset="-122"/>
              </a:rPr>
              <a:t>科技创新与新技术推广应用目标             </a:t>
            </a:r>
            <a:endParaRPr lang="en-US" altLang="zh-CN" sz="1500" b="1" dirty="0">
              <a:solidFill>
                <a:srgbClr val="002060"/>
              </a:solidFill>
              <a:latin typeface="微软雅黑" panose="020B0503020204020204" pitchFamily="34" charset="-122"/>
              <a:ea typeface="微软雅黑" panose="020B0503020204020204" pitchFamily="34" charset="-122"/>
            </a:endParaRPr>
          </a:p>
          <a:p>
            <a:pPr marL="0" indent="0">
              <a:lnSpc>
                <a:spcPts val="2292"/>
              </a:lnSpc>
              <a:spcBef>
                <a:spcPct val="0"/>
              </a:spcBef>
              <a:buNone/>
            </a:pPr>
            <a:r>
              <a:rPr lang="en-US" altLang="zh-CN" sz="1500" b="1" dirty="0">
                <a:solidFill>
                  <a:srgbClr val="002060"/>
                </a:solidFill>
                <a:latin typeface="微软雅黑" panose="020B0503020204020204" pitchFamily="34" charset="-122"/>
                <a:ea typeface="微软雅黑" panose="020B0503020204020204" pitchFamily="34" charset="-122"/>
              </a:rPr>
              <a:t>3.5 </a:t>
            </a:r>
            <a:r>
              <a:rPr sz="1500" b="1" dirty="0">
                <a:solidFill>
                  <a:srgbClr val="002060"/>
                </a:solidFill>
                <a:latin typeface="微软雅黑" panose="020B0503020204020204" pitchFamily="34" charset="-122"/>
                <a:ea typeface="微软雅黑" panose="020B0503020204020204" pitchFamily="34" charset="-122"/>
              </a:rPr>
              <a:t>设备制造质量目标策划	</a:t>
            </a:r>
            <a:endParaRPr sz="1500" b="1" dirty="0">
              <a:solidFill>
                <a:srgbClr val="FF0000"/>
              </a:solidFill>
              <a:latin typeface="微软雅黑" panose="020B0503020204020204" pitchFamily="34" charset="-122"/>
              <a:ea typeface="微软雅黑" panose="020B0503020204020204" pitchFamily="34" charset="-122"/>
            </a:endParaRPr>
          </a:p>
          <a:p>
            <a:pPr marL="0" indent="0">
              <a:lnSpc>
                <a:spcPts val="2292"/>
              </a:lnSpc>
              <a:spcBef>
                <a:spcPct val="0"/>
              </a:spcBef>
              <a:buNone/>
            </a:pPr>
            <a:r>
              <a:rPr lang="en-US" altLang="zh-CN" sz="1500" b="1" dirty="0">
                <a:solidFill>
                  <a:srgbClr val="002060"/>
                </a:solidFill>
                <a:latin typeface="微软雅黑" panose="020B0503020204020204" pitchFamily="34" charset="-122"/>
                <a:ea typeface="微软雅黑" panose="020B0503020204020204" pitchFamily="34" charset="-122"/>
              </a:rPr>
              <a:t>3.6 </a:t>
            </a:r>
            <a:r>
              <a:rPr sz="1500" b="1" dirty="0">
                <a:solidFill>
                  <a:srgbClr val="002060"/>
                </a:solidFill>
                <a:latin typeface="微软雅黑" panose="020B0503020204020204" pitchFamily="34" charset="-122"/>
                <a:ea typeface="微软雅黑" panose="020B0503020204020204" pitchFamily="34" charset="-122"/>
              </a:rPr>
              <a:t>土建施工质量目标策划</a:t>
            </a:r>
          </a:p>
          <a:p>
            <a:pPr marL="0" indent="0">
              <a:lnSpc>
                <a:spcPts val="2292"/>
              </a:lnSpc>
              <a:spcBef>
                <a:spcPct val="0"/>
              </a:spcBef>
              <a:buNone/>
            </a:pPr>
            <a:r>
              <a:rPr lang="en-US" altLang="zh-CN" sz="1500" b="1" dirty="0">
                <a:solidFill>
                  <a:srgbClr val="002060"/>
                </a:solidFill>
                <a:latin typeface="微软雅黑" panose="020B0503020204020204" pitchFamily="34" charset="-122"/>
                <a:ea typeface="微软雅黑" panose="020B0503020204020204" pitchFamily="34" charset="-122"/>
              </a:rPr>
              <a:t>3.7 </a:t>
            </a:r>
            <a:r>
              <a:rPr sz="1500" b="1" dirty="0">
                <a:solidFill>
                  <a:srgbClr val="002060"/>
                </a:solidFill>
                <a:latin typeface="微软雅黑" panose="020B0503020204020204" pitchFamily="34" charset="-122"/>
                <a:ea typeface="微软雅黑" panose="020B0503020204020204" pitchFamily="34" charset="-122"/>
              </a:rPr>
              <a:t>安装施工质量目标策划	</a:t>
            </a:r>
          </a:p>
          <a:p>
            <a:pPr marL="0" indent="0">
              <a:lnSpc>
                <a:spcPts val="2292"/>
              </a:lnSpc>
              <a:spcBef>
                <a:spcPct val="0"/>
              </a:spcBef>
              <a:buNone/>
            </a:pPr>
            <a:r>
              <a:rPr lang="en-US" altLang="zh-CN" sz="1500" b="1" dirty="0">
                <a:solidFill>
                  <a:srgbClr val="002060"/>
                </a:solidFill>
                <a:latin typeface="微软雅黑" panose="020B0503020204020204" pitchFamily="34" charset="-122"/>
                <a:ea typeface="微软雅黑" panose="020B0503020204020204" pitchFamily="34" charset="-122"/>
              </a:rPr>
              <a:t>3.8 </a:t>
            </a:r>
            <a:r>
              <a:rPr sz="1500" b="1" dirty="0">
                <a:solidFill>
                  <a:srgbClr val="002060"/>
                </a:solidFill>
                <a:latin typeface="微软雅黑" panose="020B0503020204020204" pitchFamily="34" charset="-122"/>
                <a:ea typeface="微软雅黑" panose="020B0503020204020204" pitchFamily="34" charset="-122"/>
              </a:rPr>
              <a:t>调整试验目标与指标策划	</a:t>
            </a:r>
          </a:p>
          <a:p>
            <a:pPr marL="0" indent="0">
              <a:lnSpc>
                <a:spcPts val="2292"/>
              </a:lnSpc>
              <a:spcBef>
                <a:spcPct val="0"/>
              </a:spcBef>
              <a:buNone/>
            </a:pPr>
            <a:r>
              <a:rPr lang="en-US" altLang="zh-CN" sz="1500" b="1" dirty="0">
                <a:solidFill>
                  <a:srgbClr val="002060"/>
                </a:solidFill>
                <a:latin typeface="微软雅黑" panose="020B0503020204020204" pitchFamily="34" charset="-122"/>
                <a:ea typeface="微软雅黑" panose="020B0503020204020204" pitchFamily="34" charset="-122"/>
              </a:rPr>
              <a:t>3.9 </a:t>
            </a:r>
            <a:r>
              <a:rPr sz="1500" b="1" dirty="0">
                <a:solidFill>
                  <a:srgbClr val="002060"/>
                </a:solidFill>
                <a:latin typeface="微软雅黑" panose="020B0503020204020204" pitchFamily="34" charset="-122"/>
                <a:ea typeface="微软雅黑" panose="020B0503020204020204" pitchFamily="34" charset="-122"/>
              </a:rPr>
              <a:t>工程档案管理目标策划	</a:t>
            </a:r>
          </a:p>
          <a:p>
            <a:pPr marL="0" indent="0">
              <a:lnSpc>
                <a:spcPts val="2292"/>
              </a:lnSpc>
              <a:spcBef>
                <a:spcPct val="0"/>
              </a:spcBef>
              <a:buNone/>
            </a:pPr>
            <a:r>
              <a:rPr lang="en-US" altLang="zh-CN" sz="1500" b="1" dirty="0">
                <a:solidFill>
                  <a:srgbClr val="002060"/>
                </a:solidFill>
                <a:latin typeface="微软雅黑" panose="020B0503020204020204" pitchFamily="34" charset="-122"/>
                <a:ea typeface="微软雅黑" panose="020B0503020204020204" pitchFamily="34" charset="-122"/>
              </a:rPr>
              <a:t>3.10 </a:t>
            </a:r>
            <a:r>
              <a:rPr sz="1500" b="1" dirty="0">
                <a:solidFill>
                  <a:srgbClr val="002060"/>
                </a:solidFill>
                <a:latin typeface="微软雅黑" panose="020B0503020204020204" pitchFamily="34" charset="-122"/>
                <a:ea typeface="微软雅黑" panose="020B0503020204020204" pitchFamily="34" charset="-122"/>
              </a:rPr>
              <a:t>生产准备及考核期目标策划	</a:t>
            </a:r>
          </a:p>
          <a:p>
            <a:pPr marL="0" indent="0">
              <a:lnSpc>
                <a:spcPts val="2292"/>
              </a:lnSpc>
              <a:spcBef>
                <a:spcPct val="0"/>
              </a:spcBef>
              <a:buNone/>
            </a:pPr>
            <a:r>
              <a:rPr sz="1500" b="1" dirty="0">
                <a:solidFill>
                  <a:srgbClr val="002060"/>
                </a:solidFill>
                <a:latin typeface="微软雅黑" panose="020B0503020204020204" pitchFamily="34" charset="-122"/>
                <a:ea typeface="微软雅黑" panose="020B0503020204020204" pitchFamily="34" charset="-122"/>
              </a:rPr>
              <a:t>第</a:t>
            </a:r>
            <a:r>
              <a:rPr lang="en-US" altLang="zh-CN" sz="1500" b="1" dirty="0">
                <a:solidFill>
                  <a:srgbClr val="002060"/>
                </a:solidFill>
                <a:latin typeface="微软雅黑" panose="020B0503020204020204" pitchFamily="34" charset="-122"/>
                <a:ea typeface="微软雅黑" panose="020B0503020204020204" pitchFamily="34" charset="-122"/>
              </a:rPr>
              <a:t>4</a:t>
            </a:r>
            <a:r>
              <a:rPr sz="1500" b="1" dirty="0">
                <a:solidFill>
                  <a:srgbClr val="002060"/>
                </a:solidFill>
                <a:latin typeface="微软雅黑" panose="020B0503020204020204" pitchFamily="34" charset="-122"/>
                <a:ea typeface="微软雅黑" panose="020B0503020204020204" pitchFamily="34" charset="-122"/>
              </a:rPr>
              <a:t>章 工艺亮点策划（分专业）	</a:t>
            </a:r>
          </a:p>
          <a:p>
            <a:pPr marL="0" indent="0">
              <a:lnSpc>
                <a:spcPts val="2292"/>
              </a:lnSpc>
              <a:spcBef>
                <a:spcPct val="0"/>
              </a:spcBef>
              <a:buNone/>
            </a:pPr>
            <a:r>
              <a:rPr sz="1500" b="1" dirty="0">
                <a:solidFill>
                  <a:srgbClr val="002060"/>
                </a:solidFill>
                <a:latin typeface="微软雅黑" panose="020B0503020204020204" pitchFamily="34" charset="-122"/>
                <a:ea typeface="微软雅黑" panose="020B0503020204020204" pitchFamily="34" charset="-122"/>
              </a:rPr>
              <a:t>第</a:t>
            </a:r>
            <a:r>
              <a:rPr lang="en-US" altLang="zh-CN" sz="1500" b="1" dirty="0">
                <a:solidFill>
                  <a:srgbClr val="002060"/>
                </a:solidFill>
                <a:latin typeface="微软雅黑" panose="020B0503020204020204" pitchFamily="34" charset="-122"/>
                <a:ea typeface="微软雅黑" panose="020B0503020204020204" pitchFamily="34" charset="-122"/>
              </a:rPr>
              <a:t>5</a:t>
            </a:r>
            <a:r>
              <a:rPr sz="1500" b="1" dirty="0">
                <a:solidFill>
                  <a:srgbClr val="002060"/>
                </a:solidFill>
                <a:latin typeface="微软雅黑" panose="020B0503020204020204" pitchFamily="34" charset="-122"/>
                <a:ea typeface="微软雅黑" panose="020B0503020204020204" pitchFamily="34" charset="-122"/>
              </a:rPr>
              <a:t>章 考核与奖励</a:t>
            </a:r>
          </a:p>
        </p:txBody>
      </p:sp>
      <p:sp>
        <p:nvSpPr>
          <p:cNvPr id="7" name="文本占位符 6"/>
          <p:cNvSpPr>
            <a:spLocks noGrp="1"/>
          </p:cNvSpPr>
          <p:nvPr>
            <p:ph type="body" sz="half" idx="4294967295"/>
          </p:nvPr>
        </p:nvSpPr>
        <p:spPr>
          <a:xfrm>
            <a:off x="404716" y="297585"/>
            <a:ext cx="1289642" cy="6136004"/>
          </a:xfrm>
        </p:spPr>
        <p:txBody>
          <a:bodyPr vert="eaVert"/>
          <a:lstStyle/>
          <a:p>
            <a:pPr marL="0" indent="0" algn="ctr">
              <a:spcBef>
                <a:spcPts val="0"/>
              </a:spcBef>
              <a:buNone/>
              <a:defRPr/>
            </a:pPr>
            <a:r>
              <a:rPr b="1" spc="655" dirty="0">
                <a:solidFill>
                  <a:srgbClr val="002060"/>
                </a:solidFill>
                <a:latin typeface="微软雅黑" panose="020B0503020204020204" pitchFamily="34" charset="-122"/>
                <a:ea typeface="微软雅黑" panose="020B0503020204020204" pitchFamily="34" charset="-122"/>
              </a:rPr>
              <a:t>创优规划编制大纲示例</a:t>
            </a:r>
            <a:endParaRPr lang="en-US" altLang="zh-CN" b="1" spc="655" dirty="0">
              <a:solidFill>
                <a:srgbClr val="002060"/>
              </a:solidFill>
              <a:latin typeface="微软雅黑" panose="020B0503020204020204" pitchFamily="34" charset="-122"/>
              <a:ea typeface="微软雅黑" panose="020B0503020204020204" pitchFamily="34" charset="-122"/>
            </a:endParaRPr>
          </a:p>
        </p:txBody>
      </p:sp>
      <p:sp>
        <p:nvSpPr>
          <p:cNvPr id="8198" name="矩形 3"/>
          <p:cNvSpPr>
            <a:spLocks noChangeArrowheads="1"/>
          </p:cNvSpPr>
          <p:nvPr/>
        </p:nvSpPr>
        <p:spPr bwMode="auto">
          <a:xfrm>
            <a:off x="404691" y="588965"/>
            <a:ext cx="2579284" cy="36233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9751" tIns="49875" rIns="99751" bIns="49875">
            <a:spAutoFit/>
          </a:bodyPr>
          <a:lstStyle>
            <a:lvl1pPr algn="l" eaLnBrk="0" hangingPunct="0">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lgn="l" eaLnBrk="0" hangingPunct="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lgn="l" eaLnBrk="0" hangingPunct="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lgn="l" eaLnBrk="0" hangingPunct="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lgn="l" eaLnBrk="0" hangingPunct="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ctr" eaLnBrk="1" hangingPunct="1">
              <a:spcBef>
                <a:spcPct val="0"/>
              </a:spcBef>
              <a:buFontTx/>
              <a:buNone/>
            </a:pPr>
            <a:endParaRPr lang="zh-CN" altLang="en-US" sz="1700" b="1" dirty="0">
              <a:solidFill>
                <a:srgbClr val="0000FF"/>
              </a:solidFill>
              <a:latin typeface="楷体_GB2312" pitchFamily="49" charset="-122"/>
              <a:ea typeface="楷体_GB2312" pitchFamily="49" charset="-122"/>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idx="4294967295"/>
          </p:nvPr>
        </p:nvSpPr>
        <p:spPr>
          <a:xfrm>
            <a:off x="468096" y="318136"/>
            <a:ext cx="8893415" cy="792480"/>
          </a:xfrm>
        </p:spPr>
        <p:txBody>
          <a:bodyPr/>
          <a:lstStyle/>
          <a:p>
            <a:pPr marL="374275" indent="-374275">
              <a:lnSpc>
                <a:spcPts val="3602"/>
              </a:lnSpc>
              <a:spcBef>
                <a:spcPts val="1310"/>
              </a:spcBef>
              <a:spcAft>
                <a:spcPts val="655"/>
              </a:spcAft>
            </a:pPr>
            <a:r>
              <a:rPr lang="en-US" altLang="zh-CN" sz="3100" dirty="0">
                <a:solidFill>
                  <a:srgbClr val="7030A0"/>
                </a:solidFill>
                <a:latin typeface="华文新魏" pitchFamily="2" charset="-122"/>
                <a:ea typeface="华文新魏" pitchFamily="2" charset="-122"/>
              </a:rPr>
              <a:t>  </a:t>
            </a:r>
            <a:r>
              <a:rPr lang="zh-CN" altLang="en-US" sz="2400" dirty="0">
                <a:solidFill>
                  <a:srgbClr val="7030A0"/>
                </a:solidFill>
                <a:latin typeface="微软雅黑" panose="020B0503020204020204" pitchFamily="34" charset="-122"/>
                <a:ea typeface="微软雅黑" panose="020B0503020204020204" pitchFamily="34" charset="-122"/>
              </a:rPr>
              <a:t>（</a:t>
            </a:r>
            <a:r>
              <a:rPr lang="en-US" altLang="zh-CN" sz="2400" dirty="0">
                <a:solidFill>
                  <a:srgbClr val="7030A0"/>
                </a:solidFill>
                <a:latin typeface="微软雅黑" panose="020B0503020204020204" pitchFamily="34" charset="-122"/>
                <a:ea typeface="微软雅黑" panose="020B0503020204020204" pitchFamily="34" charset="-122"/>
              </a:rPr>
              <a:t>3</a:t>
            </a:r>
            <a:r>
              <a:rPr lang="zh-CN" altLang="en-US" sz="2400" dirty="0">
                <a:solidFill>
                  <a:srgbClr val="7030A0"/>
                </a:solidFill>
                <a:latin typeface="微软雅黑" panose="020B0503020204020204" pitchFamily="34" charset="-122"/>
                <a:ea typeface="微软雅黑" panose="020B0503020204020204" pitchFamily="34" charset="-122"/>
              </a:rPr>
              <a:t>）</a:t>
            </a:r>
            <a:r>
              <a:rPr lang="zh-CN" altLang="en-US" sz="2400" dirty="0">
                <a:solidFill>
                  <a:srgbClr val="002060"/>
                </a:solidFill>
                <a:latin typeface="微软雅黑" panose="020B0503020204020204" pitchFamily="34" charset="-122"/>
                <a:ea typeface="微软雅黑" panose="020B0503020204020204" pitchFamily="34" charset="-122"/>
              </a:rPr>
              <a:t>工程主要有效技术标准清单的编制</a:t>
            </a:r>
            <a:endParaRPr lang="zh-CN" altLang="en-US" sz="2400" dirty="0">
              <a:solidFill>
                <a:srgbClr val="7030A0"/>
              </a:solidFill>
              <a:latin typeface="微软雅黑" panose="020B0503020204020204" pitchFamily="34" charset="-122"/>
              <a:ea typeface="微软雅黑" panose="020B0503020204020204" pitchFamily="34" charset="-122"/>
            </a:endParaRPr>
          </a:p>
        </p:txBody>
      </p:sp>
      <p:sp>
        <p:nvSpPr>
          <p:cNvPr id="5123" name="内容占位符 2"/>
          <p:cNvSpPr>
            <a:spLocks noGrp="1"/>
          </p:cNvSpPr>
          <p:nvPr>
            <p:ph idx="4294967295"/>
          </p:nvPr>
        </p:nvSpPr>
        <p:spPr>
          <a:xfrm>
            <a:off x="257502" y="1009650"/>
            <a:ext cx="8772763" cy="5530216"/>
          </a:xfrm>
        </p:spPr>
        <p:txBody>
          <a:bodyPr/>
          <a:lstStyle/>
          <a:p>
            <a:pPr marL="0" indent="0">
              <a:lnSpc>
                <a:spcPts val="2947"/>
              </a:lnSpc>
              <a:buFont typeface="+mj-ea"/>
              <a:buAutoNum type="circleNumDbPlain"/>
            </a:pPr>
            <a:r>
              <a:rPr sz="1700" dirty="0">
                <a:solidFill>
                  <a:srgbClr val="002060"/>
                </a:solidFill>
                <a:latin typeface="微软雅黑" panose="020B0503020204020204" pitchFamily="34" charset="-122"/>
                <a:ea typeface="微软雅黑" panose="020B0503020204020204" pitchFamily="34" charset="-122"/>
              </a:rPr>
              <a:t>  </a:t>
            </a:r>
            <a:r>
              <a:rPr sz="1900" b="1" dirty="0">
                <a:solidFill>
                  <a:srgbClr val="002060"/>
                </a:solidFill>
                <a:latin typeface="微软雅黑" panose="020B0503020204020204" pitchFamily="34" charset="-122"/>
                <a:ea typeface="微软雅黑" panose="020B0503020204020204" pitchFamily="34" charset="-122"/>
              </a:rPr>
              <a:t>工程应执行的主要有效技术标准清单实际上是甲乙双方签订施工合同的重要组成部分，或在合同条款注明，并非独立的技术文件。</a:t>
            </a:r>
            <a:endParaRPr lang="en-US" altLang="zh-CN" sz="1900" b="1" dirty="0">
              <a:solidFill>
                <a:srgbClr val="002060"/>
              </a:solidFill>
              <a:latin typeface="微软雅黑" panose="020B0503020204020204" pitchFamily="34" charset="-122"/>
              <a:ea typeface="微软雅黑" panose="020B0503020204020204" pitchFamily="34" charset="-122"/>
            </a:endParaRPr>
          </a:p>
          <a:p>
            <a:pPr marL="0" indent="0">
              <a:lnSpc>
                <a:spcPts val="2947"/>
              </a:lnSpc>
              <a:buFont typeface="+mj-ea"/>
              <a:buAutoNum type="circleNumDbPlain"/>
            </a:pPr>
            <a:r>
              <a:rPr sz="1900" b="1" dirty="0">
                <a:solidFill>
                  <a:srgbClr val="002060"/>
                </a:solidFill>
                <a:latin typeface="微软雅黑" panose="020B0503020204020204" pitchFamily="34" charset="-122"/>
                <a:ea typeface="微软雅黑" panose="020B0503020204020204" pitchFamily="34" charset="-122"/>
              </a:rPr>
              <a:t>  根据 </a:t>
            </a:r>
            <a:r>
              <a:rPr lang="en-US" altLang="zh-CN" sz="1900" b="1" dirty="0">
                <a:solidFill>
                  <a:srgbClr val="002060"/>
                </a:solidFill>
                <a:latin typeface="微软雅黑" panose="020B0503020204020204" pitchFamily="34" charset="-122"/>
                <a:ea typeface="微软雅黑" panose="020B0503020204020204" pitchFamily="34" charset="-122"/>
              </a:rPr>
              <a:t>DL/T 1144-2012《</a:t>
            </a:r>
            <a:r>
              <a:rPr sz="1900" b="1" dirty="0">
                <a:solidFill>
                  <a:srgbClr val="002060"/>
                </a:solidFill>
                <a:latin typeface="微软雅黑" panose="020B0503020204020204" pitchFamily="34" charset="-122"/>
                <a:ea typeface="微软雅黑" panose="020B0503020204020204" pitchFamily="34" charset="-122"/>
              </a:rPr>
              <a:t>火电工程项目质量管理规程</a:t>
            </a:r>
            <a:r>
              <a:rPr lang="en-US" altLang="zh-CN" sz="1900" b="1" dirty="0">
                <a:solidFill>
                  <a:srgbClr val="002060"/>
                </a:solidFill>
                <a:latin typeface="微软雅黑" panose="020B0503020204020204" pitchFamily="34" charset="-122"/>
                <a:ea typeface="微软雅黑" panose="020B0503020204020204" pitchFamily="34" charset="-122"/>
              </a:rPr>
              <a:t>》</a:t>
            </a:r>
            <a:r>
              <a:rPr sz="1900" b="1" dirty="0">
                <a:solidFill>
                  <a:srgbClr val="002060"/>
                </a:solidFill>
                <a:latin typeface="微软雅黑" panose="020B0503020204020204" pitchFamily="34" charset="-122"/>
                <a:ea typeface="微软雅黑" panose="020B0503020204020204" pitchFamily="34" charset="-122"/>
              </a:rPr>
              <a:t>第 </a:t>
            </a:r>
            <a:r>
              <a:rPr lang="en-US" altLang="zh-CN" sz="1900" b="1" dirty="0">
                <a:solidFill>
                  <a:srgbClr val="002060"/>
                </a:solidFill>
                <a:latin typeface="微软雅黑" panose="020B0503020204020204" pitchFamily="34" charset="-122"/>
                <a:ea typeface="微软雅黑" panose="020B0503020204020204" pitchFamily="34" charset="-122"/>
              </a:rPr>
              <a:t>5.3.3</a:t>
            </a:r>
            <a:r>
              <a:rPr sz="1900" b="1" dirty="0">
                <a:solidFill>
                  <a:srgbClr val="002060"/>
                </a:solidFill>
                <a:latin typeface="微软雅黑" panose="020B0503020204020204" pitchFamily="34" charset="-122"/>
                <a:ea typeface="微软雅黑" panose="020B0503020204020204" pitchFamily="34" charset="-122"/>
              </a:rPr>
              <a:t>条规定：建设单位应组织编制</a:t>
            </a:r>
            <a:r>
              <a:rPr lang="en-US" altLang="zh-CN" sz="1900" b="1" dirty="0">
                <a:solidFill>
                  <a:srgbClr val="002060"/>
                </a:solidFill>
                <a:latin typeface="微软雅黑" panose="020B0503020204020204" pitchFamily="34" charset="-122"/>
                <a:ea typeface="微软雅黑" panose="020B0503020204020204" pitchFamily="34" charset="-122"/>
              </a:rPr>
              <a:t> </a:t>
            </a:r>
            <a:r>
              <a:rPr sz="1900" b="1" dirty="0">
                <a:solidFill>
                  <a:srgbClr val="002060"/>
                </a:solidFill>
                <a:latin typeface="微软雅黑" panose="020B0503020204020204" pitchFamily="34" charset="-122"/>
                <a:ea typeface="微软雅黑" panose="020B0503020204020204" pitchFamily="34" charset="-122"/>
              </a:rPr>
              <a:t>“工程执行的法律法规和标准清单”。</a:t>
            </a:r>
            <a:endParaRPr lang="en-US" altLang="zh-CN" sz="1900" b="1" dirty="0">
              <a:solidFill>
                <a:srgbClr val="002060"/>
              </a:solidFill>
              <a:latin typeface="微软雅黑" panose="020B0503020204020204" pitchFamily="34" charset="-122"/>
              <a:ea typeface="微软雅黑" panose="020B0503020204020204" pitchFamily="34" charset="-122"/>
            </a:endParaRPr>
          </a:p>
          <a:p>
            <a:pPr marL="0" indent="0">
              <a:lnSpc>
                <a:spcPts val="2947"/>
              </a:lnSpc>
              <a:buFont typeface="+mj-ea"/>
              <a:buAutoNum type="circleNumDbPlain"/>
            </a:pPr>
            <a:r>
              <a:rPr sz="1900" b="1" dirty="0">
                <a:solidFill>
                  <a:srgbClr val="002060"/>
                </a:solidFill>
                <a:latin typeface="微软雅黑" panose="020B0503020204020204" pitchFamily="34" charset="-122"/>
                <a:ea typeface="微软雅黑" panose="020B0503020204020204" pitchFamily="34" charset="-122"/>
              </a:rPr>
              <a:t>  为防止工程用错标准，采用过时作废的标准，标准清单的检查已列入行优、国优工程的现场复查内容。</a:t>
            </a:r>
            <a:endParaRPr lang="en-US" altLang="zh-CN" sz="1900" b="1" dirty="0">
              <a:solidFill>
                <a:srgbClr val="002060"/>
              </a:solidFill>
              <a:latin typeface="微软雅黑" panose="020B0503020204020204" pitchFamily="34" charset="-122"/>
              <a:ea typeface="微软雅黑" panose="020B0503020204020204" pitchFamily="34" charset="-122"/>
            </a:endParaRPr>
          </a:p>
          <a:p>
            <a:pPr marL="0" indent="0">
              <a:lnSpc>
                <a:spcPts val="2947"/>
              </a:lnSpc>
              <a:buFont typeface="+mj-ea"/>
              <a:buAutoNum type="circleNumDbPlain"/>
            </a:pPr>
            <a:r>
              <a:rPr sz="1900" b="1" dirty="0">
                <a:solidFill>
                  <a:srgbClr val="002060"/>
                </a:solidFill>
                <a:latin typeface="微软雅黑" panose="020B0503020204020204" pitchFamily="34" charset="-122"/>
                <a:ea typeface="微软雅黑" panose="020B0503020204020204" pitchFamily="34" charset="-122"/>
              </a:rPr>
              <a:t> 目前存在的问题：</a:t>
            </a:r>
            <a:r>
              <a:rPr lang="en-US" altLang="zh-CN" sz="1900" b="1" dirty="0">
                <a:solidFill>
                  <a:srgbClr val="002060"/>
                </a:solidFill>
                <a:latin typeface="微软雅黑" panose="020B0503020204020204" pitchFamily="34" charset="-122"/>
                <a:ea typeface="微软雅黑" panose="020B0503020204020204" pitchFamily="34" charset="-122"/>
              </a:rPr>
              <a:t>·  </a:t>
            </a:r>
            <a:r>
              <a:rPr sz="1900" b="1" dirty="0">
                <a:solidFill>
                  <a:srgbClr val="002060"/>
                </a:solidFill>
                <a:latin typeface="微软雅黑" panose="020B0503020204020204" pitchFamily="34" charset="-122"/>
                <a:ea typeface="微软雅黑" panose="020B0503020204020204" pitchFamily="34" charset="-122"/>
              </a:rPr>
              <a:t>没有编制标准清单；</a:t>
            </a:r>
            <a:endParaRPr lang="en-US" altLang="zh-CN" sz="1900" b="1" dirty="0">
              <a:solidFill>
                <a:srgbClr val="002060"/>
              </a:solidFill>
              <a:latin typeface="微软雅黑" panose="020B0503020204020204" pitchFamily="34" charset="-122"/>
              <a:ea typeface="微软雅黑" panose="020B0503020204020204" pitchFamily="34" charset="-122"/>
            </a:endParaRPr>
          </a:p>
          <a:p>
            <a:pPr marL="196148" indent="0">
              <a:lnSpc>
                <a:spcPts val="2947"/>
              </a:lnSpc>
              <a:buNone/>
            </a:pPr>
            <a:r>
              <a:rPr lang="en-US" altLang="zh-CN" sz="1900" b="1" dirty="0">
                <a:solidFill>
                  <a:srgbClr val="002060"/>
                </a:solidFill>
                <a:latin typeface="微软雅黑" panose="020B0503020204020204" pitchFamily="34" charset="-122"/>
                <a:ea typeface="微软雅黑" panose="020B0503020204020204" pitchFamily="34" charset="-122"/>
              </a:rPr>
              <a:t>                             · </a:t>
            </a:r>
            <a:r>
              <a:rPr sz="1900" b="1" dirty="0">
                <a:solidFill>
                  <a:srgbClr val="002060"/>
                </a:solidFill>
                <a:latin typeface="微软雅黑" panose="020B0503020204020204" pitchFamily="34" charset="-122"/>
                <a:ea typeface="微软雅黑" panose="020B0503020204020204" pitchFamily="34" charset="-122"/>
              </a:rPr>
              <a:t>各施工标段自 行编制；</a:t>
            </a:r>
            <a:endParaRPr lang="en-US" altLang="zh-CN" sz="1900" b="1" dirty="0">
              <a:solidFill>
                <a:srgbClr val="002060"/>
              </a:solidFill>
              <a:latin typeface="微软雅黑" panose="020B0503020204020204" pitchFamily="34" charset="-122"/>
              <a:ea typeface="微软雅黑" panose="020B0503020204020204" pitchFamily="34" charset="-122"/>
            </a:endParaRPr>
          </a:p>
          <a:p>
            <a:pPr marL="196148" indent="0">
              <a:lnSpc>
                <a:spcPts val="2947"/>
              </a:lnSpc>
              <a:buNone/>
            </a:pPr>
            <a:r>
              <a:rPr lang="en-US" altLang="zh-CN" sz="1900" b="1" dirty="0">
                <a:solidFill>
                  <a:srgbClr val="002060"/>
                </a:solidFill>
                <a:latin typeface="微软雅黑" panose="020B0503020204020204" pitchFamily="34" charset="-122"/>
                <a:ea typeface="微软雅黑" panose="020B0503020204020204" pitchFamily="34" charset="-122"/>
              </a:rPr>
              <a:t>                             · </a:t>
            </a:r>
            <a:r>
              <a:rPr sz="1900" b="1" dirty="0">
                <a:solidFill>
                  <a:srgbClr val="002060"/>
                </a:solidFill>
                <a:latin typeface="微软雅黑" panose="020B0503020204020204" pitchFamily="34" charset="-122"/>
                <a:ea typeface="微软雅黑" panose="020B0503020204020204" pitchFamily="34" charset="-122"/>
              </a:rPr>
              <a:t>未实行动态管理，不能及时更新；</a:t>
            </a:r>
          </a:p>
          <a:p>
            <a:pPr marL="0" indent="0">
              <a:lnSpc>
                <a:spcPts val="2947"/>
              </a:lnSpc>
              <a:buFont typeface="+mj-ea"/>
              <a:buAutoNum type="circleNumDbPlain" startAt="5"/>
            </a:pPr>
            <a:r>
              <a:rPr sz="1900" b="1" dirty="0">
                <a:solidFill>
                  <a:srgbClr val="002060"/>
                </a:solidFill>
                <a:latin typeface="微软雅黑" panose="020B0503020204020204" pitchFamily="34" charset="-122"/>
                <a:ea typeface="微软雅黑" panose="020B0503020204020204" pitchFamily="34" charset="-122"/>
              </a:rPr>
              <a:t>  建议由建设单位组织主体施工单位择取适用于本工程的主要的技术标准、质量验收标准清单，至少每年更新一次。</a:t>
            </a:r>
          </a:p>
        </p:txBody>
      </p:sp>
      <p:sp>
        <p:nvSpPr>
          <p:cNvPr id="5124" name="日期占位符 3"/>
          <p:cNvSpPr txBox="1">
            <a:spLocks noGrp="1" noChangeArrowheads="1"/>
          </p:cNvSpPr>
          <p:nvPr/>
        </p:nvSpPr>
        <p:spPr bwMode="auto">
          <a:xfrm>
            <a:off x="468075" y="6356389"/>
            <a:ext cx="2184347" cy="365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9751" tIns="49875" rIns="99751" bIns="49875" anchor="ctr"/>
          <a:lstStyle>
            <a:lvl1pPr algn="l" eaLnBrk="0" hangingPunct="0">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lgn="l" eaLnBrk="0" hangingPunct="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lgn="l" eaLnBrk="0" hangingPunct="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lgn="l" eaLnBrk="0" hangingPunct="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lgn="l" eaLnBrk="0" hangingPunct="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lgn="ctr" eaLnBrk="1" hangingPunct="1">
              <a:spcBef>
                <a:spcPct val="0"/>
              </a:spcBef>
              <a:buFont typeface="Arial" panose="020B0604020202020204" pitchFamily="34" charset="0"/>
              <a:buNone/>
            </a:pPr>
            <a:fld id="{11C035E9-E3FE-4F41-965D-B8C439BC2570}" type="datetime1">
              <a:rPr lang="zh-CN" altLang="en-US" sz="1300">
                <a:solidFill>
                  <a:srgbClr val="898989"/>
                </a:solidFill>
                <a:latin typeface="Arial" panose="020B0604020202020204" pitchFamily="34" charset="0"/>
              </a:rPr>
              <a:pPr algn="ctr" eaLnBrk="1" hangingPunct="1">
                <a:spcBef>
                  <a:spcPct val="0"/>
                </a:spcBef>
                <a:buFont typeface="Arial" panose="020B0604020202020204" pitchFamily="34" charset="0"/>
                <a:buNone/>
              </a:pPr>
              <a:t>2019/10/13</a:t>
            </a:fld>
            <a:r>
              <a:rPr lang="zh-CN" altLang="en-US" sz="1300" dirty="0">
                <a:solidFill>
                  <a:srgbClr val="898989"/>
                </a:solidFill>
                <a:latin typeface="Arial" panose="020B0604020202020204" pitchFamily="34" charset="0"/>
              </a:rPr>
              <a:t> </a:t>
            </a:r>
            <a:endParaRPr lang="en-US" altLang="zh-CN" sz="1300" dirty="0">
              <a:solidFill>
                <a:srgbClr val="898989"/>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a:xfrm>
            <a:off x="478683" y="231845"/>
            <a:ext cx="8477093" cy="648072"/>
          </a:xfrm>
        </p:spPr>
        <p:txBody>
          <a:bodyPr/>
          <a:lstStyle/>
          <a:p>
            <a:pPr algn="l"/>
            <a:r>
              <a:rPr lang="en-US" altLang="zh-CN" sz="2600" dirty="0">
                <a:solidFill>
                  <a:srgbClr val="7030A0"/>
                </a:solidFill>
                <a:latin typeface="华文新魏" pitchFamily="2" charset="-122"/>
                <a:ea typeface="华文新魏" pitchFamily="2" charset="-122"/>
              </a:rPr>
              <a:t>  </a:t>
            </a:r>
            <a:r>
              <a:rPr lang="zh-CN" altLang="en-US" sz="2200" dirty="0">
                <a:solidFill>
                  <a:srgbClr val="7030A0"/>
                </a:solidFill>
                <a:latin typeface="微软雅黑" panose="020B0503020204020204" pitchFamily="34" charset="-122"/>
                <a:ea typeface="微软雅黑" panose="020B0503020204020204" pitchFamily="34" charset="-122"/>
              </a:rPr>
              <a:t>（</a:t>
            </a:r>
            <a:r>
              <a:rPr lang="en-US" altLang="zh-CN" sz="2200" dirty="0">
                <a:solidFill>
                  <a:srgbClr val="7030A0"/>
                </a:solidFill>
                <a:latin typeface="微软雅黑" panose="020B0503020204020204" pitchFamily="34" charset="-122"/>
                <a:ea typeface="微软雅黑" panose="020B0503020204020204" pitchFamily="34" charset="-122"/>
              </a:rPr>
              <a:t>4</a:t>
            </a:r>
            <a:r>
              <a:rPr lang="zh-CN" altLang="en-US" sz="2200" dirty="0">
                <a:solidFill>
                  <a:srgbClr val="7030A0"/>
                </a:solidFill>
                <a:latin typeface="微软雅黑" panose="020B0503020204020204" pitchFamily="34" charset="-122"/>
                <a:ea typeface="微软雅黑" panose="020B0503020204020204" pitchFamily="34" charset="-122"/>
              </a:rPr>
              <a:t>）</a:t>
            </a:r>
            <a:r>
              <a:rPr lang="zh-CN" altLang="en-US" sz="2200" dirty="0">
                <a:solidFill>
                  <a:srgbClr val="002060"/>
                </a:solidFill>
                <a:latin typeface="微软雅黑" panose="020B0503020204020204" pitchFamily="34" charset="-122"/>
                <a:ea typeface="微软雅黑" panose="020B0503020204020204" pitchFamily="34" charset="-122"/>
              </a:rPr>
              <a:t>关于工程建设标准强制性条文的执行问题</a:t>
            </a:r>
          </a:p>
        </p:txBody>
      </p:sp>
      <p:sp>
        <p:nvSpPr>
          <p:cNvPr id="3" name="内容占位符 2"/>
          <p:cNvSpPr>
            <a:spLocks noGrp="1"/>
          </p:cNvSpPr>
          <p:nvPr>
            <p:ph idx="1"/>
          </p:nvPr>
        </p:nvSpPr>
        <p:spPr>
          <a:xfrm>
            <a:off x="257502" y="836713"/>
            <a:ext cx="8772763" cy="5472113"/>
          </a:xfrm>
        </p:spPr>
        <p:txBody>
          <a:bodyPr/>
          <a:lstStyle/>
          <a:p>
            <a:pPr>
              <a:lnSpc>
                <a:spcPts val="2620"/>
              </a:lnSpc>
              <a:spcBef>
                <a:spcPts val="0"/>
              </a:spcBef>
              <a:spcAft>
                <a:spcPts val="327"/>
              </a:spcAft>
              <a:buSzPct val="70000"/>
              <a:buFont typeface="Wingdings" panose="05000000000000000000" pitchFamily="2" charset="2"/>
              <a:buChar char="l"/>
              <a:defRPr/>
            </a:pPr>
            <a:r>
              <a:rPr lang="en-US" altLang="zh-CN" sz="1700" b="1" dirty="0">
                <a:solidFill>
                  <a:srgbClr val="002060"/>
                </a:solidFill>
                <a:latin typeface="微软雅黑" panose="020B0503020204020204" pitchFamily="34" charset="-122"/>
                <a:ea typeface="微软雅黑" panose="020B0503020204020204" pitchFamily="34" charset="-122"/>
                <a:cs typeface="+mj-cs"/>
              </a:rPr>
              <a:t>2016</a:t>
            </a:r>
            <a:r>
              <a:rPr sz="1700" b="1" dirty="0">
                <a:solidFill>
                  <a:srgbClr val="002060"/>
                </a:solidFill>
                <a:latin typeface="微软雅黑" panose="020B0503020204020204" pitchFamily="34" charset="-122"/>
                <a:ea typeface="微软雅黑" panose="020B0503020204020204" pitchFamily="34" charset="-122"/>
                <a:cs typeface="+mj-cs"/>
              </a:rPr>
              <a:t>年</a:t>
            </a:r>
            <a:r>
              <a:rPr lang="en-US" altLang="zh-CN" sz="1700" b="1" dirty="0">
                <a:solidFill>
                  <a:srgbClr val="002060"/>
                </a:solidFill>
                <a:latin typeface="微软雅黑" panose="020B0503020204020204" pitchFamily="34" charset="-122"/>
                <a:ea typeface="微软雅黑" panose="020B0503020204020204" pitchFamily="34" charset="-122"/>
                <a:cs typeface="+mj-cs"/>
              </a:rPr>
              <a:t>2</a:t>
            </a:r>
            <a:r>
              <a:rPr sz="1700" b="1" dirty="0">
                <a:solidFill>
                  <a:srgbClr val="002060"/>
                </a:solidFill>
                <a:latin typeface="微软雅黑" panose="020B0503020204020204" pitchFamily="34" charset="-122"/>
                <a:ea typeface="微软雅黑" panose="020B0503020204020204" pitchFamily="34" charset="-122"/>
                <a:cs typeface="+mj-cs"/>
              </a:rPr>
              <a:t>月</a:t>
            </a:r>
            <a:r>
              <a:rPr lang="en-US" altLang="zh-CN" sz="1700" b="1" dirty="0">
                <a:solidFill>
                  <a:srgbClr val="002060"/>
                </a:solidFill>
                <a:latin typeface="微软雅黑" panose="020B0503020204020204" pitchFamily="34" charset="-122"/>
                <a:ea typeface="微软雅黑" panose="020B0503020204020204" pitchFamily="34" charset="-122"/>
                <a:cs typeface="+mj-cs"/>
              </a:rPr>
              <a:t>15</a:t>
            </a:r>
            <a:r>
              <a:rPr sz="1700" b="1" dirty="0">
                <a:solidFill>
                  <a:srgbClr val="002060"/>
                </a:solidFill>
                <a:latin typeface="微软雅黑" panose="020B0503020204020204" pitchFamily="34" charset="-122"/>
                <a:ea typeface="微软雅黑" panose="020B0503020204020204" pitchFamily="34" charset="-122"/>
                <a:cs typeface="+mj-cs"/>
              </a:rPr>
              <a:t>日国务院发布</a:t>
            </a:r>
            <a:r>
              <a:rPr lang="en-US" altLang="zh-CN" sz="1700" b="1" dirty="0">
                <a:solidFill>
                  <a:srgbClr val="002060"/>
                </a:solidFill>
                <a:latin typeface="微软雅黑" panose="020B0503020204020204" pitchFamily="34" charset="-122"/>
                <a:ea typeface="微软雅黑" panose="020B0503020204020204" pitchFamily="34" charset="-122"/>
                <a:cs typeface="+mj-cs"/>
              </a:rPr>
              <a:t>《</a:t>
            </a:r>
            <a:r>
              <a:rPr sz="1700" b="1" dirty="0" smtClean="0">
                <a:solidFill>
                  <a:srgbClr val="002060"/>
                </a:solidFill>
                <a:latin typeface="微软雅黑" panose="020B0503020204020204" pitchFamily="34" charset="-122"/>
                <a:ea typeface="微软雅黑" panose="020B0503020204020204" pitchFamily="34" charset="-122"/>
                <a:cs typeface="+mj-cs"/>
              </a:rPr>
              <a:t>国务院办公厅关于印发强制性标准整合精简工作方案的通知</a:t>
            </a:r>
            <a:r>
              <a:rPr lang="en-US" altLang="zh-CN" sz="1700" b="1" dirty="0">
                <a:solidFill>
                  <a:srgbClr val="002060"/>
                </a:solidFill>
                <a:latin typeface="微软雅黑" panose="020B0503020204020204" pitchFamily="34" charset="-122"/>
                <a:ea typeface="微软雅黑" panose="020B0503020204020204" pitchFamily="34" charset="-122"/>
                <a:cs typeface="+mj-cs"/>
              </a:rPr>
              <a:t>》</a:t>
            </a:r>
            <a:r>
              <a:rPr sz="1700" b="1" dirty="0">
                <a:solidFill>
                  <a:srgbClr val="002060"/>
                </a:solidFill>
                <a:latin typeface="微软雅黑" panose="020B0503020204020204" pitchFamily="34" charset="-122"/>
                <a:ea typeface="微软雅黑" panose="020B0503020204020204" pitchFamily="34" charset="-122"/>
                <a:cs typeface="+mj-cs"/>
              </a:rPr>
              <a:t>。</a:t>
            </a:r>
          </a:p>
          <a:p>
            <a:pPr>
              <a:lnSpc>
                <a:spcPts val="2620"/>
              </a:lnSpc>
              <a:spcBef>
                <a:spcPts val="0"/>
              </a:spcBef>
              <a:spcAft>
                <a:spcPts val="327"/>
              </a:spcAft>
              <a:buSzPct val="70000"/>
              <a:buFont typeface="Wingdings" panose="05000000000000000000" pitchFamily="2" charset="2"/>
              <a:buChar char="l"/>
              <a:defRPr/>
            </a:pPr>
            <a:r>
              <a:rPr sz="1700" b="1" dirty="0">
                <a:solidFill>
                  <a:srgbClr val="002060"/>
                </a:solidFill>
                <a:latin typeface="微软雅黑" panose="020B0503020204020204" pitchFamily="34" charset="-122"/>
                <a:ea typeface="微软雅黑" panose="020B0503020204020204" pitchFamily="34" charset="-122"/>
                <a:cs typeface="+mj-cs"/>
              </a:rPr>
              <a:t>强制性标准事关人身健康和生命财产安全、国家安全和生态环境安全，是经济社会运行的底线要求。</a:t>
            </a:r>
          </a:p>
          <a:p>
            <a:pPr>
              <a:lnSpc>
                <a:spcPts val="2620"/>
              </a:lnSpc>
              <a:spcBef>
                <a:spcPts val="0"/>
              </a:spcBef>
              <a:spcAft>
                <a:spcPts val="327"/>
              </a:spcAft>
              <a:buSzPct val="70000"/>
              <a:buFont typeface="Wingdings" panose="05000000000000000000" pitchFamily="2" charset="2"/>
              <a:buChar char="l"/>
              <a:defRPr/>
            </a:pPr>
            <a:r>
              <a:rPr sz="1700" b="1" dirty="0">
                <a:solidFill>
                  <a:srgbClr val="002060"/>
                </a:solidFill>
                <a:latin typeface="微软雅黑" panose="020B0503020204020204" pitchFamily="34" charset="-122"/>
                <a:ea typeface="微软雅黑" panose="020B0503020204020204" pitchFamily="34" charset="-122"/>
                <a:cs typeface="+mj-cs"/>
              </a:rPr>
              <a:t>现行强制性标准存在的交叉重复矛盾、超范围制定等主要问题，要求通过废止一批、转化一批、整合一批、修订一批，实现“一个市场、一条底线、一个标准”。</a:t>
            </a:r>
          </a:p>
          <a:p>
            <a:pPr>
              <a:lnSpc>
                <a:spcPts val="2620"/>
              </a:lnSpc>
              <a:spcBef>
                <a:spcPts val="0"/>
              </a:spcBef>
              <a:spcAft>
                <a:spcPts val="327"/>
              </a:spcAft>
              <a:buSzPct val="70000"/>
              <a:buFont typeface="Wingdings" panose="05000000000000000000" pitchFamily="2" charset="2"/>
              <a:buChar char="l"/>
              <a:defRPr/>
            </a:pPr>
            <a:r>
              <a:rPr sz="1700" b="1" dirty="0">
                <a:solidFill>
                  <a:srgbClr val="002060"/>
                </a:solidFill>
                <a:latin typeface="微软雅黑" panose="020B0503020204020204" pitchFamily="34" charset="-122"/>
                <a:ea typeface="微软雅黑" panose="020B0503020204020204" pitchFamily="34" charset="-122"/>
                <a:cs typeface="+mj-cs"/>
              </a:rPr>
              <a:t>目前已发布的</a:t>
            </a:r>
            <a:r>
              <a:rPr lang="en-US" altLang="zh-CN" sz="1700" b="1" dirty="0">
                <a:solidFill>
                  <a:srgbClr val="002060"/>
                </a:solidFill>
                <a:latin typeface="微软雅黑" panose="020B0503020204020204" pitchFamily="34" charset="-122"/>
                <a:ea typeface="微软雅黑" panose="020B0503020204020204" pitchFamily="34" charset="-122"/>
                <a:cs typeface="+mj-cs"/>
              </a:rPr>
              <a:t>《</a:t>
            </a:r>
            <a:r>
              <a:rPr sz="1700" b="1" dirty="0">
                <a:solidFill>
                  <a:srgbClr val="002060"/>
                </a:solidFill>
                <a:latin typeface="微软雅黑" panose="020B0503020204020204" pitchFamily="34" charset="-122"/>
                <a:ea typeface="微软雅黑" panose="020B0503020204020204" pitchFamily="34" charset="-122"/>
                <a:cs typeface="+mj-cs"/>
              </a:rPr>
              <a:t>火电工程质量评价规程</a:t>
            </a:r>
            <a:r>
              <a:rPr lang="en-US" altLang="zh-CN" sz="1700" b="1" dirty="0">
                <a:solidFill>
                  <a:srgbClr val="002060"/>
                </a:solidFill>
                <a:latin typeface="微软雅黑" panose="020B0503020204020204" pitchFamily="34" charset="-122"/>
                <a:ea typeface="微软雅黑" panose="020B0503020204020204" pitchFamily="34" charset="-122"/>
                <a:cs typeface="+mj-cs"/>
              </a:rPr>
              <a:t>》DL/T5764-2018</a:t>
            </a:r>
            <a:r>
              <a:rPr sz="1700" b="1" dirty="0">
                <a:solidFill>
                  <a:srgbClr val="002060"/>
                </a:solidFill>
                <a:latin typeface="微软雅黑" panose="020B0503020204020204" pitchFamily="34" charset="-122"/>
                <a:ea typeface="微软雅黑" panose="020B0503020204020204" pitchFamily="34" charset="-122"/>
                <a:cs typeface="+mj-cs"/>
              </a:rPr>
              <a:t>中，已经将原</a:t>
            </a:r>
            <a:r>
              <a:rPr lang="en-US" altLang="zh-CN" sz="1700" b="1" dirty="0">
                <a:solidFill>
                  <a:srgbClr val="002060"/>
                </a:solidFill>
                <a:latin typeface="微软雅黑" panose="020B0503020204020204" pitchFamily="34" charset="-122"/>
                <a:ea typeface="微软雅黑" panose="020B0503020204020204" pitchFamily="34" charset="-122"/>
                <a:cs typeface="+mj-cs"/>
              </a:rPr>
              <a:t>2009</a:t>
            </a:r>
            <a:r>
              <a:rPr sz="1700" b="1" dirty="0">
                <a:solidFill>
                  <a:srgbClr val="002060"/>
                </a:solidFill>
                <a:latin typeface="微软雅黑" panose="020B0503020204020204" pitchFamily="34" charset="-122"/>
                <a:ea typeface="微软雅黑" panose="020B0503020204020204" pitchFamily="34" charset="-122"/>
                <a:cs typeface="+mj-cs"/>
              </a:rPr>
              <a:t>版中“强制性条文执行情况”的评价项目删除。</a:t>
            </a:r>
          </a:p>
          <a:p>
            <a:pPr>
              <a:lnSpc>
                <a:spcPts val="2620"/>
              </a:lnSpc>
              <a:spcBef>
                <a:spcPts val="0"/>
              </a:spcBef>
              <a:spcAft>
                <a:spcPts val="327"/>
              </a:spcAft>
              <a:buSzPct val="70000"/>
              <a:buFont typeface="Wingdings" panose="05000000000000000000" pitchFamily="2" charset="2"/>
              <a:buChar char="l"/>
              <a:defRPr/>
            </a:pPr>
            <a:r>
              <a:rPr lang="en-US" altLang="zh-CN" sz="1700" b="1" dirty="0">
                <a:solidFill>
                  <a:srgbClr val="002060"/>
                </a:solidFill>
                <a:latin typeface="微软雅黑" panose="020B0503020204020204" pitchFamily="34" charset="-122"/>
                <a:ea typeface="微软雅黑" panose="020B0503020204020204" pitchFamily="34" charset="-122"/>
                <a:cs typeface="+mj-cs"/>
              </a:rPr>
              <a:t>《</a:t>
            </a:r>
            <a:r>
              <a:rPr sz="1700" b="1" dirty="0">
                <a:solidFill>
                  <a:srgbClr val="002060"/>
                </a:solidFill>
                <a:latin typeface="微软雅黑" panose="020B0503020204020204" pitchFamily="34" charset="-122"/>
                <a:ea typeface="微软雅黑" panose="020B0503020204020204" pitchFamily="34" charset="-122"/>
                <a:cs typeface="+mj-cs"/>
              </a:rPr>
              <a:t>中国电力优质工程奖评审办法</a:t>
            </a:r>
            <a:r>
              <a:rPr lang="en-US" altLang="zh-CN" sz="1700" b="1" dirty="0">
                <a:solidFill>
                  <a:srgbClr val="002060"/>
                </a:solidFill>
                <a:latin typeface="微软雅黑" panose="020B0503020204020204" pitchFamily="34" charset="-122"/>
                <a:ea typeface="微软雅黑" panose="020B0503020204020204" pitchFamily="34" charset="-122"/>
                <a:cs typeface="+mj-cs"/>
              </a:rPr>
              <a:t>》</a:t>
            </a:r>
            <a:r>
              <a:rPr sz="1700" b="1" dirty="0">
                <a:solidFill>
                  <a:srgbClr val="002060"/>
                </a:solidFill>
                <a:latin typeface="微软雅黑" panose="020B0503020204020204" pitchFamily="34" charset="-122"/>
                <a:ea typeface="微软雅黑" panose="020B0503020204020204" pitchFamily="34" charset="-122"/>
                <a:cs typeface="+mj-cs"/>
              </a:rPr>
              <a:t>（</a:t>
            </a:r>
            <a:r>
              <a:rPr lang="en-US" altLang="zh-CN" sz="1700" b="1" dirty="0">
                <a:solidFill>
                  <a:srgbClr val="002060"/>
                </a:solidFill>
                <a:latin typeface="微软雅黑" panose="020B0503020204020204" pitchFamily="34" charset="-122"/>
                <a:ea typeface="微软雅黑" panose="020B0503020204020204" pitchFamily="34" charset="-122"/>
                <a:cs typeface="+mj-cs"/>
              </a:rPr>
              <a:t>2017</a:t>
            </a:r>
            <a:r>
              <a:rPr sz="1700" b="1" dirty="0">
                <a:solidFill>
                  <a:srgbClr val="002060"/>
                </a:solidFill>
                <a:latin typeface="微软雅黑" panose="020B0503020204020204" pitchFamily="34" charset="-122"/>
                <a:ea typeface="微软雅黑" panose="020B0503020204020204" pitchFamily="34" charset="-122"/>
                <a:cs typeface="+mj-cs"/>
              </a:rPr>
              <a:t>版）的各专业检查表（即表</a:t>
            </a:r>
            <a:r>
              <a:rPr lang="en-US" altLang="zh-CN" sz="1700" b="1" dirty="0">
                <a:solidFill>
                  <a:srgbClr val="002060"/>
                </a:solidFill>
                <a:latin typeface="微软雅黑" panose="020B0503020204020204" pitchFamily="34" charset="-122"/>
                <a:ea typeface="微软雅黑" panose="020B0503020204020204" pitchFamily="34" charset="-122"/>
                <a:cs typeface="+mj-cs"/>
              </a:rPr>
              <a:t>1</a:t>
            </a:r>
            <a:r>
              <a:rPr sz="1700" b="1" dirty="0">
                <a:solidFill>
                  <a:srgbClr val="002060"/>
                </a:solidFill>
                <a:latin typeface="微软雅黑" panose="020B0503020204020204" pitchFamily="34" charset="-122"/>
                <a:ea typeface="微软雅黑" panose="020B0503020204020204" pitchFamily="34" charset="-122"/>
                <a:cs typeface="+mj-cs"/>
              </a:rPr>
              <a:t>－表</a:t>
            </a:r>
            <a:r>
              <a:rPr lang="en-US" altLang="zh-CN" sz="1700" b="1" dirty="0">
                <a:solidFill>
                  <a:srgbClr val="002060"/>
                </a:solidFill>
                <a:latin typeface="微软雅黑" panose="020B0503020204020204" pitchFamily="34" charset="-122"/>
                <a:ea typeface="微软雅黑" panose="020B0503020204020204" pitchFamily="34" charset="-122"/>
                <a:cs typeface="+mj-cs"/>
              </a:rPr>
              <a:t>17</a:t>
            </a:r>
            <a:r>
              <a:rPr sz="1700" b="1" dirty="0">
                <a:solidFill>
                  <a:srgbClr val="002060"/>
                </a:solidFill>
                <a:latin typeface="微软雅黑" panose="020B0503020204020204" pitchFamily="34" charset="-122"/>
                <a:ea typeface="微软雅黑" panose="020B0503020204020204" pitchFamily="34" charset="-122"/>
                <a:cs typeface="+mj-cs"/>
              </a:rPr>
              <a:t>）已删除“强制性条文执行计划”等检查项。</a:t>
            </a:r>
          </a:p>
          <a:p>
            <a:pPr>
              <a:lnSpc>
                <a:spcPts val="2620"/>
              </a:lnSpc>
              <a:spcBef>
                <a:spcPts val="0"/>
              </a:spcBef>
              <a:spcAft>
                <a:spcPts val="327"/>
              </a:spcAft>
              <a:buSzPct val="70000"/>
              <a:buFont typeface="Wingdings" panose="05000000000000000000" pitchFamily="2" charset="2"/>
              <a:buChar char="l"/>
              <a:defRPr/>
            </a:pPr>
            <a:r>
              <a:rPr sz="1700" b="1" dirty="0">
                <a:solidFill>
                  <a:srgbClr val="002060"/>
                </a:solidFill>
                <a:latin typeface="微软雅黑" panose="020B0503020204020204" pitchFamily="34" charset="-122"/>
                <a:ea typeface="微软雅黑" panose="020B0503020204020204" pitchFamily="34" charset="-122"/>
                <a:cs typeface="+mj-cs"/>
              </a:rPr>
              <a:t>第十二届人大常委会</a:t>
            </a:r>
            <a:r>
              <a:rPr lang="en-US" altLang="zh-CN" sz="1700" b="1" dirty="0">
                <a:solidFill>
                  <a:srgbClr val="002060"/>
                </a:solidFill>
                <a:latin typeface="微软雅黑" panose="020B0503020204020204" pitchFamily="34" charset="-122"/>
                <a:ea typeface="微软雅黑" panose="020B0503020204020204" pitchFamily="34" charset="-122"/>
                <a:cs typeface="+mj-cs"/>
              </a:rPr>
              <a:t>2017</a:t>
            </a:r>
            <a:r>
              <a:rPr sz="1700" b="1" dirty="0">
                <a:solidFill>
                  <a:srgbClr val="002060"/>
                </a:solidFill>
                <a:latin typeface="微软雅黑" panose="020B0503020204020204" pitchFamily="34" charset="-122"/>
                <a:ea typeface="微软雅黑" panose="020B0503020204020204" pitchFamily="34" charset="-122"/>
                <a:cs typeface="+mj-cs"/>
              </a:rPr>
              <a:t>年</a:t>
            </a:r>
            <a:r>
              <a:rPr lang="en-US" altLang="zh-CN" sz="1700" b="1" dirty="0">
                <a:solidFill>
                  <a:srgbClr val="002060"/>
                </a:solidFill>
                <a:latin typeface="微软雅黑" panose="020B0503020204020204" pitchFamily="34" charset="-122"/>
                <a:ea typeface="微软雅黑" panose="020B0503020204020204" pitchFamily="34" charset="-122"/>
                <a:cs typeface="+mj-cs"/>
              </a:rPr>
              <a:t>11</a:t>
            </a:r>
            <a:r>
              <a:rPr sz="1700" b="1" dirty="0">
                <a:solidFill>
                  <a:srgbClr val="002060"/>
                </a:solidFill>
                <a:latin typeface="微软雅黑" panose="020B0503020204020204" pitchFamily="34" charset="-122"/>
                <a:ea typeface="微软雅黑" panose="020B0503020204020204" pitchFamily="34" charset="-122"/>
                <a:cs typeface="+mj-cs"/>
              </a:rPr>
              <a:t>月</a:t>
            </a:r>
            <a:r>
              <a:rPr lang="en-US" altLang="zh-CN" sz="1700" b="1" dirty="0">
                <a:solidFill>
                  <a:srgbClr val="002060"/>
                </a:solidFill>
                <a:latin typeface="微软雅黑" panose="020B0503020204020204" pitchFamily="34" charset="-122"/>
                <a:ea typeface="微软雅黑" panose="020B0503020204020204" pitchFamily="34" charset="-122"/>
                <a:cs typeface="+mj-cs"/>
              </a:rPr>
              <a:t>4</a:t>
            </a:r>
            <a:r>
              <a:rPr sz="1700" b="1" dirty="0">
                <a:solidFill>
                  <a:srgbClr val="002060"/>
                </a:solidFill>
                <a:latin typeface="微软雅黑" panose="020B0503020204020204" pitchFamily="34" charset="-122"/>
                <a:ea typeface="微软雅黑" panose="020B0503020204020204" pitchFamily="34" charset="-122"/>
                <a:cs typeface="+mj-cs"/>
              </a:rPr>
              <a:t>日通过的新标准化法（</a:t>
            </a:r>
            <a:r>
              <a:rPr lang="en-US" altLang="zh-CN" sz="1700" b="1" dirty="0">
                <a:solidFill>
                  <a:srgbClr val="002060"/>
                </a:solidFill>
                <a:latin typeface="微软雅黑" panose="020B0503020204020204" pitchFamily="34" charset="-122"/>
                <a:ea typeface="微软雅黑" panose="020B0503020204020204" pitchFamily="34" charset="-122"/>
                <a:cs typeface="+mj-cs"/>
              </a:rPr>
              <a:t>2018</a:t>
            </a:r>
            <a:r>
              <a:rPr sz="1700" b="1" dirty="0">
                <a:solidFill>
                  <a:srgbClr val="002060"/>
                </a:solidFill>
                <a:latin typeface="微软雅黑" panose="020B0503020204020204" pitchFamily="34" charset="-122"/>
                <a:ea typeface="微软雅黑" panose="020B0503020204020204" pitchFamily="34" charset="-122"/>
                <a:cs typeface="+mj-cs"/>
              </a:rPr>
              <a:t>年元月</a:t>
            </a:r>
            <a:r>
              <a:rPr lang="en-US" altLang="zh-CN" sz="1700" b="1" dirty="0">
                <a:solidFill>
                  <a:srgbClr val="002060"/>
                </a:solidFill>
                <a:latin typeface="微软雅黑" panose="020B0503020204020204" pitchFamily="34" charset="-122"/>
                <a:ea typeface="微软雅黑" panose="020B0503020204020204" pitchFamily="34" charset="-122"/>
                <a:cs typeface="+mj-cs"/>
              </a:rPr>
              <a:t>1</a:t>
            </a:r>
            <a:r>
              <a:rPr sz="1700" b="1" dirty="0">
                <a:solidFill>
                  <a:srgbClr val="002060"/>
                </a:solidFill>
                <a:latin typeface="微软雅黑" panose="020B0503020204020204" pitchFamily="34" charset="-122"/>
                <a:ea typeface="微软雅黑" panose="020B0503020204020204" pitchFamily="34" charset="-122"/>
                <a:cs typeface="+mj-cs"/>
              </a:rPr>
              <a:t>日执行）规定所有行业标准、地方标准都是推荐性标准，也没有强制性条文的规定。只有国家标准才分为强制性标准和推荐性标准。强制性国家标准由国务院标准化行政主管部门负责立项、编号，由国务院批准发布或者授权批准发布。</a:t>
            </a:r>
            <a:endParaRPr lang="en-US" altLang="zh-CN" sz="1700" b="1" dirty="0">
              <a:solidFill>
                <a:srgbClr val="002060"/>
              </a:solidFill>
              <a:latin typeface="微软雅黑" panose="020B0503020204020204" pitchFamily="34" charset="-122"/>
              <a:ea typeface="微软雅黑" panose="020B0503020204020204" pitchFamily="34" charset="-122"/>
              <a:cs typeface="+mj-cs"/>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标题 1"/>
          <p:cNvSpPr>
            <a:spLocks noGrp="1"/>
          </p:cNvSpPr>
          <p:nvPr>
            <p:ph type="title"/>
          </p:nvPr>
        </p:nvSpPr>
        <p:spPr>
          <a:xfrm>
            <a:off x="468075" y="274638"/>
            <a:ext cx="8425339" cy="561976"/>
          </a:xfrm>
        </p:spPr>
        <p:txBody>
          <a:bodyPr/>
          <a:lstStyle/>
          <a:p>
            <a:r>
              <a:rPr lang="zh-CN" altLang="en-US" sz="3100" dirty="0">
                <a:solidFill>
                  <a:srgbClr val="002060"/>
                </a:solidFill>
                <a:latin typeface="华文新魏" pitchFamily="2" charset="-122"/>
                <a:ea typeface="华文新魏" pitchFamily="2" charset="-122"/>
              </a:rPr>
              <a:t>工程创优线路图</a:t>
            </a:r>
          </a:p>
        </p:txBody>
      </p:sp>
      <p:pic>
        <p:nvPicPr>
          <p:cNvPr id="12291" name="Picture 4"/>
          <p:cNvPicPr>
            <a:picLocks noGrp="1" noChangeAspect="1" noChangeArrowheads="1"/>
          </p:cNvPicPr>
          <p:nvPr>
            <p:ph idx="1"/>
          </p:nvPr>
        </p:nvPicPr>
        <p:blipFill>
          <a:blip r:embed="rId2">
            <a:extLst>
              <a:ext uri="{28A0092B-C50C-407E-A947-70E740481C1C}">
                <a14:useLocalDpi xmlns="" xmlns:a14="http://schemas.microsoft.com/office/drawing/2010/main" val="0"/>
              </a:ext>
            </a:extLst>
          </a:blip>
          <a:srcRect t="5945"/>
          <a:stretch>
            <a:fillRect/>
          </a:stretch>
        </p:blipFill>
        <p:spPr>
          <a:xfrm>
            <a:off x="359182" y="908051"/>
            <a:ext cx="8670753" cy="5564188"/>
          </a:xfr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a:extLst>
              <a:ext uri="{FF2B5EF4-FFF2-40B4-BE49-F238E27FC236}">
                <a16:creationId xmlns="" xmlns:a16="http://schemas.microsoft.com/office/drawing/2014/main" id="{C5AD0F49-58FF-4D92-9326-66A028DDB17B}"/>
              </a:ext>
            </a:extLst>
          </p:cNvPr>
          <p:cNvSpPr>
            <a:spLocks noGrp="1"/>
          </p:cNvSpPr>
          <p:nvPr>
            <p:ph type="title"/>
          </p:nvPr>
        </p:nvSpPr>
        <p:spPr>
          <a:xfrm>
            <a:off x="0" y="2500306"/>
            <a:ext cx="8501122" cy="1210791"/>
          </a:xfrm>
        </p:spPr>
        <p:txBody>
          <a:bodyPr/>
          <a:lstStyle/>
          <a:p>
            <a:pPr marL="496473" indent="194605">
              <a:lnSpc>
                <a:spcPct val="200000"/>
              </a:lnSpc>
              <a:spcBef>
                <a:spcPts val="0"/>
              </a:spcBef>
            </a:pPr>
            <a:r>
              <a:rPr lang="zh-CN" altLang="en-US" sz="3600" dirty="0" smtClean="0">
                <a:solidFill>
                  <a:srgbClr val="FF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三、创优相关支撑内容</a:t>
            </a:r>
            <a:endParaRPr lang="zh-CN" altLang="en-US" sz="3600" dirty="0">
              <a:solidFill>
                <a:srgbClr val="FF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endParaRPr>
          </a:p>
        </p:txBody>
      </p:sp>
    </p:spTree>
    <p:extLst>
      <p:ext uri="{BB962C8B-B14F-4D97-AF65-F5344CB8AC3E}">
        <p14:creationId xmlns="" xmlns:p14="http://schemas.microsoft.com/office/powerpoint/2010/main" val="289614640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2019</a:t>
            </a:r>
            <a:r>
              <a:rPr lang="zh-CN" altLang="en-US" dirty="0" smtClean="0"/>
              <a:t>年政府工作报告</a:t>
            </a:r>
            <a:endParaRPr lang="zh-CN" altLang="en-US" dirty="0"/>
          </a:p>
        </p:txBody>
      </p:sp>
      <p:sp>
        <p:nvSpPr>
          <p:cNvPr id="3" name="内容占位符 2"/>
          <p:cNvSpPr>
            <a:spLocks noGrp="1"/>
          </p:cNvSpPr>
          <p:nvPr>
            <p:ph idx="1"/>
          </p:nvPr>
        </p:nvSpPr>
        <p:spPr/>
        <p:txBody>
          <a:bodyPr>
            <a:normAutofit lnSpcReduction="10000"/>
          </a:bodyPr>
          <a:lstStyle/>
          <a:p>
            <a:pPr indent="457200">
              <a:lnSpc>
                <a:spcPct val="150000"/>
              </a:lnSpc>
              <a:buFont typeface="Wingdings" pitchFamily="2" charset="2"/>
              <a:buNone/>
            </a:pPr>
            <a:r>
              <a:rPr lang="en-US" altLang="zh-CN" b="1" dirty="0" smtClean="0"/>
              <a:t>2019</a:t>
            </a:r>
            <a:r>
              <a:rPr altLang="zh-CN" b="1" dirty="0" smtClean="0"/>
              <a:t>年工作任务：深化电力市场化改革，清理电价附加收费，降低制造业用电成本，一般工商业平均</a:t>
            </a:r>
            <a:r>
              <a:rPr altLang="zh-CN" b="1" dirty="0" smtClean="0">
                <a:solidFill>
                  <a:srgbClr val="FF0000"/>
                </a:solidFill>
              </a:rPr>
              <a:t>电价再降低</a:t>
            </a:r>
            <a:r>
              <a:rPr lang="en-US" altLang="zh-CN" b="1" dirty="0" smtClean="0">
                <a:solidFill>
                  <a:srgbClr val="FF0000"/>
                </a:solidFill>
              </a:rPr>
              <a:t>10%</a:t>
            </a:r>
            <a:r>
              <a:rPr altLang="zh-CN" b="1" dirty="0" smtClean="0">
                <a:solidFill>
                  <a:srgbClr val="FF0000"/>
                </a:solidFill>
              </a:rPr>
              <a:t>；</a:t>
            </a:r>
            <a:r>
              <a:rPr altLang="zh-CN" dirty="0" smtClean="0">
                <a:solidFill>
                  <a:srgbClr val="FF0000"/>
                </a:solidFill>
              </a:rPr>
              <a:t>　</a:t>
            </a:r>
          </a:p>
          <a:p>
            <a:pPr indent="457200">
              <a:lnSpc>
                <a:spcPct val="150000"/>
              </a:lnSpc>
              <a:buFont typeface="Wingdings" pitchFamily="2" charset="2"/>
              <a:buNone/>
            </a:pPr>
            <a:endParaRPr lang="en-US" altLang="zh-CN" dirty="0" smtClean="0">
              <a:solidFill>
                <a:srgbClr val="FF0000"/>
              </a:solidFill>
            </a:endParaRPr>
          </a:p>
          <a:p>
            <a:pPr indent="457200">
              <a:lnSpc>
                <a:spcPct val="150000"/>
              </a:lnSpc>
              <a:buFont typeface="Wingdings" pitchFamily="2" charset="2"/>
              <a:buNone/>
            </a:pPr>
            <a:r>
              <a:rPr altLang="zh-CN" b="1" dirty="0" smtClean="0"/>
              <a:t>解读：“降电价”对于降低企业成本而言具有立竿见影的效果，也是对党的十九大及中央经济工作会议精神的落实。</a:t>
            </a:r>
            <a:r>
              <a:rPr lang="en-US" altLang="zh-CN" b="1" dirty="0" smtClean="0">
                <a:solidFill>
                  <a:srgbClr val="FF0000"/>
                </a:solidFill>
              </a:rPr>
              <a:t>2018</a:t>
            </a:r>
            <a:r>
              <a:rPr altLang="zh-CN" b="1" dirty="0" smtClean="0">
                <a:solidFill>
                  <a:srgbClr val="FF0000"/>
                </a:solidFill>
              </a:rPr>
              <a:t>年</a:t>
            </a:r>
            <a:r>
              <a:rPr altLang="zh-CN" b="1" dirty="0" smtClean="0"/>
              <a:t>的政府工作报告提出了一般工商业平均电价降低</a:t>
            </a:r>
            <a:r>
              <a:rPr lang="en-US" altLang="zh-CN" b="1" dirty="0" smtClean="0"/>
              <a:t>10%</a:t>
            </a:r>
            <a:r>
              <a:rPr altLang="zh-CN" b="1" dirty="0" smtClean="0"/>
              <a:t>的要求。一年以来，为实体经济</a:t>
            </a:r>
            <a:r>
              <a:rPr altLang="zh-CN" b="1" dirty="0" smtClean="0">
                <a:solidFill>
                  <a:srgbClr val="FF0000"/>
                </a:solidFill>
              </a:rPr>
              <a:t>降低用电成本</a:t>
            </a:r>
            <a:r>
              <a:rPr lang="en-US" altLang="zh-CN" b="1" dirty="0" smtClean="0">
                <a:solidFill>
                  <a:srgbClr val="FF0000"/>
                </a:solidFill>
              </a:rPr>
              <a:t>985</a:t>
            </a:r>
            <a:r>
              <a:rPr altLang="zh-CN" b="1" dirty="0" smtClean="0">
                <a:solidFill>
                  <a:srgbClr val="FF0000"/>
                </a:solidFill>
              </a:rPr>
              <a:t>亿元。</a:t>
            </a:r>
            <a:endParaRPr lang="en-US" altLang="zh-CN" b="1" dirty="0" smtClean="0">
              <a:solidFill>
                <a:srgbClr val="FF0000"/>
              </a:solidFill>
            </a:endParaRPr>
          </a:p>
          <a:p>
            <a:endParaRPr lang="zh-CN" alt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宋体" pitchFamily="2" charset="-122"/>
                <a:ea typeface="宋体" pitchFamily="2" charset="-122"/>
              </a:rPr>
              <a:t>国家能源局</a:t>
            </a:r>
            <a:r>
              <a:rPr lang="zh-CN" altLang="en-US" dirty="0" smtClean="0">
                <a:latin typeface="宋体" pitchFamily="2" charset="-122"/>
                <a:ea typeface="宋体" pitchFamily="2" charset="-122"/>
              </a:rPr>
              <a:t>能源政策</a:t>
            </a:r>
            <a:endParaRPr lang="zh-CN" altLang="en-US" dirty="0"/>
          </a:p>
        </p:txBody>
      </p:sp>
      <p:sp>
        <p:nvSpPr>
          <p:cNvPr id="3" name="内容占位符 2"/>
          <p:cNvSpPr>
            <a:spLocks noGrp="1"/>
          </p:cNvSpPr>
          <p:nvPr>
            <p:ph idx="1"/>
          </p:nvPr>
        </p:nvSpPr>
        <p:spPr/>
        <p:txBody>
          <a:bodyPr>
            <a:normAutofit fontScale="85000" lnSpcReduction="20000"/>
          </a:bodyPr>
          <a:lstStyle/>
          <a:p>
            <a:pPr indent="457200" eaLnBrk="0" hangingPunct="0">
              <a:lnSpc>
                <a:spcPct val="150000"/>
              </a:lnSpc>
            </a:pPr>
            <a:r>
              <a:rPr lang="en-US" altLang="zh-CN" b="1" dirty="0" smtClean="0">
                <a:latin typeface="宋体" pitchFamily="2" charset="-122"/>
                <a:ea typeface="宋体" pitchFamily="2" charset="-122"/>
              </a:rPr>
              <a:t>《</a:t>
            </a:r>
            <a:r>
              <a:rPr b="1" dirty="0" smtClean="0">
                <a:latin typeface="宋体" pitchFamily="2" charset="-122"/>
                <a:ea typeface="宋体" pitchFamily="2" charset="-122"/>
              </a:rPr>
              <a:t>国家能源局能源工作指导意见</a:t>
            </a:r>
            <a:r>
              <a:rPr lang="en-US" altLang="zh-CN" b="1" dirty="0" smtClean="0">
                <a:latin typeface="宋体" pitchFamily="2" charset="-122"/>
                <a:ea typeface="宋体" pitchFamily="2" charset="-122"/>
              </a:rPr>
              <a:t>》</a:t>
            </a:r>
            <a:r>
              <a:rPr b="1" dirty="0" smtClean="0">
                <a:latin typeface="宋体" pitchFamily="2" charset="-122"/>
                <a:ea typeface="宋体" pitchFamily="2" charset="-122"/>
              </a:rPr>
              <a:t>明确：</a:t>
            </a:r>
            <a:endParaRPr lang="en-US" altLang="zh-CN" b="1" dirty="0" smtClean="0">
              <a:latin typeface="宋体" pitchFamily="2" charset="-122"/>
              <a:ea typeface="宋体" pitchFamily="2" charset="-122"/>
            </a:endParaRPr>
          </a:p>
          <a:p>
            <a:pPr indent="457200" eaLnBrk="0" hangingPunct="0">
              <a:lnSpc>
                <a:spcPct val="150000"/>
              </a:lnSpc>
            </a:pPr>
            <a:r>
              <a:rPr b="1" dirty="0" smtClean="0">
                <a:latin typeface="宋体" pitchFamily="2" charset="-122"/>
                <a:ea typeface="宋体" pitchFamily="2" charset="-122"/>
              </a:rPr>
              <a:t>牢固树立和落实</a:t>
            </a:r>
            <a:r>
              <a:rPr b="1" dirty="0" smtClean="0">
                <a:solidFill>
                  <a:srgbClr val="00B050"/>
                </a:solidFill>
                <a:latin typeface="宋体" pitchFamily="2" charset="-122"/>
                <a:ea typeface="宋体" pitchFamily="2" charset="-122"/>
              </a:rPr>
              <a:t>“创新、协调、绿色、开放、共享”</a:t>
            </a:r>
            <a:r>
              <a:rPr b="1" dirty="0" smtClean="0">
                <a:latin typeface="宋体" pitchFamily="2" charset="-122"/>
                <a:ea typeface="宋体" pitchFamily="2" charset="-122"/>
              </a:rPr>
              <a:t>的新发展理念，化解和防范过剩产能，着力推进能源清洁开发利用，着力补上能源发展短板。</a:t>
            </a:r>
            <a:endParaRPr lang="en-US" altLang="zh-CN" b="1" dirty="0" smtClean="0">
              <a:latin typeface="宋体" pitchFamily="2" charset="-122"/>
              <a:ea typeface="宋体" pitchFamily="2" charset="-122"/>
            </a:endParaRPr>
          </a:p>
          <a:p>
            <a:pPr indent="457200" eaLnBrk="0" hangingPunct="0">
              <a:lnSpc>
                <a:spcPct val="150000"/>
              </a:lnSpc>
            </a:pPr>
            <a:r>
              <a:rPr lang="en-US" altLang="zh-CN" b="1" dirty="0" smtClean="0">
                <a:latin typeface="宋体" pitchFamily="2" charset="-122"/>
                <a:ea typeface="宋体" pitchFamily="2" charset="-122"/>
              </a:rPr>
              <a:t> 1. </a:t>
            </a:r>
            <a:r>
              <a:rPr b="1" dirty="0" smtClean="0">
                <a:latin typeface="宋体" pitchFamily="2" charset="-122"/>
                <a:ea typeface="宋体" pitchFamily="2" charset="-122"/>
              </a:rPr>
              <a:t>有效防范和化解</a:t>
            </a:r>
            <a:r>
              <a:rPr b="1" dirty="0" smtClean="0">
                <a:solidFill>
                  <a:srgbClr val="FF0000"/>
                </a:solidFill>
                <a:latin typeface="宋体" pitchFamily="2" charset="-122"/>
                <a:ea typeface="宋体" pitchFamily="2" charset="-122"/>
              </a:rPr>
              <a:t>煤电产能过剩风险</a:t>
            </a:r>
            <a:r>
              <a:rPr b="1" dirty="0" smtClean="0">
                <a:latin typeface="宋体" pitchFamily="2" charset="-122"/>
                <a:ea typeface="宋体" pitchFamily="2" charset="-122"/>
              </a:rPr>
              <a:t>。到</a:t>
            </a:r>
            <a:r>
              <a:rPr lang="en-US" altLang="zh-CN" b="1" dirty="0" smtClean="0">
                <a:latin typeface="宋体" pitchFamily="2" charset="-122"/>
                <a:ea typeface="宋体" pitchFamily="2" charset="-122"/>
              </a:rPr>
              <a:t>2020</a:t>
            </a:r>
            <a:r>
              <a:rPr b="1" dirty="0" smtClean="0">
                <a:latin typeface="宋体" pitchFamily="2" charset="-122"/>
                <a:ea typeface="宋体" pitchFamily="2" charset="-122"/>
              </a:rPr>
              <a:t>年煤电装机总规模控制在</a:t>
            </a:r>
            <a:r>
              <a:rPr lang="en-US" altLang="zh-CN" b="1" dirty="0" smtClean="0">
                <a:latin typeface="宋体" pitchFamily="2" charset="-122"/>
                <a:ea typeface="宋体" pitchFamily="2" charset="-122"/>
              </a:rPr>
              <a:t>11</a:t>
            </a:r>
            <a:r>
              <a:rPr b="1" dirty="0" smtClean="0">
                <a:latin typeface="宋体" pitchFamily="2" charset="-122"/>
                <a:ea typeface="宋体" pitchFamily="2" charset="-122"/>
              </a:rPr>
              <a:t>亿千瓦以内</a:t>
            </a:r>
            <a:r>
              <a:rPr b="1" dirty="0" smtClean="0">
                <a:solidFill>
                  <a:srgbClr val="C00000"/>
                </a:solidFill>
                <a:latin typeface="宋体" pitchFamily="2" charset="-122"/>
                <a:ea typeface="宋体" pitchFamily="2" charset="-122"/>
              </a:rPr>
              <a:t>。违规建设项目一律停止建设。</a:t>
            </a:r>
            <a:endParaRPr lang="en-US" altLang="zh-CN" b="1" dirty="0" smtClean="0">
              <a:solidFill>
                <a:srgbClr val="C00000"/>
              </a:solidFill>
              <a:latin typeface="宋体" pitchFamily="2" charset="-122"/>
              <a:ea typeface="宋体" pitchFamily="2" charset="-122"/>
            </a:endParaRPr>
          </a:p>
          <a:p>
            <a:pPr indent="457200" eaLnBrk="0" hangingPunct="0">
              <a:lnSpc>
                <a:spcPct val="150000"/>
              </a:lnSpc>
            </a:pPr>
            <a:r>
              <a:rPr lang="en-US" altLang="zh-CN" b="1" dirty="0" smtClean="0">
                <a:latin typeface="宋体" pitchFamily="2" charset="-122"/>
                <a:ea typeface="宋体" pitchFamily="2" charset="-122"/>
              </a:rPr>
              <a:t> 2. </a:t>
            </a:r>
            <a:r>
              <a:rPr b="1" dirty="0" smtClean="0">
                <a:latin typeface="宋体" pitchFamily="2" charset="-122"/>
                <a:ea typeface="宋体" pitchFamily="2" charset="-122"/>
              </a:rPr>
              <a:t>积极</a:t>
            </a:r>
            <a:r>
              <a:rPr b="1" dirty="0" smtClean="0">
                <a:solidFill>
                  <a:srgbClr val="92D050"/>
                </a:solidFill>
                <a:latin typeface="宋体" pitchFamily="2" charset="-122"/>
                <a:ea typeface="宋体" pitchFamily="2" charset="-122"/>
              </a:rPr>
              <a:t>发展水电</a:t>
            </a:r>
            <a:r>
              <a:rPr b="1" dirty="0" smtClean="0">
                <a:latin typeface="宋体" pitchFamily="2" charset="-122"/>
                <a:ea typeface="宋体" pitchFamily="2" charset="-122"/>
              </a:rPr>
              <a:t>。加快建设金沙江、雅砻江、大渡河等大型水电基地。</a:t>
            </a:r>
            <a:endParaRPr lang="en-US" altLang="zh-CN" b="1" dirty="0" smtClean="0">
              <a:latin typeface="宋体" pitchFamily="2" charset="-122"/>
              <a:ea typeface="宋体" pitchFamily="2" charset="-122"/>
            </a:endParaRPr>
          </a:p>
          <a:p>
            <a:pPr indent="457200" eaLnBrk="0" hangingPunct="0">
              <a:lnSpc>
                <a:spcPct val="150000"/>
              </a:lnSpc>
            </a:pPr>
            <a:r>
              <a:rPr lang="en-US" altLang="zh-CN" b="1" dirty="0" smtClean="0">
                <a:latin typeface="宋体" pitchFamily="2" charset="-122"/>
                <a:ea typeface="宋体" pitchFamily="2" charset="-122"/>
              </a:rPr>
              <a:t> 3. </a:t>
            </a:r>
            <a:r>
              <a:rPr b="1" dirty="0" smtClean="0">
                <a:latin typeface="宋体" pitchFamily="2" charset="-122"/>
                <a:ea typeface="宋体" pitchFamily="2" charset="-122"/>
              </a:rPr>
              <a:t>稳步</a:t>
            </a:r>
            <a:r>
              <a:rPr b="1" dirty="0" smtClean="0">
                <a:solidFill>
                  <a:srgbClr val="92D050"/>
                </a:solidFill>
                <a:latin typeface="宋体" pitchFamily="2" charset="-122"/>
                <a:ea typeface="宋体" pitchFamily="2" charset="-122"/>
              </a:rPr>
              <a:t>发展风电</a:t>
            </a:r>
            <a:r>
              <a:rPr b="1" dirty="0" smtClean="0">
                <a:latin typeface="宋体" pitchFamily="2" charset="-122"/>
                <a:ea typeface="宋体" pitchFamily="2" charset="-122"/>
              </a:rPr>
              <a:t>。优化风电建设开发布局，新增规模重心主要向中东部和南方地区倾斜，对弃风率超过</a:t>
            </a:r>
            <a:r>
              <a:rPr lang="en-US" b="1" dirty="0" smtClean="0">
                <a:latin typeface="宋体" pitchFamily="2" charset="-122"/>
                <a:ea typeface="宋体" pitchFamily="2" charset="-122"/>
              </a:rPr>
              <a:t>20%</a:t>
            </a:r>
            <a:r>
              <a:rPr b="1" dirty="0" smtClean="0">
                <a:latin typeface="宋体" pitchFamily="2" charset="-122"/>
                <a:ea typeface="宋体" pitchFamily="2" charset="-122"/>
              </a:rPr>
              <a:t>的省份暂停安排新建风电规模。</a:t>
            </a:r>
            <a:r>
              <a:rPr b="1" dirty="0" smtClean="0">
                <a:solidFill>
                  <a:srgbClr val="FF0000"/>
                </a:solidFill>
                <a:latin typeface="宋体" pitchFamily="2" charset="-122"/>
                <a:ea typeface="宋体" pitchFamily="2" charset="-122"/>
              </a:rPr>
              <a:t>加快海上风电开发利用。</a:t>
            </a:r>
          </a:p>
          <a:p>
            <a:endParaRPr lang="zh-CN" alt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宋体" pitchFamily="2" charset="-122"/>
                <a:ea typeface="宋体" pitchFamily="2" charset="-122"/>
              </a:rPr>
              <a:t>国家能源局能源政策</a:t>
            </a:r>
            <a:endParaRPr lang="zh-CN" altLang="en-US" dirty="0"/>
          </a:p>
        </p:txBody>
      </p:sp>
      <p:sp>
        <p:nvSpPr>
          <p:cNvPr id="3" name="内容占位符 2"/>
          <p:cNvSpPr>
            <a:spLocks noGrp="1"/>
          </p:cNvSpPr>
          <p:nvPr>
            <p:ph idx="1"/>
          </p:nvPr>
        </p:nvSpPr>
        <p:spPr/>
        <p:txBody>
          <a:bodyPr/>
          <a:lstStyle/>
          <a:p>
            <a:pPr indent="457200" eaLnBrk="0" hangingPunct="0">
              <a:lnSpc>
                <a:spcPct val="150000"/>
              </a:lnSpc>
            </a:pPr>
            <a:r>
              <a:rPr lang="en-US" altLang="zh-CN" b="1" dirty="0" smtClean="0">
                <a:latin typeface="宋体" pitchFamily="2" charset="-122"/>
                <a:ea typeface="宋体" pitchFamily="2" charset="-122"/>
              </a:rPr>
              <a:t>4. </a:t>
            </a:r>
            <a:r>
              <a:rPr b="1" dirty="0" smtClean="0">
                <a:latin typeface="宋体" pitchFamily="2" charset="-122"/>
                <a:ea typeface="宋体" pitchFamily="2" charset="-122"/>
              </a:rPr>
              <a:t>安全</a:t>
            </a:r>
            <a:r>
              <a:rPr b="1" dirty="0" smtClean="0">
                <a:solidFill>
                  <a:srgbClr val="C00000"/>
                </a:solidFill>
                <a:latin typeface="宋体" pitchFamily="2" charset="-122"/>
                <a:ea typeface="宋体" pitchFamily="2" charset="-122"/>
              </a:rPr>
              <a:t>发展核电</a:t>
            </a:r>
            <a:r>
              <a:rPr b="1" dirty="0" smtClean="0">
                <a:latin typeface="宋体" pitchFamily="2" charset="-122"/>
                <a:ea typeface="宋体" pitchFamily="2" charset="-122"/>
              </a:rPr>
              <a:t>。积极推进具备条件的核电项目建设，按程序组织核准开工。</a:t>
            </a:r>
            <a:endParaRPr lang="en-US" altLang="zh-CN" b="1" dirty="0" smtClean="0">
              <a:latin typeface="宋体" pitchFamily="2" charset="-122"/>
              <a:ea typeface="宋体" pitchFamily="2" charset="-122"/>
            </a:endParaRPr>
          </a:p>
          <a:p>
            <a:pPr indent="457200" eaLnBrk="0" hangingPunct="0">
              <a:lnSpc>
                <a:spcPct val="150000"/>
              </a:lnSpc>
            </a:pPr>
            <a:r>
              <a:rPr lang="en-US" altLang="zh-CN" b="1" dirty="0" smtClean="0">
                <a:latin typeface="宋体" pitchFamily="2" charset="-122"/>
                <a:ea typeface="宋体" pitchFamily="2" charset="-122"/>
              </a:rPr>
              <a:t>5.</a:t>
            </a:r>
            <a:r>
              <a:rPr b="1" dirty="0" smtClean="0">
                <a:latin typeface="宋体" pitchFamily="2" charset="-122"/>
                <a:ea typeface="宋体" pitchFamily="2" charset="-122"/>
              </a:rPr>
              <a:t>大力</a:t>
            </a:r>
            <a:r>
              <a:rPr b="1" dirty="0" smtClean="0">
                <a:solidFill>
                  <a:srgbClr val="C00000"/>
                </a:solidFill>
                <a:latin typeface="宋体" pitchFamily="2" charset="-122"/>
                <a:ea typeface="宋体" pitchFamily="2" charset="-122"/>
              </a:rPr>
              <a:t>发展太阳能</a:t>
            </a:r>
            <a:r>
              <a:rPr b="1" dirty="0" smtClean="0">
                <a:latin typeface="宋体" pitchFamily="2" charset="-122"/>
                <a:ea typeface="宋体" pitchFamily="2" charset="-122"/>
              </a:rPr>
              <a:t>。继续实施光伏发电“领跑者”行动，推动发电成本下降。</a:t>
            </a:r>
            <a:endParaRPr lang="en-US" altLang="zh-CN" b="1" dirty="0" smtClean="0">
              <a:latin typeface="宋体" pitchFamily="2" charset="-122"/>
              <a:ea typeface="宋体" pitchFamily="2" charset="-122"/>
            </a:endParaRPr>
          </a:p>
          <a:p>
            <a:pPr indent="457200" eaLnBrk="0" hangingPunct="0">
              <a:lnSpc>
                <a:spcPct val="150000"/>
              </a:lnSpc>
            </a:pPr>
            <a:r>
              <a:rPr lang="en-US" altLang="zh-CN" b="1" dirty="0" smtClean="0">
                <a:latin typeface="宋体" pitchFamily="2" charset="-122"/>
                <a:ea typeface="宋体" pitchFamily="2" charset="-122"/>
              </a:rPr>
              <a:t>6.</a:t>
            </a:r>
            <a:r>
              <a:rPr b="1" dirty="0" smtClean="0">
                <a:latin typeface="宋体" pitchFamily="2" charset="-122"/>
                <a:ea typeface="宋体" pitchFamily="2" charset="-122"/>
              </a:rPr>
              <a:t>加</a:t>
            </a:r>
            <a:r>
              <a:rPr b="1" dirty="0" smtClean="0">
                <a:solidFill>
                  <a:srgbClr val="C00000"/>
                </a:solidFill>
                <a:latin typeface="宋体" pitchFamily="2" charset="-122"/>
                <a:ea typeface="宋体" pitchFamily="2" charset="-122"/>
              </a:rPr>
              <a:t>强调峰能力建设</a:t>
            </a:r>
            <a:r>
              <a:rPr b="1" dirty="0" smtClean="0">
                <a:latin typeface="宋体" pitchFamily="2" charset="-122"/>
                <a:ea typeface="宋体" pitchFamily="2" charset="-122"/>
              </a:rPr>
              <a:t>。扎实推进规划内</a:t>
            </a:r>
            <a:r>
              <a:rPr b="1" dirty="0" smtClean="0">
                <a:solidFill>
                  <a:srgbClr val="C00000"/>
                </a:solidFill>
                <a:latin typeface="宋体" pitchFamily="2" charset="-122"/>
                <a:ea typeface="宋体" pitchFamily="2" charset="-122"/>
              </a:rPr>
              <a:t>抽水蓄能电站建设</a:t>
            </a:r>
            <a:r>
              <a:rPr b="1" dirty="0" smtClean="0">
                <a:latin typeface="宋体" pitchFamily="2" charset="-122"/>
                <a:ea typeface="宋体" pitchFamily="2" charset="-122"/>
              </a:rPr>
              <a:t>，研究调整抽水蓄能峰谷电价机制。</a:t>
            </a:r>
            <a:endParaRPr lang="en-US" altLang="zh-CN" b="1" dirty="0" smtClean="0">
              <a:latin typeface="宋体" pitchFamily="2" charset="-122"/>
              <a:ea typeface="宋体" pitchFamily="2" charset="-122"/>
            </a:endParaRPr>
          </a:p>
          <a:p>
            <a:pPr indent="457200" eaLnBrk="0" hangingPunct="0">
              <a:lnSpc>
                <a:spcPct val="150000"/>
              </a:lnSpc>
            </a:pPr>
            <a:r>
              <a:rPr lang="en-US" altLang="zh-CN" b="1" dirty="0" smtClean="0">
                <a:latin typeface="宋体" pitchFamily="2" charset="-122"/>
                <a:ea typeface="宋体" pitchFamily="2" charset="-122"/>
              </a:rPr>
              <a:t> 7. </a:t>
            </a:r>
            <a:r>
              <a:rPr b="1" dirty="0" smtClean="0">
                <a:latin typeface="宋体" pitchFamily="2" charset="-122"/>
                <a:ea typeface="宋体" pitchFamily="2" charset="-122"/>
              </a:rPr>
              <a:t>推进</a:t>
            </a:r>
            <a:r>
              <a:rPr b="1" dirty="0" smtClean="0">
                <a:solidFill>
                  <a:srgbClr val="C00000"/>
                </a:solidFill>
                <a:latin typeface="宋体" pitchFamily="2" charset="-122"/>
                <a:ea typeface="宋体" pitchFamily="2" charset="-122"/>
              </a:rPr>
              <a:t>智能电网建设</a:t>
            </a:r>
            <a:r>
              <a:rPr b="1" dirty="0" smtClean="0">
                <a:latin typeface="宋体" pitchFamily="2" charset="-122"/>
                <a:ea typeface="宋体" pitchFamily="2" charset="-122"/>
              </a:rPr>
              <a:t>。</a:t>
            </a:r>
          </a:p>
          <a:p>
            <a:endParaRPr lang="zh-CN" alt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latin typeface="宋体" pitchFamily="2" charset="-122"/>
                <a:ea typeface="宋体" pitchFamily="2" charset="-122"/>
              </a:rPr>
              <a:t>工匠精神</a:t>
            </a:r>
            <a:endParaRPr lang="zh-CN" altLang="en-US" dirty="0"/>
          </a:p>
        </p:txBody>
      </p:sp>
      <p:sp>
        <p:nvSpPr>
          <p:cNvPr id="3" name="内容占位符 2"/>
          <p:cNvSpPr>
            <a:spLocks noGrp="1"/>
          </p:cNvSpPr>
          <p:nvPr>
            <p:ph idx="1"/>
          </p:nvPr>
        </p:nvSpPr>
        <p:spPr/>
        <p:txBody>
          <a:bodyPr>
            <a:normAutofit fontScale="92500" lnSpcReduction="10000"/>
          </a:bodyPr>
          <a:lstStyle/>
          <a:p>
            <a:pPr marL="0" indent="457200">
              <a:lnSpc>
                <a:spcPct val="150000"/>
              </a:lnSpc>
              <a:spcBef>
                <a:spcPct val="0"/>
              </a:spcBef>
              <a:buFont typeface="Wingdings" pitchFamily="2" charset="2"/>
              <a:buNone/>
            </a:pPr>
            <a:r>
              <a:rPr altLang="zh-CN" noProof="1" smtClean="0">
                <a:latin typeface="宋体" pitchFamily="2" charset="-122"/>
                <a:ea typeface="宋体" pitchFamily="2" charset="-122"/>
              </a:rPr>
              <a:t>——</a:t>
            </a:r>
            <a:r>
              <a:rPr noProof="1" smtClean="0">
                <a:latin typeface="宋体" pitchFamily="2" charset="-122"/>
                <a:ea typeface="宋体" pitchFamily="2" charset="-122"/>
              </a:rPr>
              <a:t>“工匠精神”是李克强总理在</a:t>
            </a:r>
            <a:r>
              <a:rPr altLang="zh-CN" noProof="1" smtClean="0">
                <a:latin typeface="宋体" pitchFamily="2" charset="-122"/>
                <a:ea typeface="宋体" pitchFamily="2" charset="-122"/>
              </a:rPr>
              <a:t>2016</a:t>
            </a:r>
            <a:r>
              <a:rPr noProof="1" smtClean="0">
                <a:latin typeface="宋体" pitchFamily="2" charset="-122"/>
                <a:ea typeface="宋体" pitchFamily="2" charset="-122"/>
              </a:rPr>
              <a:t>年</a:t>
            </a:r>
            <a:r>
              <a:rPr altLang="zh-CN" noProof="1" smtClean="0">
                <a:latin typeface="宋体" pitchFamily="2" charset="-122"/>
                <a:ea typeface="宋体" pitchFamily="2" charset="-122"/>
              </a:rPr>
              <a:t>3</a:t>
            </a:r>
            <a:r>
              <a:rPr noProof="1" smtClean="0">
                <a:latin typeface="宋体" pitchFamily="2" charset="-122"/>
                <a:ea typeface="宋体" pitchFamily="2" charset="-122"/>
              </a:rPr>
              <a:t>月</a:t>
            </a:r>
            <a:r>
              <a:rPr altLang="zh-CN" noProof="1" smtClean="0">
                <a:latin typeface="宋体" pitchFamily="2" charset="-122"/>
                <a:ea typeface="宋体" pitchFamily="2" charset="-122"/>
              </a:rPr>
              <a:t>5</a:t>
            </a:r>
            <a:r>
              <a:rPr noProof="1" smtClean="0">
                <a:latin typeface="宋体" pitchFamily="2" charset="-122"/>
                <a:ea typeface="宋体" pitchFamily="2" charset="-122"/>
              </a:rPr>
              <a:t>日的政府工作报告中首次提出；</a:t>
            </a:r>
            <a:endParaRPr altLang="zh-CN" noProof="1" smtClean="0">
              <a:latin typeface="宋体" pitchFamily="2" charset="-122"/>
              <a:ea typeface="宋体" pitchFamily="2" charset="-122"/>
            </a:endParaRPr>
          </a:p>
          <a:p>
            <a:pPr marL="0" indent="457200">
              <a:lnSpc>
                <a:spcPct val="150000"/>
              </a:lnSpc>
              <a:spcBef>
                <a:spcPct val="0"/>
              </a:spcBef>
              <a:buFont typeface="Wingdings" pitchFamily="2" charset="2"/>
              <a:buNone/>
            </a:pPr>
            <a:r>
              <a:rPr altLang="zh-CN" noProof="1" smtClean="0">
                <a:latin typeface="宋体" pitchFamily="2" charset="-122"/>
                <a:ea typeface="宋体" pitchFamily="2" charset="-122"/>
              </a:rPr>
              <a:t>——</a:t>
            </a:r>
            <a:r>
              <a:rPr noProof="1" smtClean="0">
                <a:latin typeface="宋体" pitchFamily="2" charset="-122"/>
                <a:ea typeface="宋体" pitchFamily="2" charset="-122"/>
              </a:rPr>
              <a:t>“工匠精神”是一种职业精神，它是职业道德、职业能力、职业品质的体现，是从业者的一种职业价值取向和行为表现。</a:t>
            </a:r>
            <a:r>
              <a:rPr noProof="1" smtClean="0">
                <a:solidFill>
                  <a:srgbClr val="FF0000"/>
                </a:solidFill>
                <a:latin typeface="宋体" pitchFamily="2" charset="-122"/>
                <a:ea typeface="宋体" pitchFamily="2" charset="-122"/>
              </a:rPr>
              <a:t>“工匠精神”的基本内涵包括敬业、精益、专注、创新等方面的内容。</a:t>
            </a:r>
            <a:endParaRPr altLang="zh-CN" noProof="1" smtClean="0">
              <a:solidFill>
                <a:srgbClr val="FF0000"/>
              </a:solidFill>
              <a:latin typeface="宋体" pitchFamily="2" charset="-122"/>
              <a:ea typeface="宋体" pitchFamily="2" charset="-122"/>
            </a:endParaRPr>
          </a:p>
          <a:p>
            <a:pPr marL="0" indent="457200">
              <a:lnSpc>
                <a:spcPct val="150000"/>
              </a:lnSpc>
              <a:spcBef>
                <a:spcPct val="0"/>
              </a:spcBef>
              <a:buFont typeface="Wingdings" pitchFamily="2" charset="2"/>
              <a:buNone/>
            </a:pPr>
            <a:r>
              <a:rPr altLang="zh-CN" noProof="1" smtClean="0">
                <a:latin typeface="宋体" pitchFamily="2" charset="-122"/>
                <a:ea typeface="宋体" pitchFamily="2" charset="-122"/>
              </a:rPr>
              <a:t>——</a:t>
            </a:r>
            <a:r>
              <a:rPr noProof="1" smtClean="0">
                <a:latin typeface="宋体" pitchFamily="2" charset="-122"/>
                <a:ea typeface="宋体" pitchFamily="2" charset="-122"/>
              </a:rPr>
              <a:t>“弘扬工匠精神，勇攀质量高峰，让追求卓越、崇尚质量成为全社会、全民族的价值导向和时代精神”，是李克强总理对第二届中国质量奖颁奖大会的批示。</a:t>
            </a:r>
            <a:endParaRPr altLang="zh-CN" noProof="1" smtClean="0">
              <a:latin typeface="宋体" pitchFamily="2" charset="-122"/>
              <a:ea typeface="宋体" pitchFamily="2" charset="-122"/>
            </a:endParaRPr>
          </a:p>
          <a:p>
            <a:pPr marL="0" indent="457200">
              <a:lnSpc>
                <a:spcPct val="150000"/>
              </a:lnSpc>
              <a:spcBef>
                <a:spcPct val="0"/>
              </a:spcBef>
              <a:buFont typeface="Wingdings" pitchFamily="2" charset="2"/>
              <a:buNone/>
            </a:pPr>
            <a:r>
              <a:rPr altLang="zh-CN" noProof="1" smtClean="0">
                <a:latin typeface="宋体" pitchFamily="2" charset="-122"/>
                <a:ea typeface="宋体" pitchFamily="2" charset="-122"/>
              </a:rPr>
              <a:t>——</a:t>
            </a:r>
            <a:r>
              <a:rPr noProof="1" smtClean="0">
                <a:latin typeface="宋体" pitchFamily="2" charset="-122"/>
                <a:ea typeface="宋体" pitchFamily="2" charset="-122"/>
              </a:rPr>
              <a:t> 什么是“中国梦”，如何支持中国实现中国梦。 做好你手里现有的工作，就是对中国梦的磅礴支持。</a:t>
            </a:r>
            <a:endParaRPr altLang="zh-CN" sz="2800" noProof="1" smtClean="0">
              <a:latin typeface="微软雅黑" pitchFamily="34" charset="-122"/>
              <a:ea typeface="微软雅黑" pitchFamily="34" charset="-122"/>
            </a:endParaRPr>
          </a:p>
          <a:p>
            <a:endParaRPr lang="zh-CN" alt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rgbClr val="0070C0"/>
                </a:solidFill>
                <a:effectLst>
                  <a:outerShdw blurRad="38100" dist="38100" dir="2700000" algn="tl">
                    <a:srgbClr val="000000">
                      <a:alpha val="43137"/>
                    </a:srgbClr>
                  </a:outerShdw>
                </a:effectLst>
                <a:latin typeface="微软雅黑" panose="020B0503020204020204" charset="-122"/>
                <a:ea typeface="微软雅黑" panose="020B0503020204020204" charset="-122"/>
                <a:sym typeface="+mn-ea"/>
              </a:rPr>
              <a:t>标准</a:t>
            </a:r>
            <a:r>
              <a:rPr lang="zh-CN" altLang="en-US" dirty="0" smtClean="0">
                <a:solidFill>
                  <a:srgbClr val="0070C0"/>
                </a:solidFill>
                <a:effectLst>
                  <a:outerShdw blurRad="38100" dist="38100" dir="2700000" algn="tl">
                    <a:srgbClr val="000000">
                      <a:alpha val="43137"/>
                    </a:srgbClr>
                  </a:outerShdw>
                </a:effectLst>
                <a:latin typeface="微软雅黑" panose="020B0503020204020204" charset="-122"/>
                <a:ea typeface="微软雅黑" panose="020B0503020204020204" charset="-122"/>
                <a:sym typeface="+mn-ea"/>
              </a:rPr>
              <a:t>化工</a:t>
            </a:r>
            <a:r>
              <a:rPr lang="zh-CN" altLang="en-US" dirty="0" smtClean="0">
                <a:solidFill>
                  <a:srgbClr val="0070C0"/>
                </a:solidFill>
                <a:effectLst>
                  <a:outerShdw blurRad="38100" dist="38100" dir="2700000" algn="tl">
                    <a:srgbClr val="000000">
                      <a:alpha val="43137"/>
                    </a:srgbClr>
                  </a:outerShdw>
                </a:effectLst>
                <a:latin typeface="微软雅黑" panose="020B0503020204020204" charset="-122"/>
                <a:ea typeface="微软雅黑" panose="020B0503020204020204" charset="-122"/>
                <a:sym typeface="+mn-ea"/>
              </a:rPr>
              <a:t>作方向</a:t>
            </a:r>
            <a:endParaRPr lang="zh-CN" altLang="en-US" dirty="0"/>
          </a:p>
        </p:txBody>
      </p:sp>
      <p:sp>
        <p:nvSpPr>
          <p:cNvPr id="3" name="内容占位符 2"/>
          <p:cNvSpPr>
            <a:spLocks noGrp="1"/>
          </p:cNvSpPr>
          <p:nvPr>
            <p:ph idx="1"/>
          </p:nvPr>
        </p:nvSpPr>
        <p:spPr/>
        <p:txBody>
          <a:bodyPr>
            <a:normAutofit fontScale="85000" lnSpcReduction="10000"/>
          </a:bodyPr>
          <a:lstStyle/>
          <a:p>
            <a:pPr indent="457200" eaLnBrk="0" hangingPunct="0">
              <a:lnSpc>
                <a:spcPct val="150000"/>
              </a:lnSpc>
            </a:pPr>
            <a:r>
              <a:rPr lang="en-US" altLang="zh-CN" b="1" dirty="0" smtClean="0">
                <a:latin typeface="宋体" pitchFamily="2" charset="-122"/>
                <a:ea typeface="宋体" pitchFamily="2" charset="-122"/>
              </a:rPr>
              <a:t>1.</a:t>
            </a:r>
            <a:r>
              <a:rPr b="1" dirty="0" smtClean="0">
                <a:latin typeface="宋体" pitchFamily="2" charset="-122"/>
                <a:ea typeface="宋体" pitchFamily="2" charset="-122"/>
              </a:rPr>
              <a:t>大力培育</a:t>
            </a:r>
            <a:r>
              <a:rPr b="1" dirty="0" smtClean="0">
                <a:solidFill>
                  <a:srgbClr val="FF0000"/>
                </a:solidFill>
                <a:latin typeface="宋体" pitchFamily="2" charset="-122"/>
                <a:ea typeface="宋体" pitchFamily="2" charset="-122"/>
              </a:rPr>
              <a:t>团体标准</a:t>
            </a:r>
            <a:r>
              <a:rPr b="1" dirty="0" smtClean="0">
                <a:latin typeface="宋体" pitchFamily="2" charset="-122"/>
                <a:ea typeface="宋体" pitchFamily="2" charset="-122"/>
              </a:rPr>
              <a:t>；建立团体标准与国家、行业标准之间的转化机制，将一些实施情况好、符合国行标要求的团体标准按程序上升为国标、行标。</a:t>
            </a:r>
            <a:endParaRPr lang="en-US" altLang="zh-CN" b="1" dirty="0" smtClean="0">
              <a:latin typeface="宋体" pitchFamily="2" charset="-122"/>
              <a:ea typeface="宋体" pitchFamily="2" charset="-122"/>
            </a:endParaRPr>
          </a:p>
          <a:p>
            <a:pPr indent="457200" eaLnBrk="0" hangingPunct="0">
              <a:lnSpc>
                <a:spcPct val="150000"/>
              </a:lnSpc>
            </a:pPr>
            <a:r>
              <a:rPr lang="en-US" altLang="zh-CN" b="1" dirty="0" smtClean="0">
                <a:solidFill>
                  <a:srgbClr val="FF0000"/>
                </a:solidFill>
                <a:latin typeface="宋体" pitchFamily="2" charset="-122"/>
                <a:ea typeface="宋体" pitchFamily="2" charset="-122"/>
              </a:rPr>
              <a:t>2.</a:t>
            </a:r>
            <a:r>
              <a:rPr b="1" dirty="0" smtClean="0">
                <a:solidFill>
                  <a:srgbClr val="FF0000"/>
                </a:solidFill>
                <a:latin typeface="宋体" pitchFamily="2" charset="-122"/>
                <a:ea typeface="宋体" pitchFamily="2" charset="-122"/>
              </a:rPr>
              <a:t>国家标准</a:t>
            </a:r>
            <a:r>
              <a:rPr b="1" dirty="0" smtClean="0">
                <a:solidFill>
                  <a:srgbClr val="EAA316"/>
                </a:solidFill>
                <a:latin typeface="宋体" pitchFamily="2" charset="-122"/>
                <a:ea typeface="宋体" pitchFamily="2" charset="-122"/>
              </a:rPr>
              <a:t>将逐步统一为</a:t>
            </a:r>
            <a:r>
              <a:rPr b="1" dirty="0" smtClean="0">
                <a:solidFill>
                  <a:srgbClr val="92D050"/>
                </a:solidFill>
                <a:latin typeface="宋体" pitchFamily="2" charset="-122"/>
                <a:ea typeface="宋体" pitchFamily="2" charset="-122"/>
              </a:rPr>
              <a:t>全文强制的标准</a:t>
            </a:r>
            <a:r>
              <a:rPr b="1" dirty="0" smtClean="0">
                <a:latin typeface="宋体" pitchFamily="2" charset="-122"/>
                <a:ea typeface="宋体" pitchFamily="2" charset="-122"/>
              </a:rPr>
              <a:t>，行业标准没有条文强制均为推荐性标准。</a:t>
            </a:r>
            <a:endParaRPr lang="en-US" altLang="zh-CN" b="1" dirty="0" smtClean="0">
              <a:latin typeface="宋体" pitchFamily="2" charset="-122"/>
              <a:ea typeface="宋体" pitchFamily="2" charset="-122"/>
            </a:endParaRPr>
          </a:p>
          <a:p>
            <a:pPr indent="457200" eaLnBrk="0" hangingPunct="0">
              <a:lnSpc>
                <a:spcPct val="150000"/>
              </a:lnSpc>
            </a:pPr>
            <a:r>
              <a:rPr lang="en-US" altLang="zh-CN" b="1" dirty="0" smtClean="0">
                <a:solidFill>
                  <a:srgbClr val="EAA316"/>
                </a:solidFill>
                <a:latin typeface="宋体" pitchFamily="2" charset="-122"/>
                <a:ea typeface="宋体" pitchFamily="2" charset="-122"/>
              </a:rPr>
              <a:t>3.</a:t>
            </a:r>
            <a:r>
              <a:rPr b="1" dirty="0" smtClean="0">
                <a:solidFill>
                  <a:srgbClr val="EAA316"/>
                </a:solidFill>
                <a:latin typeface="宋体" pitchFamily="2" charset="-122"/>
                <a:ea typeface="宋体" pitchFamily="2" charset="-122"/>
              </a:rPr>
              <a:t>国家工程建设标准</a:t>
            </a:r>
            <a:r>
              <a:rPr b="1" dirty="0" smtClean="0">
                <a:latin typeface="宋体" pitchFamily="2" charset="-122"/>
                <a:ea typeface="宋体" pitchFamily="2" charset="-122"/>
              </a:rPr>
              <a:t>将分为：</a:t>
            </a:r>
            <a:r>
              <a:rPr b="1" dirty="0" smtClean="0">
                <a:solidFill>
                  <a:srgbClr val="92D050"/>
                </a:solidFill>
                <a:latin typeface="宋体" pitchFamily="2" charset="-122"/>
                <a:ea typeface="宋体" pitchFamily="2" charset="-122"/>
              </a:rPr>
              <a:t>工程项目类</a:t>
            </a:r>
            <a:r>
              <a:rPr b="1" dirty="0" smtClean="0">
                <a:latin typeface="宋体" pitchFamily="2" charset="-122"/>
                <a:ea typeface="宋体" pitchFamily="2" charset="-122"/>
              </a:rPr>
              <a:t>（规划、布局、功能、性能、关键技术措施，适用于特定类别的工程）和</a:t>
            </a:r>
            <a:r>
              <a:rPr b="1" dirty="0" smtClean="0">
                <a:solidFill>
                  <a:srgbClr val="92D050"/>
                </a:solidFill>
                <a:latin typeface="宋体" pitchFamily="2" charset="-122"/>
                <a:ea typeface="宋体" pitchFamily="2" charset="-122"/>
              </a:rPr>
              <a:t>通用技术类</a:t>
            </a:r>
            <a:r>
              <a:rPr b="1" dirty="0" smtClean="0">
                <a:latin typeface="宋体" pitchFamily="2" charset="-122"/>
                <a:ea typeface="宋体" pitchFamily="2" charset="-122"/>
              </a:rPr>
              <a:t>（勘察、测量、设计、施工等通用技术要求，适用于多类工程）。</a:t>
            </a:r>
            <a:endParaRPr lang="en-US" altLang="zh-CN" b="1" dirty="0" smtClean="0">
              <a:latin typeface="宋体" pitchFamily="2" charset="-122"/>
              <a:ea typeface="宋体" pitchFamily="2" charset="-122"/>
            </a:endParaRPr>
          </a:p>
          <a:p>
            <a:pPr indent="457200" eaLnBrk="0" hangingPunct="0">
              <a:lnSpc>
                <a:spcPct val="150000"/>
              </a:lnSpc>
            </a:pPr>
            <a:r>
              <a:rPr lang="en-US" altLang="zh-CN" b="1" dirty="0" smtClean="0">
                <a:solidFill>
                  <a:srgbClr val="00B050"/>
                </a:solidFill>
                <a:latin typeface="宋体" pitchFamily="2" charset="-122"/>
                <a:ea typeface="宋体" pitchFamily="2" charset="-122"/>
              </a:rPr>
              <a:t>4.</a:t>
            </a:r>
            <a:r>
              <a:rPr b="1" dirty="0" smtClean="0">
                <a:solidFill>
                  <a:srgbClr val="00B050"/>
                </a:solidFill>
                <a:latin typeface="宋体" pitchFamily="2" charset="-122"/>
                <a:ea typeface="宋体" pitchFamily="2" charset="-122"/>
              </a:rPr>
              <a:t>电力标准改革的目标</a:t>
            </a:r>
            <a:r>
              <a:rPr b="1" dirty="0" smtClean="0">
                <a:latin typeface="宋体" pitchFamily="2" charset="-122"/>
                <a:ea typeface="宋体" pitchFamily="2" charset="-122"/>
              </a:rPr>
              <a:t>：勘察、设计、施工、调试、运行、报废、拆除。全寿命周期的标准体系。</a:t>
            </a:r>
          </a:p>
          <a:p>
            <a:endParaRPr lang="zh-CN"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a:extLst>
              <a:ext uri="{FF2B5EF4-FFF2-40B4-BE49-F238E27FC236}">
                <a16:creationId xmlns="" xmlns:a16="http://schemas.microsoft.com/office/drawing/2014/main" id="{C5AD0F49-58FF-4D92-9326-66A028DDB17B}"/>
              </a:ext>
            </a:extLst>
          </p:cNvPr>
          <p:cNvSpPr>
            <a:spLocks noGrp="1"/>
          </p:cNvSpPr>
          <p:nvPr>
            <p:ph type="title"/>
          </p:nvPr>
        </p:nvSpPr>
        <p:spPr/>
        <p:txBody>
          <a:bodyPr/>
          <a:lstStyle/>
          <a:p>
            <a:r>
              <a:rPr lang="zh-CN" altLang="en-US" sz="4800" dirty="0" smtClean="0">
                <a:solidFill>
                  <a:srgbClr val="C00000"/>
                </a:solidFill>
                <a:effectLst>
                  <a:outerShdw blurRad="38100" dist="38100" dir="2700000" algn="tl">
                    <a:srgbClr val="000000">
                      <a:alpha val="43137"/>
                    </a:srgbClr>
                  </a:outerShdw>
                </a:effectLst>
                <a:latin typeface="华文新魏" panose="02010800040101010101" pitchFamily="2" charset="-122"/>
                <a:ea typeface="华文新魏" panose="02010800040101010101" pitchFamily="2" charset="-122"/>
              </a:rPr>
              <a:t>一、</a:t>
            </a:r>
            <a:r>
              <a:rPr lang="zh-CN" altLang="en-US" sz="4800" dirty="0">
                <a:solidFill>
                  <a:srgbClr val="C00000"/>
                </a:solidFill>
                <a:effectLst>
                  <a:outerShdw blurRad="38100" dist="38100" dir="2700000" algn="tl">
                    <a:srgbClr val="000000">
                      <a:alpha val="43137"/>
                    </a:srgbClr>
                  </a:outerShdw>
                </a:effectLst>
                <a:latin typeface="华文新魏" panose="02010800040101010101" pitchFamily="2" charset="-122"/>
                <a:ea typeface="华文新魏" panose="02010800040101010101" pitchFamily="2" charset="-122"/>
              </a:rPr>
              <a:t>创 优 策 划</a:t>
            </a:r>
            <a:endParaRPr lang="zh-CN" altLang="en-US" sz="4800" dirty="0"/>
          </a:p>
        </p:txBody>
      </p:sp>
    </p:spTree>
    <p:extLst>
      <p:ext uri="{BB962C8B-B14F-4D97-AF65-F5344CB8AC3E}">
        <p14:creationId xmlns="" xmlns:p14="http://schemas.microsoft.com/office/powerpoint/2010/main" val="289614640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rgbClr val="0070C0"/>
                </a:solidFill>
                <a:effectLst>
                  <a:outerShdw blurRad="38100" dist="38100" dir="2700000" algn="tl">
                    <a:srgbClr val="000000">
                      <a:alpha val="43137"/>
                    </a:srgbClr>
                  </a:outerShdw>
                </a:effectLst>
                <a:latin typeface="微软雅黑" panose="020B0503020204020204" charset="-122"/>
                <a:ea typeface="微软雅黑" panose="020B0503020204020204" charset="-122"/>
                <a:sym typeface="+mn-ea"/>
              </a:rPr>
              <a:t>标准化工作方向</a:t>
            </a:r>
            <a:endParaRPr lang="zh-CN" altLang="en-US" dirty="0"/>
          </a:p>
        </p:txBody>
      </p:sp>
      <p:sp>
        <p:nvSpPr>
          <p:cNvPr id="3" name="内容占位符 2"/>
          <p:cNvSpPr>
            <a:spLocks noGrp="1"/>
          </p:cNvSpPr>
          <p:nvPr>
            <p:ph idx="1"/>
          </p:nvPr>
        </p:nvSpPr>
        <p:spPr/>
        <p:txBody>
          <a:bodyPr>
            <a:normAutofit lnSpcReduction="10000"/>
          </a:bodyPr>
          <a:lstStyle/>
          <a:p>
            <a:pPr indent="457200" eaLnBrk="0" hangingPunct="0">
              <a:lnSpc>
                <a:spcPct val="150000"/>
              </a:lnSpc>
            </a:pPr>
            <a:r>
              <a:rPr lang="en-US" altLang="zh-CN" b="1" dirty="0" smtClean="0">
                <a:latin typeface="宋体" pitchFamily="2" charset="-122"/>
                <a:ea typeface="宋体" pitchFamily="2" charset="-122"/>
              </a:rPr>
              <a:t>5.</a:t>
            </a:r>
            <a:r>
              <a:rPr b="1" dirty="0" smtClean="0">
                <a:latin typeface="宋体" pitchFamily="2" charset="-122"/>
                <a:ea typeface="宋体" pitchFamily="2" charset="-122"/>
              </a:rPr>
              <a:t>国家正在制定</a:t>
            </a:r>
            <a:r>
              <a:rPr lang="en-US" altLang="zh-CN" b="1" dirty="0" smtClean="0">
                <a:latin typeface="宋体" pitchFamily="2" charset="-122"/>
                <a:ea typeface="宋体" pitchFamily="2" charset="-122"/>
              </a:rPr>
              <a:t>《</a:t>
            </a:r>
            <a:r>
              <a:rPr b="1" dirty="0" smtClean="0">
                <a:latin typeface="宋体" pitchFamily="2" charset="-122"/>
                <a:ea typeface="宋体" pitchFamily="2" charset="-122"/>
              </a:rPr>
              <a:t>标准联通“一带一路”行动计划</a:t>
            </a:r>
            <a:r>
              <a:rPr lang="en-US" altLang="zh-CN" b="1" dirty="0" smtClean="0">
                <a:latin typeface="宋体" pitchFamily="2" charset="-122"/>
                <a:ea typeface="宋体" pitchFamily="2" charset="-122"/>
              </a:rPr>
              <a:t>》</a:t>
            </a:r>
            <a:r>
              <a:rPr b="1" dirty="0" smtClean="0">
                <a:latin typeface="宋体" pitchFamily="2" charset="-122"/>
                <a:ea typeface="宋体" pitchFamily="2" charset="-122"/>
              </a:rPr>
              <a:t>（</a:t>
            </a:r>
            <a:r>
              <a:rPr lang="en-US" altLang="zh-CN" b="1" dirty="0" smtClean="0">
                <a:latin typeface="宋体" pitchFamily="2" charset="-122"/>
                <a:ea typeface="宋体" pitchFamily="2" charset="-122"/>
              </a:rPr>
              <a:t>2018</a:t>
            </a:r>
            <a:r>
              <a:rPr b="1" dirty="0" smtClean="0">
                <a:latin typeface="宋体" pitchFamily="2" charset="-122"/>
                <a:ea typeface="宋体" pitchFamily="2" charset="-122"/>
              </a:rPr>
              <a:t>～</a:t>
            </a:r>
            <a:r>
              <a:rPr lang="en-US" altLang="zh-CN" b="1" dirty="0" smtClean="0">
                <a:latin typeface="宋体" pitchFamily="2" charset="-122"/>
                <a:ea typeface="宋体" pitchFamily="2" charset="-122"/>
              </a:rPr>
              <a:t>2020</a:t>
            </a:r>
            <a:r>
              <a:rPr b="1" dirty="0" smtClean="0">
                <a:latin typeface="宋体" pitchFamily="2" charset="-122"/>
                <a:ea typeface="宋体" pitchFamily="2" charset="-122"/>
              </a:rPr>
              <a:t>），大力推动</a:t>
            </a:r>
            <a:r>
              <a:rPr b="1" dirty="0" smtClean="0">
                <a:solidFill>
                  <a:srgbClr val="00B050"/>
                </a:solidFill>
                <a:latin typeface="宋体" pitchFamily="2" charset="-122"/>
                <a:ea typeface="宋体" pitchFamily="2" charset="-122"/>
              </a:rPr>
              <a:t>中国标准国际化</a:t>
            </a:r>
            <a:r>
              <a:rPr b="1" dirty="0" smtClean="0">
                <a:latin typeface="宋体" pitchFamily="2" charset="-122"/>
                <a:ea typeface="宋体" pitchFamily="2" charset="-122"/>
              </a:rPr>
              <a:t>；住建部正在组织完成标准服务“一带一路”建设对策研究，有针对性的开展</a:t>
            </a:r>
            <a:r>
              <a:rPr b="1" dirty="0" smtClean="0">
                <a:solidFill>
                  <a:srgbClr val="00B050"/>
                </a:solidFill>
                <a:latin typeface="宋体" pitchFamily="2" charset="-122"/>
                <a:ea typeface="宋体" pitchFamily="2" charset="-122"/>
              </a:rPr>
              <a:t>标准翻译、标准比对、检测互认</a:t>
            </a:r>
            <a:r>
              <a:rPr b="1" dirty="0" smtClean="0">
                <a:latin typeface="宋体" pitchFamily="2" charset="-122"/>
                <a:ea typeface="宋体" pitchFamily="2" charset="-122"/>
              </a:rPr>
              <a:t>等相关工作。</a:t>
            </a:r>
          </a:p>
          <a:p>
            <a:pPr indent="457200" eaLnBrk="0" hangingPunct="0">
              <a:lnSpc>
                <a:spcPct val="150000"/>
              </a:lnSpc>
            </a:pPr>
            <a:r>
              <a:rPr lang="en-US" altLang="zh-CN" b="1" dirty="0" smtClean="0">
                <a:latin typeface="宋体" pitchFamily="2" charset="-122"/>
                <a:ea typeface="宋体" pitchFamily="2" charset="-122"/>
              </a:rPr>
              <a:t>6.</a:t>
            </a:r>
            <a:r>
              <a:rPr b="1" dirty="0" smtClean="0">
                <a:latin typeface="宋体" pitchFamily="2" charset="-122"/>
                <a:ea typeface="宋体" pitchFamily="2" charset="-122"/>
              </a:rPr>
              <a:t>采取多种形式的</a:t>
            </a:r>
            <a:r>
              <a:rPr b="1" dirty="0" smtClean="0">
                <a:solidFill>
                  <a:srgbClr val="00B050"/>
                </a:solidFill>
                <a:latin typeface="宋体" pitchFamily="2" charset="-122"/>
                <a:ea typeface="宋体" pitchFamily="2" charset="-122"/>
              </a:rPr>
              <a:t>标准宣贯</a:t>
            </a:r>
            <a:r>
              <a:rPr b="1" dirty="0" smtClean="0">
                <a:latin typeface="宋体" pitchFamily="2" charset="-122"/>
                <a:ea typeface="宋体" pitchFamily="2" charset="-122"/>
              </a:rPr>
              <a:t>工作，开展对企业标准化岗位的知识培训；促进企业建立健全标准体系。</a:t>
            </a:r>
          </a:p>
          <a:p>
            <a:pPr indent="457200" eaLnBrk="0" hangingPunct="0">
              <a:lnSpc>
                <a:spcPct val="150000"/>
              </a:lnSpc>
            </a:pPr>
            <a:r>
              <a:rPr lang="en-US" altLang="zh-CN" b="1" dirty="0" smtClean="0">
                <a:latin typeface="宋体" pitchFamily="2" charset="-122"/>
                <a:ea typeface="宋体" pitchFamily="2" charset="-122"/>
              </a:rPr>
              <a:t>7.</a:t>
            </a:r>
            <a:r>
              <a:rPr b="1" dirty="0" smtClean="0">
                <a:latin typeface="宋体" pitchFamily="2" charset="-122"/>
                <a:ea typeface="宋体" pitchFamily="2" charset="-122"/>
              </a:rPr>
              <a:t>优秀的国际、国家、行业、团体和企业标准，可以参与</a:t>
            </a:r>
            <a:r>
              <a:rPr b="1" dirty="0" smtClean="0">
                <a:solidFill>
                  <a:srgbClr val="00B050"/>
                </a:solidFill>
                <a:latin typeface="宋体" pitchFamily="2" charset="-122"/>
                <a:ea typeface="宋体" pitchFamily="2" charset="-122"/>
              </a:rPr>
              <a:t>“中国电力创新奖</a:t>
            </a:r>
            <a:r>
              <a:rPr lang="en-US" altLang="zh-CN" b="1" dirty="0" smtClean="0">
                <a:solidFill>
                  <a:srgbClr val="00B050"/>
                </a:solidFill>
                <a:latin typeface="宋体" pitchFamily="2" charset="-122"/>
                <a:ea typeface="宋体" pitchFamily="2" charset="-122"/>
              </a:rPr>
              <a:t>-</a:t>
            </a:r>
            <a:r>
              <a:rPr b="1" dirty="0" smtClean="0">
                <a:solidFill>
                  <a:srgbClr val="00B050"/>
                </a:solidFill>
                <a:latin typeface="宋体" pitchFamily="2" charset="-122"/>
                <a:ea typeface="宋体" pitchFamily="2" charset="-122"/>
              </a:rPr>
              <a:t>标准类”评选，</a:t>
            </a:r>
            <a:r>
              <a:rPr b="1" dirty="0" smtClean="0">
                <a:latin typeface="宋体" pitchFamily="2" charset="-122"/>
                <a:ea typeface="宋体" pitchFamily="2" charset="-122"/>
              </a:rPr>
              <a:t>优秀项目可推荐至国家标准委，参加“中国标准创新贡献奖”评选。</a:t>
            </a:r>
          </a:p>
          <a:p>
            <a:endParaRPr lang="zh-CN" alt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电力项目创优要点</a:t>
            </a:r>
            <a:endParaRPr lang="zh-CN" altLang="en-US" dirty="0"/>
          </a:p>
        </p:txBody>
      </p:sp>
      <p:sp>
        <p:nvSpPr>
          <p:cNvPr id="3" name="内容占位符 2"/>
          <p:cNvSpPr>
            <a:spLocks noGrp="1"/>
          </p:cNvSpPr>
          <p:nvPr>
            <p:ph idx="1"/>
          </p:nvPr>
        </p:nvSpPr>
        <p:spPr/>
        <p:txBody>
          <a:bodyPr/>
          <a:lstStyle/>
          <a:p>
            <a:pPr eaLnBrk="0" hangingPunct="0">
              <a:lnSpc>
                <a:spcPct val="150000"/>
              </a:lnSpc>
              <a:buFontTx/>
              <a:buNone/>
              <a:defRPr/>
            </a:pPr>
            <a:r>
              <a:rPr b="1" dirty="0" smtClean="0">
                <a:solidFill>
                  <a:srgbClr val="00B050"/>
                </a:solidFill>
                <a:effectLst>
                  <a:outerShdw blurRad="38100" dist="38100" dir="2700000" algn="tl">
                    <a:srgbClr val="000000">
                      <a:alpha val="43137"/>
                    </a:srgbClr>
                  </a:outerShdw>
                </a:effectLst>
                <a:latin typeface="微软雅黑" panose="020B0503020204020204" charset="-122"/>
                <a:ea typeface="微软雅黑" panose="020B0503020204020204" charset="-122"/>
                <a:sym typeface="+mn-ea"/>
              </a:rPr>
              <a:t>一、电力工程建设目标</a:t>
            </a:r>
            <a:endParaRPr b="1" dirty="0" smtClean="0">
              <a:latin typeface="微软雅黑" panose="020B0503020204020204" charset="-122"/>
              <a:ea typeface="微软雅黑" panose="020B0503020204020204" charset="-122"/>
              <a:sym typeface="+mn-ea"/>
            </a:endParaRPr>
          </a:p>
          <a:p>
            <a:pPr eaLnBrk="0" hangingPunct="0">
              <a:lnSpc>
                <a:spcPct val="150000"/>
              </a:lnSpc>
              <a:buFontTx/>
              <a:buNone/>
              <a:defRPr/>
            </a:pPr>
            <a:r>
              <a:rPr b="1" dirty="0" smtClean="0">
                <a:latin typeface="微软雅黑" panose="020B0503020204020204" charset="-122"/>
                <a:ea typeface="微软雅黑" panose="020B0503020204020204" charset="-122"/>
                <a:sym typeface="+mn-ea"/>
              </a:rPr>
              <a:t>最大限度节约资源、减少污染，全寿命周期安全可靠，性能、功能与成本最佳匹配。</a:t>
            </a:r>
            <a:endParaRPr lang="en-US" altLang="zh-CN" b="1" dirty="0" smtClean="0">
              <a:latin typeface="微软雅黑" panose="020B0503020204020204" charset="-122"/>
              <a:ea typeface="微软雅黑" panose="020B0503020204020204" charset="-122"/>
              <a:sym typeface="+mn-ea"/>
            </a:endParaRPr>
          </a:p>
          <a:p>
            <a:pPr eaLnBrk="0" hangingPunct="0">
              <a:lnSpc>
                <a:spcPct val="150000"/>
              </a:lnSpc>
              <a:buFontTx/>
              <a:buNone/>
              <a:defRPr/>
            </a:pPr>
            <a:r>
              <a:rPr b="1" dirty="0" smtClean="0">
                <a:solidFill>
                  <a:srgbClr val="00B050"/>
                </a:solidFill>
                <a:effectLst>
                  <a:outerShdw blurRad="38100" dist="38100" dir="2700000" algn="tl">
                    <a:srgbClr val="000000">
                      <a:alpha val="43137"/>
                    </a:srgbClr>
                  </a:outerShdw>
                </a:effectLst>
                <a:latin typeface="微软雅黑" panose="020B0503020204020204" charset="-122"/>
                <a:ea typeface="微软雅黑" panose="020B0503020204020204" charset="-122"/>
                <a:sym typeface="+mn-ea"/>
              </a:rPr>
              <a:t>  二、电力工程质量目标</a:t>
            </a:r>
            <a:endParaRPr b="1" dirty="0" smtClean="0">
              <a:solidFill>
                <a:srgbClr val="00B050"/>
              </a:solidFill>
              <a:latin typeface="微软雅黑" panose="020B0503020204020204" charset="-122"/>
              <a:ea typeface="微软雅黑" panose="020B0503020204020204" charset="-122"/>
              <a:sym typeface="+mn-ea"/>
            </a:endParaRPr>
          </a:p>
          <a:p>
            <a:pPr eaLnBrk="0" hangingPunct="0">
              <a:lnSpc>
                <a:spcPct val="150000"/>
              </a:lnSpc>
              <a:buFontTx/>
              <a:buNone/>
              <a:defRPr/>
            </a:pPr>
            <a:r>
              <a:rPr b="1" dirty="0" smtClean="0">
                <a:latin typeface="微软雅黑" panose="020B0503020204020204" charset="-122"/>
                <a:ea typeface="微软雅黑" panose="020B0503020204020204" charset="-122"/>
                <a:sym typeface="+mn-ea"/>
              </a:rPr>
              <a:t>科技与美学高度统一，设备系统优化，施工技术创新，工艺流程量化，生产要素组合科学。</a:t>
            </a:r>
            <a:endParaRPr lang="en-US" altLang="zh-CN" b="1" dirty="0" smtClean="0">
              <a:latin typeface="微软雅黑" panose="020B0503020204020204" charset="-122"/>
              <a:ea typeface="微软雅黑" panose="020B0503020204020204" charset="-122"/>
              <a:sym typeface="+mn-ea"/>
            </a:endParaRPr>
          </a:p>
          <a:p>
            <a:endParaRPr lang="zh-CN" alt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电力项目创优要点</a:t>
            </a:r>
            <a:endParaRPr lang="zh-CN" altLang="en-US" dirty="0"/>
          </a:p>
        </p:txBody>
      </p:sp>
      <p:sp>
        <p:nvSpPr>
          <p:cNvPr id="3" name="内容占位符 2"/>
          <p:cNvSpPr>
            <a:spLocks noGrp="1"/>
          </p:cNvSpPr>
          <p:nvPr>
            <p:ph idx="1"/>
          </p:nvPr>
        </p:nvSpPr>
        <p:spPr>
          <a:xfrm>
            <a:off x="429066" y="1000108"/>
            <a:ext cx="8489270" cy="5104601"/>
          </a:xfrm>
        </p:spPr>
        <p:txBody>
          <a:bodyPr/>
          <a:lstStyle/>
          <a:p>
            <a:pPr>
              <a:buNone/>
            </a:pPr>
            <a:endParaRPr lang="zh-CN" altLang="en-US" dirty="0"/>
          </a:p>
        </p:txBody>
      </p:sp>
      <p:sp>
        <p:nvSpPr>
          <p:cNvPr id="4" name="文本框 12"/>
          <p:cNvSpPr txBox="1">
            <a:spLocks noChangeArrowheads="1"/>
          </p:cNvSpPr>
          <p:nvPr/>
        </p:nvSpPr>
        <p:spPr bwMode="auto">
          <a:xfrm>
            <a:off x="922338" y="2581274"/>
            <a:ext cx="7550150" cy="2554545"/>
          </a:xfrm>
          <a:prstGeom prst="rect">
            <a:avLst/>
          </a:prstGeom>
          <a:noFill/>
          <a:ln w="9525">
            <a:noFill/>
            <a:miter lim="800000"/>
            <a:headEnd/>
            <a:tailEnd/>
          </a:ln>
        </p:spPr>
        <p:txBody>
          <a:bodyPr wrap="square">
            <a:spAutoFit/>
          </a:bodyPr>
          <a:lstStyle/>
          <a:p>
            <a:pPr eaLnBrk="0" hangingPunct="0">
              <a:lnSpc>
                <a:spcPts val="3200"/>
              </a:lnSpc>
            </a:pPr>
            <a:r>
              <a:rPr lang="zh-CN" altLang="en-US" sz="1500" b="1" dirty="0">
                <a:solidFill>
                  <a:srgbClr val="FF0000"/>
                </a:solidFill>
                <a:latin typeface="微软雅黑" pitchFamily="34" charset="-122"/>
                <a:ea typeface="微软雅黑" pitchFamily="34" charset="-122"/>
              </a:rPr>
              <a:t>程序合规</a:t>
            </a:r>
            <a:r>
              <a:rPr lang="zh-CN" altLang="en-US" sz="1500" dirty="0">
                <a:latin typeface="微软雅黑" pitchFamily="34" charset="-122"/>
                <a:ea typeface="微软雅黑" pitchFamily="34" charset="-122"/>
              </a:rPr>
              <a:t>指从工程立项到工程竣工全过程的</a:t>
            </a:r>
            <a:r>
              <a:rPr lang="zh-CN" altLang="en-US" sz="1500" dirty="0">
                <a:solidFill>
                  <a:srgbClr val="00B050"/>
                </a:solidFill>
                <a:latin typeface="微软雅黑" pitchFamily="34" charset="-122"/>
                <a:ea typeface="微软雅黑" pitchFamily="34" charset="-122"/>
              </a:rPr>
              <a:t>建设程序</a:t>
            </a:r>
            <a:r>
              <a:rPr lang="zh-CN" altLang="en-US" sz="1500" dirty="0">
                <a:latin typeface="微软雅黑" pitchFamily="34" charset="-122"/>
                <a:ea typeface="微软雅黑" pitchFamily="34" charset="-122"/>
              </a:rPr>
              <a:t>，</a:t>
            </a:r>
            <a:r>
              <a:rPr lang="zh-CN" altLang="en-US" sz="1500" dirty="0">
                <a:solidFill>
                  <a:srgbClr val="00B050"/>
                </a:solidFill>
                <a:latin typeface="微软雅黑" pitchFamily="34" charset="-122"/>
                <a:ea typeface="微软雅黑" pitchFamily="34" charset="-122"/>
              </a:rPr>
              <a:t>符合</a:t>
            </a:r>
            <a:r>
              <a:rPr lang="zh-CN" altLang="en-US" sz="1500" dirty="0">
                <a:latin typeface="微软雅黑" pitchFamily="34" charset="-122"/>
                <a:ea typeface="微软雅黑" pitchFamily="34" charset="-122"/>
              </a:rPr>
              <a:t>国家现行</a:t>
            </a:r>
            <a:r>
              <a:rPr lang="zh-CN" altLang="en-US" sz="1500" dirty="0">
                <a:solidFill>
                  <a:srgbClr val="00B050"/>
                </a:solidFill>
                <a:latin typeface="微软雅黑" pitchFamily="34" charset="-122"/>
                <a:ea typeface="微软雅黑" pitchFamily="34" charset="-122"/>
              </a:rPr>
              <a:t>法律法规</a:t>
            </a:r>
            <a:r>
              <a:rPr lang="zh-CN" altLang="en-US" sz="1500" dirty="0">
                <a:latin typeface="微软雅黑" pitchFamily="34" charset="-122"/>
                <a:ea typeface="微软雅黑" pitchFamily="34" charset="-122"/>
              </a:rPr>
              <a:t>和</a:t>
            </a:r>
            <a:r>
              <a:rPr lang="zh-CN" altLang="en-US" sz="1500" dirty="0">
                <a:solidFill>
                  <a:srgbClr val="00B050"/>
                </a:solidFill>
                <a:latin typeface="微软雅黑" pitchFamily="34" charset="-122"/>
                <a:ea typeface="微软雅黑" pitchFamily="34" charset="-122"/>
              </a:rPr>
              <a:t>标准规范</a:t>
            </a:r>
            <a:r>
              <a:rPr lang="zh-CN" altLang="en-US" sz="1500" dirty="0">
                <a:latin typeface="微软雅黑" pitchFamily="34" charset="-122"/>
                <a:ea typeface="微软雅黑" pitchFamily="34" charset="-122"/>
              </a:rPr>
              <a:t>的规定。创优工程还应满足申报奖项“评选办法”的要求。</a:t>
            </a:r>
          </a:p>
          <a:p>
            <a:pPr eaLnBrk="0" hangingPunct="0">
              <a:lnSpc>
                <a:spcPts val="3200"/>
              </a:lnSpc>
              <a:defRPr/>
            </a:pPr>
            <a:r>
              <a:rPr lang="zh-CN" altLang="en-US" sz="1500" b="1" dirty="0">
                <a:solidFill>
                  <a:srgbClr val="FF0000"/>
                </a:solidFill>
                <a:latin typeface="微软雅黑" pitchFamily="34" charset="-122"/>
                <a:ea typeface="微软雅黑" pitchFamily="34" charset="-122"/>
              </a:rPr>
              <a:t>管理有效</a:t>
            </a:r>
            <a:r>
              <a:rPr lang="zh-CN" altLang="en-US" sz="1500" dirty="0">
                <a:latin typeface="微软雅黑" pitchFamily="34" charset="-122"/>
                <a:ea typeface="微软雅黑" pitchFamily="34" charset="-122"/>
              </a:rPr>
              <a:t>指通过科学的顶层设计、精细的统筹规划、有效的约束性制度、可操作的措施等手段，实现既定的工程总体目标</a:t>
            </a:r>
            <a:r>
              <a:rPr lang="zh-CN" altLang="en-US" sz="1500" dirty="0" smtClean="0">
                <a:latin typeface="微软雅黑" pitchFamily="34" charset="-122"/>
                <a:ea typeface="微软雅黑" pitchFamily="34" charset="-122"/>
              </a:rPr>
              <a:t>。</a:t>
            </a:r>
            <a:endParaRPr lang="en-US" altLang="zh-CN" sz="1500" dirty="0" smtClean="0">
              <a:latin typeface="微软雅黑" pitchFamily="34" charset="-122"/>
              <a:ea typeface="微软雅黑" pitchFamily="34" charset="-122"/>
            </a:endParaRPr>
          </a:p>
          <a:p>
            <a:pPr eaLnBrk="0" hangingPunct="0">
              <a:lnSpc>
                <a:spcPts val="3200"/>
              </a:lnSpc>
              <a:defRPr/>
            </a:pPr>
            <a:r>
              <a:rPr lang="zh-CN" altLang="en-US" sz="1500" b="1" noProof="1" smtClean="0">
                <a:solidFill>
                  <a:srgbClr val="FF0000"/>
                </a:solidFill>
                <a:latin typeface="微软雅黑" panose="020B0503020204020204" charset="-122"/>
                <a:ea typeface="微软雅黑" panose="020B0503020204020204" charset="-122"/>
                <a:sym typeface="+mn-ea"/>
              </a:rPr>
              <a:t>技术创新</a:t>
            </a:r>
            <a:r>
              <a:rPr lang="zh-CN" altLang="en-US" sz="1500" noProof="1" smtClean="0">
                <a:latin typeface="微软雅黑" panose="020B0503020204020204" charset="-122"/>
                <a:ea typeface="微软雅黑" panose="020B0503020204020204" charset="-122"/>
                <a:sym typeface="+mn-ea"/>
              </a:rPr>
              <a:t>指创造或提升产品、生产流程的技术活动，把生产要素的“新组合”引入生产体系，通过技术进步的实践，实现产业升级的根本性转变。</a:t>
            </a:r>
            <a:endParaRPr lang="zh-CN" altLang="en-US" sz="1500" b="1" noProof="1" smtClean="0">
              <a:solidFill>
                <a:srgbClr val="EAA316"/>
              </a:solidFill>
              <a:latin typeface="微软雅黑" panose="020B0503020204020204" charset="-122"/>
              <a:ea typeface="微软雅黑" panose="020B0503020204020204" charset="-122"/>
            </a:endParaRPr>
          </a:p>
        </p:txBody>
      </p:sp>
      <p:sp>
        <p:nvSpPr>
          <p:cNvPr id="5" name="矩形 13"/>
          <p:cNvSpPr/>
          <p:nvPr/>
        </p:nvSpPr>
        <p:spPr>
          <a:xfrm>
            <a:off x="971550" y="1563688"/>
            <a:ext cx="7307263" cy="990600"/>
          </a:xfrm>
          <a:prstGeom prst="rect">
            <a:avLst/>
          </a:prstGeom>
          <a:noFill/>
          <a:ln w="9525">
            <a:noFill/>
          </a:ln>
        </p:spPr>
        <p:txBody>
          <a:bodyPr>
            <a:spAutoFit/>
          </a:bodyPr>
          <a:lstStyle/>
          <a:p>
            <a:pPr eaLnBrk="0" hangingPunct="0">
              <a:lnSpc>
                <a:spcPct val="150000"/>
              </a:lnSpc>
              <a:buFont typeface="Wingdings" panose="05000000000000000000" pitchFamily="2" charset="2"/>
              <a:buNone/>
              <a:defRPr/>
            </a:pPr>
            <a:r>
              <a:rPr lang="zh-CN" altLang="en-US" sz="1950" b="1" noProof="1">
                <a:latin typeface="微软雅黑" panose="020B0503020204020204" charset="-122"/>
                <a:ea typeface="微软雅黑" panose="020B0503020204020204" charset="-122"/>
              </a:rPr>
              <a:t>程序合规       管理有效       技术创新       工序量化       工艺精准</a:t>
            </a:r>
          </a:p>
          <a:p>
            <a:pPr eaLnBrk="0" hangingPunct="0">
              <a:lnSpc>
                <a:spcPct val="150000"/>
              </a:lnSpc>
              <a:buFont typeface="Wingdings" panose="05000000000000000000" pitchFamily="2" charset="2"/>
              <a:buNone/>
              <a:defRPr/>
            </a:pPr>
            <a:r>
              <a:rPr lang="zh-CN" altLang="en-US" sz="1950" b="1" noProof="1">
                <a:latin typeface="微软雅黑" panose="020B0503020204020204" charset="-122"/>
                <a:ea typeface="微软雅黑" panose="020B0503020204020204" charset="-122"/>
              </a:rPr>
              <a:t>可靠耐用       节能减排       指标先进       档案规范       特色突出</a:t>
            </a:r>
            <a:endParaRPr lang="en-US" altLang="zh-CN" sz="1950" b="1" noProof="1">
              <a:latin typeface="微软雅黑" panose="020B0503020204020204" charset="-122"/>
              <a:ea typeface="微软雅黑" panose="020B0503020204020204" charset="-122"/>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电力项目创优要点</a:t>
            </a:r>
            <a:endParaRPr lang="zh-CN" altLang="en-US" dirty="0"/>
          </a:p>
        </p:txBody>
      </p:sp>
      <p:sp>
        <p:nvSpPr>
          <p:cNvPr id="3" name="内容占位符 2"/>
          <p:cNvSpPr>
            <a:spLocks noGrp="1"/>
          </p:cNvSpPr>
          <p:nvPr>
            <p:ph idx="1"/>
          </p:nvPr>
        </p:nvSpPr>
        <p:spPr/>
        <p:txBody>
          <a:bodyPr/>
          <a:lstStyle/>
          <a:p>
            <a:pPr eaLnBrk="0" hangingPunct="0">
              <a:lnSpc>
                <a:spcPts val="3200"/>
              </a:lnSpc>
              <a:defRPr/>
            </a:pPr>
            <a:r>
              <a:rPr b="1" noProof="1" smtClean="0">
                <a:solidFill>
                  <a:srgbClr val="FF0000"/>
                </a:solidFill>
                <a:latin typeface="微软雅黑" panose="020B0503020204020204" charset="-122"/>
                <a:ea typeface="微软雅黑" panose="020B0503020204020204" charset="-122"/>
                <a:sym typeface="+mn-ea"/>
              </a:rPr>
              <a:t>技术创新</a:t>
            </a:r>
            <a:r>
              <a:rPr noProof="1" smtClean="0">
                <a:latin typeface="微软雅黑" panose="020B0503020204020204" charset="-122"/>
                <a:ea typeface="微软雅黑" panose="020B0503020204020204" charset="-122"/>
                <a:sym typeface="+mn-ea"/>
              </a:rPr>
              <a:t>指创造或提升产品、生产流程的技术活动，把生产要素的“新组合”引入生产体系，通过技术进步的实践，实现产业升级的根本性转变。</a:t>
            </a:r>
            <a:endParaRPr b="1" noProof="1" smtClean="0">
              <a:solidFill>
                <a:srgbClr val="EAA316"/>
              </a:solidFill>
              <a:latin typeface="微软雅黑" panose="020B0503020204020204" charset="-122"/>
              <a:ea typeface="微软雅黑" panose="020B0503020204020204" charset="-122"/>
            </a:endParaRPr>
          </a:p>
          <a:p>
            <a:pPr eaLnBrk="0" hangingPunct="0">
              <a:lnSpc>
                <a:spcPts val="3200"/>
              </a:lnSpc>
              <a:defRPr/>
            </a:pPr>
            <a:r>
              <a:rPr b="1" noProof="1" smtClean="0">
                <a:solidFill>
                  <a:srgbClr val="FF0000"/>
                </a:solidFill>
                <a:latin typeface="微软雅黑" panose="020B0503020204020204" charset="-122"/>
                <a:ea typeface="微软雅黑" panose="020B0503020204020204" charset="-122"/>
              </a:rPr>
              <a:t>工序量化</a:t>
            </a:r>
            <a:r>
              <a:rPr noProof="1" smtClean="0">
                <a:latin typeface="微软雅黑" panose="020B0503020204020204" charset="-122"/>
                <a:ea typeface="微软雅黑" panose="020B0503020204020204" charset="-122"/>
              </a:rPr>
              <a:t>以工程为对象，以量化的工艺流程为核心，运用系统工程原理，将先进技术和科学管理相结合，经过工程实践形成的相对成熟的综合配套的施工方法。它必须具有先进、适用和保证工程质量与安全、环保、提高施工效率、降低工程成本等特点。</a:t>
            </a:r>
            <a:endParaRPr lang="en-US" altLang="zh-CN" noProof="1" smtClean="0">
              <a:latin typeface="微软雅黑" panose="020B0503020204020204" charset="-122"/>
              <a:ea typeface="微软雅黑" panose="020B0503020204020204" charset="-122"/>
            </a:endParaRPr>
          </a:p>
          <a:p>
            <a:pPr eaLnBrk="0" hangingPunct="0">
              <a:lnSpc>
                <a:spcPts val="3200"/>
              </a:lnSpc>
              <a:defRPr/>
            </a:pPr>
            <a:r>
              <a:rPr b="1" noProof="1" smtClean="0">
                <a:solidFill>
                  <a:srgbClr val="FF0000"/>
                </a:solidFill>
                <a:latin typeface="微软雅黑" panose="020B0503020204020204" charset="-122"/>
                <a:ea typeface="微软雅黑" panose="020B0503020204020204" charset="-122"/>
              </a:rPr>
              <a:t>工艺精准</a:t>
            </a:r>
            <a:r>
              <a:rPr noProof="1" smtClean="0">
                <a:latin typeface="微软雅黑" panose="020B0503020204020204" charset="-122"/>
                <a:ea typeface="微软雅黑" panose="020B0503020204020204" charset="-122"/>
              </a:rPr>
              <a:t>指利用有效的方法使质量结果达到工艺精细、偏差准确、观感上乘，且优于标准规定的质量程度。</a:t>
            </a:r>
            <a:endParaRPr sz="1800" b="1" noProof="1" smtClean="0">
              <a:solidFill>
                <a:srgbClr val="EAA316"/>
              </a:solidFill>
              <a:latin typeface="微软雅黑" panose="020B0503020204020204" charset="-122"/>
              <a:ea typeface="微软雅黑" panose="020B0503020204020204" charset="-122"/>
            </a:endParaRPr>
          </a:p>
          <a:p>
            <a:endParaRPr lang="zh-CN" alt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电力项目创优要点</a:t>
            </a:r>
            <a:endParaRPr lang="zh-CN" altLang="en-US" dirty="0"/>
          </a:p>
        </p:txBody>
      </p:sp>
      <p:sp>
        <p:nvSpPr>
          <p:cNvPr id="3" name="内容占位符 2"/>
          <p:cNvSpPr>
            <a:spLocks noGrp="1"/>
          </p:cNvSpPr>
          <p:nvPr>
            <p:ph idx="1"/>
          </p:nvPr>
        </p:nvSpPr>
        <p:spPr/>
        <p:txBody>
          <a:bodyPr>
            <a:normAutofit fontScale="92500"/>
          </a:bodyPr>
          <a:lstStyle/>
          <a:p>
            <a:pPr eaLnBrk="0" hangingPunct="0">
              <a:lnSpc>
                <a:spcPts val="3200"/>
              </a:lnSpc>
            </a:pPr>
            <a:r>
              <a:rPr b="1" dirty="0" smtClean="0">
                <a:solidFill>
                  <a:srgbClr val="FF0000"/>
                </a:solidFill>
                <a:latin typeface="微软雅黑" pitchFamily="34" charset="-122"/>
                <a:ea typeface="微软雅黑" pitchFamily="34" charset="-122"/>
              </a:rPr>
              <a:t>可靠耐用</a:t>
            </a:r>
            <a:r>
              <a:rPr dirty="0" smtClean="0">
                <a:latin typeface="微软雅黑" pitchFamily="34" charset="-122"/>
                <a:ea typeface="微软雅黑" pitchFamily="34" charset="-122"/>
              </a:rPr>
              <a:t>指工程实体的功能、性能在全寿命周期内持续保持安全、优质、稳定，并具有抗风险能力强、长周期使用质量衰减不影响使用功能的特征。</a:t>
            </a:r>
            <a:endParaRPr b="1" dirty="0" smtClean="0">
              <a:solidFill>
                <a:srgbClr val="EAA316"/>
              </a:solidFill>
              <a:latin typeface="微软雅黑" pitchFamily="34" charset="-122"/>
              <a:ea typeface="微软雅黑" pitchFamily="34" charset="-122"/>
            </a:endParaRPr>
          </a:p>
          <a:p>
            <a:pPr eaLnBrk="0" hangingPunct="0">
              <a:lnSpc>
                <a:spcPts val="3200"/>
              </a:lnSpc>
            </a:pPr>
            <a:r>
              <a:rPr b="1" dirty="0" smtClean="0">
                <a:solidFill>
                  <a:srgbClr val="FF0000"/>
                </a:solidFill>
                <a:latin typeface="微软雅黑" pitchFamily="34" charset="-122"/>
                <a:ea typeface="微软雅黑" pitchFamily="34" charset="-122"/>
              </a:rPr>
              <a:t>节能减排</a:t>
            </a:r>
            <a:r>
              <a:rPr dirty="0" smtClean="0">
                <a:latin typeface="微软雅黑" pitchFamily="34" charset="-122"/>
                <a:ea typeface="微软雅黑" pitchFamily="34" charset="-122"/>
              </a:rPr>
              <a:t>指资源的低消耗，能源利用的高效率，污染的低排放。</a:t>
            </a:r>
          </a:p>
          <a:p>
            <a:pPr eaLnBrk="0" hangingPunct="0">
              <a:lnSpc>
                <a:spcPts val="3200"/>
              </a:lnSpc>
            </a:pPr>
            <a:r>
              <a:rPr b="1" dirty="0" smtClean="0">
                <a:solidFill>
                  <a:srgbClr val="FF0000"/>
                </a:solidFill>
                <a:latin typeface="微软雅黑" pitchFamily="34" charset="-122"/>
                <a:ea typeface="微软雅黑" pitchFamily="34" charset="-122"/>
              </a:rPr>
              <a:t>指标先进</a:t>
            </a:r>
            <a:r>
              <a:rPr dirty="0" smtClean="0">
                <a:latin typeface="微软雅黑" pitchFamily="34" charset="-122"/>
                <a:ea typeface="微软雅黑" pitchFamily="34" charset="-122"/>
              </a:rPr>
              <a:t>指工程领先于国内、外同期、同类型工程的主要经济技术指标。</a:t>
            </a:r>
          </a:p>
          <a:p>
            <a:pPr eaLnBrk="0" hangingPunct="0">
              <a:lnSpc>
                <a:spcPts val="3200"/>
              </a:lnSpc>
            </a:pPr>
            <a:r>
              <a:rPr b="1" dirty="0" smtClean="0">
                <a:solidFill>
                  <a:srgbClr val="FF0000"/>
                </a:solidFill>
                <a:latin typeface="微软雅黑" pitchFamily="34" charset="-122"/>
                <a:ea typeface="微软雅黑" pitchFamily="34" charset="-122"/>
              </a:rPr>
              <a:t>档案规范</a:t>
            </a:r>
            <a:r>
              <a:rPr dirty="0" smtClean="0">
                <a:latin typeface="微软雅黑" pitchFamily="34" charset="-122"/>
                <a:ea typeface="微软雅黑" pitchFamily="34" charset="-122"/>
              </a:rPr>
              <a:t>档案齐全、完整、系统，符合标准规范的规定，且具有凭证性、安全性、耐久性、可利用性、便于快捷检索等特点。</a:t>
            </a:r>
          </a:p>
          <a:p>
            <a:pPr eaLnBrk="0" hangingPunct="0">
              <a:lnSpc>
                <a:spcPts val="3200"/>
              </a:lnSpc>
            </a:pPr>
            <a:r>
              <a:rPr b="1" dirty="0" smtClean="0">
                <a:solidFill>
                  <a:srgbClr val="FF0000"/>
                </a:solidFill>
                <a:latin typeface="微软雅黑" pitchFamily="34" charset="-122"/>
                <a:ea typeface="微软雅黑" pitchFamily="34" charset="-122"/>
              </a:rPr>
              <a:t>特色突出</a:t>
            </a:r>
            <a:r>
              <a:rPr dirty="0" smtClean="0">
                <a:latin typeface="微软雅黑" pitchFamily="34" charset="-122"/>
                <a:ea typeface="微软雅黑" pitchFamily="34" charset="-122"/>
              </a:rPr>
              <a:t>通过精心策划和特有的新技术实践，形成先进的性能指标、优异的观感质量等与众不同的质量特色和更胜一筹的差异化实用效果。</a:t>
            </a:r>
            <a:endParaRPr b="1" dirty="0" smtClean="0">
              <a:solidFill>
                <a:srgbClr val="EAA316"/>
              </a:solidFill>
              <a:latin typeface="微软雅黑" pitchFamily="34" charset="-122"/>
              <a:ea typeface="微软雅黑" pitchFamily="34" charset="-122"/>
            </a:endParaRPr>
          </a:p>
          <a:p>
            <a:endParaRPr lang="zh-CN" alt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质量管理要点</a:t>
            </a:r>
            <a:endParaRPr lang="zh-CN" altLang="en-US" dirty="0"/>
          </a:p>
        </p:txBody>
      </p:sp>
      <p:sp>
        <p:nvSpPr>
          <p:cNvPr id="3" name="内容占位符 2"/>
          <p:cNvSpPr>
            <a:spLocks noGrp="1"/>
          </p:cNvSpPr>
          <p:nvPr>
            <p:ph idx="1"/>
          </p:nvPr>
        </p:nvSpPr>
        <p:spPr/>
        <p:txBody>
          <a:bodyPr>
            <a:normAutofit fontScale="92500"/>
          </a:bodyPr>
          <a:lstStyle/>
          <a:p>
            <a:pPr eaLnBrk="0" hangingPunct="0">
              <a:lnSpc>
                <a:spcPct val="150000"/>
              </a:lnSpc>
              <a:buFont typeface="Wingdings" pitchFamily="2" charset="2"/>
              <a:buNone/>
            </a:pPr>
            <a:r>
              <a:rPr lang="en-US" altLang="zh-CN" b="1" dirty="0" smtClean="0">
                <a:latin typeface="微软雅黑" pitchFamily="34" charset="-122"/>
                <a:ea typeface="微软雅黑" pitchFamily="34" charset="-122"/>
              </a:rPr>
              <a:t>1. </a:t>
            </a:r>
            <a:r>
              <a:rPr b="1" dirty="0" smtClean="0">
                <a:latin typeface="微软雅黑" pitchFamily="34" charset="-122"/>
                <a:ea typeface="微软雅黑" pitchFamily="34" charset="-122"/>
              </a:rPr>
              <a:t>坚持严格实践标准，严格执行工艺纪律，消灭短板；</a:t>
            </a:r>
          </a:p>
          <a:p>
            <a:pPr eaLnBrk="0" hangingPunct="0">
              <a:lnSpc>
                <a:spcPct val="150000"/>
              </a:lnSpc>
              <a:buFont typeface="Wingdings" pitchFamily="2" charset="2"/>
              <a:buNone/>
            </a:pPr>
            <a:r>
              <a:rPr lang="en-US" altLang="zh-CN" b="1" dirty="0" smtClean="0">
                <a:latin typeface="微软雅黑" pitchFamily="34" charset="-122"/>
                <a:ea typeface="微软雅黑" pitchFamily="34" charset="-122"/>
              </a:rPr>
              <a:t>2. </a:t>
            </a:r>
            <a:r>
              <a:rPr b="1" dirty="0" smtClean="0">
                <a:latin typeface="微软雅黑" pitchFamily="34" charset="-122"/>
                <a:ea typeface="微软雅黑" pitchFamily="34" charset="-122"/>
              </a:rPr>
              <a:t>坚持创新工艺技术，发扬工匠精神，实施量化工艺流程；</a:t>
            </a:r>
          </a:p>
          <a:p>
            <a:pPr eaLnBrk="0" hangingPunct="0">
              <a:lnSpc>
                <a:spcPct val="150000"/>
              </a:lnSpc>
              <a:buFont typeface="Wingdings" pitchFamily="2" charset="2"/>
              <a:buNone/>
            </a:pPr>
            <a:r>
              <a:rPr lang="en-US" altLang="zh-CN" b="1" dirty="0" smtClean="0">
                <a:latin typeface="微软雅黑" pitchFamily="34" charset="-122"/>
                <a:ea typeface="微软雅黑" pitchFamily="34" charset="-122"/>
              </a:rPr>
              <a:t>3. </a:t>
            </a:r>
            <a:r>
              <a:rPr b="1" dirty="0" smtClean="0">
                <a:latin typeface="微软雅黑" pitchFamily="34" charset="-122"/>
                <a:ea typeface="微软雅黑" pitchFamily="34" charset="-122"/>
              </a:rPr>
              <a:t>坚持全寿命周期的安全、可靠（抗极端）；</a:t>
            </a:r>
          </a:p>
          <a:p>
            <a:pPr eaLnBrk="0" hangingPunct="0">
              <a:lnSpc>
                <a:spcPct val="150000"/>
              </a:lnSpc>
              <a:buFont typeface="Wingdings" pitchFamily="2" charset="2"/>
              <a:buNone/>
            </a:pPr>
            <a:r>
              <a:rPr lang="en-US" altLang="zh-CN" b="1" dirty="0" smtClean="0">
                <a:latin typeface="微软雅黑" pitchFamily="34" charset="-122"/>
                <a:ea typeface="微软雅黑" pitchFamily="34" charset="-122"/>
              </a:rPr>
              <a:t>4. </a:t>
            </a:r>
            <a:r>
              <a:rPr b="1" dirty="0" smtClean="0">
                <a:latin typeface="微软雅黑" pitchFamily="34" charset="-122"/>
                <a:ea typeface="微软雅黑" pitchFamily="34" charset="-122"/>
              </a:rPr>
              <a:t>坚持功能性和主要技术经济指标的先进性；</a:t>
            </a:r>
          </a:p>
          <a:p>
            <a:pPr eaLnBrk="0" hangingPunct="0">
              <a:lnSpc>
                <a:spcPct val="150000"/>
              </a:lnSpc>
              <a:buFont typeface="Wingdings" pitchFamily="2" charset="2"/>
              <a:buNone/>
            </a:pPr>
            <a:r>
              <a:rPr lang="en-US" altLang="zh-CN" b="1" dirty="0" smtClean="0">
                <a:latin typeface="微软雅黑" pitchFamily="34" charset="-122"/>
                <a:ea typeface="微软雅黑" pitchFamily="34" charset="-122"/>
              </a:rPr>
              <a:t>5. </a:t>
            </a:r>
            <a:r>
              <a:rPr b="1" dirty="0" smtClean="0">
                <a:latin typeface="微软雅黑" pitchFamily="34" charset="-122"/>
                <a:ea typeface="微软雅黑" pitchFamily="34" charset="-122"/>
              </a:rPr>
              <a:t>坚持质量提升，推广应用先进的质量工具和方法；</a:t>
            </a:r>
          </a:p>
          <a:p>
            <a:pPr eaLnBrk="0" hangingPunct="0">
              <a:lnSpc>
                <a:spcPct val="150000"/>
              </a:lnSpc>
              <a:buFont typeface="Wingdings" pitchFamily="2" charset="2"/>
              <a:buNone/>
            </a:pPr>
            <a:r>
              <a:rPr lang="en-US" altLang="zh-CN" b="1" dirty="0" smtClean="0">
                <a:latin typeface="微软雅黑" pitchFamily="34" charset="-122"/>
                <a:ea typeface="微软雅黑" pitchFamily="34" charset="-122"/>
              </a:rPr>
              <a:t>6. </a:t>
            </a:r>
            <a:r>
              <a:rPr b="1" dirty="0" smtClean="0">
                <a:latin typeface="微软雅黑" pitchFamily="34" charset="-122"/>
                <a:ea typeface="微软雅黑" pitchFamily="34" charset="-122"/>
              </a:rPr>
              <a:t>坚持建立能覆盖全过程、全员、全方位的本工程质量管理体系。</a:t>
            </a:r>
          </a:p>
          <a:p>
            <a:pPr eaLnBrk="0" hangingPunct="0">
              <a:lnSpc>
                <a:spcPct val="150000"/>
              </a:lnSpc>
              <a:buFont typeface="Wingdings" pitchFamily="2" charset="2"/>
              <a:buNone/>
            </a:pPr>
            <a:r>
              <a:rPr lang="en-US" altLang="zh-CN" b="1" dirty="0" smtClean="0">
                <a:latin typeface="微软雅黑" pitchFamily="34" charset="-122"/>
                <a:ea typeface="微软雅黑" pitchFamily="34" charset="-122"/>
              </a:rPr>
              <a:t>7. </a:t>
            </a:r>
            <a:r>
              <a:rPr b="1" dirty="0" smtClean="0">
                <a:latin typeface="微软雅黑" pitchFamily="34" charset="-122"/>
                <a:ea typeface="微软雅黑" pitchFamily="34" charset="-122"/>
              </a:rPr>
              <a:t>坚持测量、发现、统计、分析问题、持续改进；</a:t>
            </a:r>
          </a:p>
          <a:p>
            <a:pPr eaLnBrk="0" hangingPunct="0">
              <a:lnSpc>
                <a:spcPct val="150000"/>
              </a:lnSpc>
              <a:buFont typeface="Wingdings" pitchFamily="2" charset="2"/>
              <a:buNone/>
            </a:pPr>
            <a:r>
              <a:rPr lang="en-US" altLang="zh-CN" b="1" dirty="0" smtClean="0">
                <a:latin typeface="微软雅黑" pitchFamily="34" charset="-122"/>
                <a:ea typeface="微软雅黑" pitchFamily="34" charset="-122"/>
              </a:rPr>
              <a:t>8. </a:t>
            </a:r>
            <a:r>
              <a:rPr b="1" dirty="0" smtClean="0">
                <a:latin typeface="微软雅黑" pitchFamily="34" charset="-122"/>
                <a:ea typeface="微软雅黑" pitchFamily="34" charset="-122"/>
              </a:rPr>
              <a:t>坚持高标准定性定量的质量评价；</a:t>
            </a:r>
          </a:p>
          <a:p>
            <a:endParaRPr lang="zh-CN" alt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质量管理要点</a:t>
            </a:r>
            <a:endParaRPr lang="zh-CN" altLang="en-US" dirty="0"/>
          </a:p>
        </p:txBody>
      </p:sp>
      <p:sp>
        <p:nvSpPr>
          <p:cNvPr id="3" name="内容占位符 2"/>
          <p:cNvSpPr>
            <a:spLocks noGrp="1"/>
          </p:cNvSpPr>
          <p:nvPr>
            <p:ph idx="1"/>
          </p:nvPr>
        </p:nvSpPr>
        <p:spPr/>
        <p:txBody>
          <a:bodyPr>
            <a:normAutofit fontScale="92500" lnSpcReduction="10000"/>
          </a:bodyPr>
          <a:lstStyle/>
          <a:p>
            <a:pPr eaLnBrk="0" hangingPunct="0">
              <a:lnSpc>
                <a:spcPct val="150000"/>
              </a:lnSpc>
            </a:pPr>
            <a:r>
              <a:rPr lang="en-US" altLang="zh-CN" b="1" dirty="0" smtClean="0">
                <a:latin typeface="微软雅黑" pitchFamily="34" charset="-122"/>
                <a:ea typeface="微软雅黑" pitchFamily="34" charset="-122"/>
              </a:rPr>
              <a:t>9. </a:t>
            </a:r>
            <a:r>
              <a:rPr b="1" dirty="0" smtClean="0">
                <a:latin typeface="微软雅黑" pitchFamily="34" charset="-122"/>
                <a:ea typeface="微软雅黑" pitchFamily="34" charset="-122"/>
              </a:rPr>
              <a:t>坚持内在质量和观感质量的高度统一；</a:t>
            </a:r>
          </a:p>
          <a:p>
            <a:pPr eaLnBrk="0" hangingPunct="0">
              <a:lnSpc>
                <a:spcPct val="150000"/>
              </a:lnSpc>
            </a:pPr>
            <a:r>
              <a:rPr lang="en-US" altLang="zh-CN" b="1" dirty="0" smtClean="0">
                <a:latin typeface="微软雅黑" pitchFamily="34" charset="-122"/>
                <a:ea typeface="微软雅黑" pitchFamily="34" charset="-122"/>
              </a:rPr>
              <a:t>10. </a:t>
            </a:r>
            <a:r>
              <a:rPr b="1" dirty="0" smtClean="0">
                <a:latin typeface="微软雅黑" pitchFamily="34" charset="-122"/>
                <a:ea typeface="微软雅黑" pitchFamily="34" charset="-122"/>
              </a:rPr>
              <a:t>坚持采用科学的检验手段来强化验收。</a:t>
            </a:r>
          </a:p>
          <a:p>
            <a:pPr eaLnBrk="0" hangingPunct="0">
              <a:lnSpc>
                <a:spcPct val="150000"/>
              </a:lnSpc>
            </a:pPr>
            <a:r>
              <a:rPr lang="en-US" altLang="zh-CN" b="1" dirty="0" smtClean="0">
                <a:latin typeface="微软雅黑" pitchFamily="34" charset="-122"/>
                <a:ea typeface="微软雅黑" pitchFamily="34" charset="-122"/>
              </a:rPr>
              <a:t>11. </a:t>
            </a:r>
            <a:r>
              <a:rPr b="1" dirty="0" smtClean="0">
                <a:latin typeface="微软雅黑" pitchFamily="34" charset="-122"/>
                <a:ea typeface="微软雅黑" pitchFamily="34" charset="-122"/>
              </a:rPr>
              <a:t>坚持前期（事前）优化、策划，体现科技进步；</a:t>
            </a:r>
          </a:p>
          <a:p>
            <a:pPr eaLnBrk="0" hangingPunct="0">
              <a:lnSpc>
                <a:spcPct val="150000"/>
              </a:lnSpc>
            </a:pPr>
            <a:r>
              <a:rPr lang="en-US" altLang="zh-CN" b="1" dirty="0" smtClean="0">
                <a:latin typeface="微软雅黑" pitchFamily="34" charset="-122"/>
                <a:ea typeface="微软雅黑" pitchFamily="34" charset="-122"/>
              </a:rPr>
              <a:t>12. </a:t>
            </a:r>
            <a:r>
              <a:rPr b="1" dirty="0" smtClean="0">
                <a:latin typeface="微软雅黑" pitchFamily="34" charset="-122"/>
                <a:ea typeface="微软雅黑" pitchFamily="34" charset="-122"/>
              </a:rPr>
              <a:t>坚持总结提升和创新成果（科技、工法、</a:t>
            </a:r>
            <a:r>
              <a:rPr lang="en-US" altLang="zh-CN" b="1" dirty="0" smtClean="0">
                <a:latin typeface="微软雅黑" pitchFamily="34" charset="-122"/>
                <a:ea typeface="微软雅黑" pitchFamily="34" charset="-122"/>
              </a:rPr>
              <a:t>QC</a:t>
            </a:r>
            <a:r>
              <a:rPr b="1" dirty="0" smtClean="0">
                <a:latin typeface="微软雅黑" pitchFamily="34" charset="-122"/>
                <a:ea typeface="微软雅黑" pitchFamily="34" charset="-122"/>
              </a:rPr>
              <a:t>、专利、新纪录、标准）；</a:t>
            </a:r>
          </a:p>
          <a:p>
            <a:pPr eaLnBrk="0" hangingPunct="0">
              <a:lnSpc>
                <a:spcPct val="150000"/>
              </a:lnSpc>
            </a:pPr>
            <a:r>
              <a:rPr lang="en-US" altLang="zh-CN" b="1" dirty="0" smtClean="0">
                <a:latin typeface="微软雅黑" pitchFamily="34" charset="-122"/>
                <a:ea typeface="微软雅黑" pitchFamily="34" charset="-122"/>
              </a:rPr>
              <a:t>13. </a:t>
            </a:r>
            <a:r>
              <a:rPr b="1" dirty="0" smtClean="0">
                <a:latin typeface="微软雅黑" pitchFamily="34" charset="-122"/>
                <a:ea typeface="微软雅黑" pitchFamily="34" charset="-122"/>
              </a:rPr>
              <a:t>坚持创新差异化的质量特色，营造亮点；</a:t>
            </a:r>
          </a:p>
          <a:p>
            <a:pPr eaLnBrk="0" hangingPunct="0">
              <a:lnSpc>
                <a:spcPct val="150000"/>
              </a:lnSpc>
            </a:pPr>
            <a:r>
              <a:rPr lang="en-US" altLang="zh-CN" b="1" dirty="0" smtClean="0">
                <a:latin typeface="微软雅黑" pitchFamily="34" charset="-122"/>
                <a:ea typeface="微软雅黑" pitchFamily="34" charset="-122"/>
              </a:rPr>
              <a:t>14. </a:t>
            </a:r>
            <a:r>
              <a:rPr b="1" dirty="0" smtClean="0">
                <a:latin typeface="微软雅黑" pitchFamily="34" charset="-122"/>
                <a:ea typeface="微软雅黑" pitchFamily="34" charset="-122"/>
              </a:rPr>
              <a:t>坚持积极主动采用节能减排技术，承担社会责任；</a:t>
            </a:r>
          </a:p>
          <a:p>
            <a:pPr eaLnBrk="0" hangingPunct="0">
              <a:lnSpc>
                <a:spcPct val="150000"/>
              </a:lnSpc>
            </a:pPr>
            <a:r>
              <a:rPr lang="en-US" altLang="zh-CN" b="1" dirty="0" smtClean="0">
                <a:latin typeface="微软雅黑" pitchFamily="34" charset="-122"/>
                <a:ea typeface="微软雅黑" pitchFamily="34" charset="-122"/>
              </a:rPr>
              <a:t>15. </a:t>
            </a:r>
            <a:r>
              <a:rPr b="1" dirty="0" smtClean="0">
                <a:latin typeface="微软雅黑" pitchFamily="34" charset="-122"/>
                <a:ea typeface="微软雅黑" pitchFamily="34" charset="-122"/>
              </a:rPr>
              <a:t>坚持知行合一，培训先行；</a:t>
            </a:r>
          </a:p>
          <a:p>
            <a:pPr eaLnBrk="0" hangingPunct="0">
              <a:lnSpc>
                <a:spcPct val="150000"/>
              </a:lnSpc>
            </a:pPr>
            <a:r>
              <a:rPr lang="en-US" altLang="zh-CN" b="1" dirty="0" smtClean="0">
                <a:latin typeface="微软雅黑" pitchFamily="34" charset="-122"/>
                <a:ea typeface="微软雅黑" pitchFamily="34" charset="-122"/>
              </a:rPr>
              <a:t>16. </a:t>
            </a:r>
            <a:r>
              <a:rPr b="1" dirty="0" smtClean="0">
                <a:latin typeface="微软雅黑" pitchFamily="34" charset="-122"/>
                <a:ea typeface="微软雅黑" pitchFamily="34" charset="-122"/>
              </a:rPr>
              <a:t>坚持安全质量的激励机制；</a:t>
            </a:r>
          </a:p>
          <a:p>
            <a:endParaRPr lang="zh-CN" alt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质量管理要点</a:t>
            </a:r>
            <a:endParaRPr lang="zh-CN" altLang="en-US" dirty="0"/>
          </a:p>
        </p:txBody>
      </p:sp>
      <p:sp>
        <p:nvSpPr>
          <p:cNvPr id="3" name="内容占位符 2"/>
          <p:cNvSpPr>
            <a:spLocks noGrp="1"/>
          </p:cNvSpPr>
          <p:nvPr>
            <p:ph idx="1"/>
          </p:nvPr>
        </p:nvSpPr>
        <p:spPr/>
        <p:txBody>
          <a:bodyPr>
            <a:normAutofit fontScale="85000" lnSpcReduction="10000"/>
          </a:bodyPr>
          <a:lstStyle/>
          <a:p>
            <a:pPr eaLnBrk="0" hangingPunct="0">
              <a:lnSpc>
                <a:spcPct val="150000"/>
              </a:lnSpc>
            </a:pPr>
            <a:r>
              <a:rPr lang="en-US" altLang="zh-CN" b="1" dirty="0" smtClean="0">
                <a:latin typeface="微软雅黑" pitchFamily="34" charset="-122"/>
                <a:ea typeface="微软雅黑" pitchFamily="34" charset="-122"/>
              </a:rPr>
              <a:t>17. </a:t>
            </a:r>
            <a:r>
              <a:rPr b="1" dirty="0" smtClean="0">
                <a:latin typeface="微软雅黑" pitchFamily="34" charset="-122"/>
                <a:ea typeface="微软雅黑" pitchFamily="34" charset="-122"/>
              </a:rPr>
              <a:t>坚持加强监造、监理、监管等有效的监督机制。</a:t>
            </a:r>
          </a:p>
          <a:p>
            <a:pPr eaLnBrk="0" hangingPunct="0">
              <a:lnSpc>
                <a:spcPct val="150000"/>
              </a:lnSpc>
            </a:pPr>
            <a:r>
              <a:rPr lang="en-US" altLang="zh-CN" b="1" dirty="0" smtClean="0">
                <a:latin typeface="微软雅黑" pitchFamily="34" charset="-122"/>
                <a:ea typeface="微软雅黑" pitchFamily="34" charset="-122"/>
              </a:rPr>
              <a:t>18. </a:t>
            </a:r>
            <a:r>
              <a:rPr b="1" dirty="0" smtClean="0">
                <a:latin typeface="微软雅黑" pitchFamily="34" charset="-122"/>
                <a:ea typeface="微软雅黑" pitchFamily="34" charset="-122"/>
              </a:rPr>
              <a:t>坚持项目文件的收集、整编、归档和工程进度同步进行。（归什么、怎么归、谁来归、何时归、归在哪）；</a:t>
            </a:r>
          </a:p>
          <a:p>
            <a:pPr eaLnBrk="0" hangingPunct="0">
              <a:lnSpc>
                <a:spcPct val="150000"/>
              </a:lnSpc>
            </a:pPr>
            <a:r>
              <a:rPr lang="en-US" altLang="zh-CN" b="1" dirty="0" smtClean="0">
                <a:latin typeface="微软雅黑" pitchFamily="34" charset="-122"/>
                <a:ea typeface="微软雅黑" pitchFamily="34" charset="-122"/>
              </a:rPr>
              <a:t>19. </a:t>
            </a:r>
            <a:r>
              <a:rPr b="1" dirty="0" smtClean="0">
                <a:latin typeface="微软雅黑" pitchFamily="34" charset="-122"/>
                <a:ea typeface="微软雅黑" pitchFamily="34" charset="-122"/>
              </a:rPr>
              <a:t>坚持目标分解明确责任范围，承担质量责任；</a:t>
            </a:r>
          </a:p>
          <a:p>
            <a:pPr eaLnBrk="0" hangingPunct="0">
              <a:lnSpc>
                <a:spcPct val="150000"/>
              </a:lnSpc>
            </a:pPr>
            <a:r>
              <a:rPr lang="en-US" altLang="zh-CN" b="1" dirty="0" smtClean="0">
                <a:latin typeface="微软雅黑" pitchFamily="34" charset="-122"/>
                <a:ea typeface="微软雅黑" pitchFamily="34" charset="-122"/>
              </a:rPr>
              <a:t>20. </a:t>
            </a:r>
            <a:r>
              <a:rPr b="1" dirty="0" smtClean="0">
                <a:latin typeface="微软雅黑" pitchFamily="34" charset="-122"/>
                <a:ea typeface="微软雅黑" pitchFamily="34" charset="-122"/>
              </a:rPr>
              <a:t>坚持建设单位在在质量管理中起到组织核心作用，实现工程的和谐和多盈；</a:t>
            </a:r>
          </a:p>
          <a:p>
            <a:pPr eaLnBrk="0" hangingPunct="0">
              <a:lnSpc>
                <a:spcPct val="150000"/>
              </a:lnSpc>
            </a:pPr>
            <a:r>
              <a:rPr lang="en-US" altLang="zh-CN" b="1" dirty="0" smtClean="0">
                <a:latin typeface="微软雅黑" pitchFamily="34" charset="-122"/>
                <a:ea typeface="微软雅黑" pitchFamily="34" charset="-122"/>
              </a:rPr>
              <a:t>21. </a:t>
            </a:r>
            <a:r>
              <a:rPr b="1" dirty="0" smtClean="0">
                <a:latin typeface="微软雅黑" pitchFamily="34" charset="-122"/>
                <a:ea typeface="微软雅黑" pitchFamily="34" charset="-122"/>
              </a:rPr>
              <a:t>坚持有针对性的应对质量风险的防范措施；</a:t>
            </a:r>
          </a:p>
          <a:p>
            <a:pPr eaLnBrk="0" hangingPunct="0">
              <a:lnSpc>
                <a:spcPct val="150000"/>
              </a:lnSpc>
            </a:pPr>
            <a:r>
              <a:rPr lang="en-US" altLang="zh-CN" b="1" dirty="0" smtClean="0">
                <a:latin typeface="微软雅黑" pitchFamily="34" charset="-122"/>
                <a:ea typeface="微软雅黑" pitchFamily="34" charset="-122"/>
              </a:rPr>
              <a:t>22. </a:t>
            </a:r>
            <a:r>
              <a:rPr b="1" dirty="0" smtClean="0">
                <a:latin typeface="微软雅黑" pitchFamily="34" charset="-122"/>
                <a:ea typeface="微软雅黑" pitchFamily="34" charset="-122"/>
              </a:rPr>
              <a:t>坚持现行法律、法规和标准的执行纪律和严格的检查、验收；</a:t>
            </a:r>
          </a:p>
          <a:p>
            <a:pPr eaLnBrk="0" hangingPunct="0">
              <a:lnSpc>
                <a:spcPct val="150000"/>
              </a:lnSpc>
            </a:pPr>
            <a:r>
              <a:rPr lang="en-US" altLang="zh-CN" b="1" dirty="0" smtClean="0">
                <a:latin typeface="微软雅黑" pitchFamily="34" charset="-122"/>
                <a:ea typeface="微软雅黑" pitchFamily="34" charset="-122"/>
              </a:rPr>
              <a:t>23. </a:t>
            </a:r>
            <a:r>
              <a:rPr b="1" smtClean="0">
                <a:latin typeface="微软雅黑" pitchFamily="34" charset="-122"/>
                <a:ea typeface="微软雅黑" pitchFamily="34" charset="-122"/>
              </a:rPr>
              <a:t>坚持和国内、外领先水平的工程逐项对标，用差异化胜出。</a:t>
            </a:r>
            <a:endParaRPr b="1" smtClean="0"/>
          </a:p>
          <a:p>
            <a:endParaRPr lang="zh-CN" alt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68075" y="1286386"/>
            <a:ext cx="8425339" cy="4662894"/>
          </a:xfrm>
        </p:spPr>
        <p:txBody>
          <a:bodyPr>
            <a:normAutofit fontScale="55000" lnSpcReduction="20000"/>
          </a:bodyPr>
          <a:lstStyle/>
          <a:p>
            <a:pPr algn="ctr">
              <a:buNone/>
            </a:pPr>
            <a:endParaRPr lang="en-US" altLang="zh-CN" b="1" dirty="0">
              <a:latin typeface="仿宋" pitchFamily="49" charset="-122"/>
              <a:ea typeface="仿宋" pitchFamily="49" charset="-122"/>
            </a:endParaRPr>
          </a:p>
          <a:p>
            <a:pPr algn="just">
              <a:buNone/>
            </a:pPr>
            <a:r>
              <a:rPr lang="zh-CN" altLang="en-US" sz="4073" b="1" dirty="0">
                <a:solidFill>
                  <a:srgbClr val="00009E"/>
                </a:solidFill>
                <a:effectLst>
                  <a:outerShdw blurRad="38100" dist="38100" dir="2700000" algn="tl">
                    <a:srgbClr val="000000">
                      <a:alpha val="43137"/>
                    </a:srgbClr>
                  </a:outerShdw>
                </a:effectLst>
                <a:latin typeface="华文行楷" pitchFamily="2" charset="-122"/>
                <a:ea typeface="华文行楷" pitchFamily="2" charset="-122"/>
              </a:rPr>
              <a:t>                 </a:t>
            </a:r>
            <a:r>
              <a:rPr lang="zh-CN" altLang="en-US" sz="8700" b="1" dirty="0">
                <a:solidFill>
                  <a:srgbClr val="0070C0"/>
                </a:solidFill>
                <a:effectLst>
                  <a:outerShdw blurRad="38100" dist="38100" dir="2700000" algn="tl">
                    <a:srgbClr val="000000">
                      <a:alpha val="43137"/>
                    </a:srgbClr>
                  </a:outerShdw>
                </a:effectLst>
                <a:latin typeface="华文行楷" pitchFamily="2" charset="-122"/>
                <a:ea typeface="华文行楷" pitchFamily="2" charset="-122"/>
              </a:rPr>
              <a:t>感谢您的聆听</a:t>
            </a:r>
            <a:endParaRPr lang="en-US" altLang="zh-CN" sz="8700" b="1" dirty="0">
              <a:solidFill>
                <a:srgbClr val="0070C0"/>
              </a:solidFill>
              <a:effectLst>
                <a:outerShdw blurRad="38100" dist="38100" dir="2700000" algn="tl">
                  <a:srgbClr val="000000">
                    <a:alpha val="43137"/>
                  </a:srgbClr>
                </a:outerShdw>
              </a:effectLst>
              <a:latin typeface="华文行楷" pitchFamily="2" charset="-122"/>
              <a:ea typeface="华文行楷" pitchFamily="2" charset="-122"/>
            </a:endParaRPr>
          </a:p>
          <a:p>
            <a:pPr algn="ctr">
              <a:lnSpc>
                <a:spcPts val="4600"/>
              </a:lnSpc>
              <a:spcBef>
                <a:spcPts val="0"/>
              </a:spcBef>
              <a:buNone/>
            </a:pPr>
            <a:r>
              <a:rPr lang="zh-CN" altLang="en-US" sz="8700" b="1" dirty="0">
                <a:solidFill>
                  <a:srgbClr val="0070C0"/>
                </a:solidFill>
                <a:effectLst>
                  <a:outerShdw blurRad="38100" dist="38100" dir="2700000" algn="tl">
                    <a:srgbClr val="000000">
                      <a:alpha val="43137"/>
                    </a:srgbClr>
                  </a:outerShdw>
                </a:effectLst>
                <a:latin typeface="华文行楷" pitchFamily="2" charset="-122"/>
                <a:ea typeface="华文行楷" pitchFamily="2" charset="-122"/>
              </a:rPr>
              <a:t>                不妥之处敬请指正</a:t>
            </a:r>
            <a:endParaRPr lang="en-US" altLang="zh-CN" sz="8700" b="1" dirty="0">
              <a:solidFill>
                <a:srgbClr val="0070C0"/>
              </a:solidFill>
              <a:effectLst>
                <a:outerShdw blurRad="38100" dist="38100" dir="2700000" algn="tl">
                  <a:srgbClr val="000000">
                    <a:alpha val="43137"/>
                  </a:srgbClr>
                </a:outerShdw>
              </a:effectLst>
              <a:latin typeface="华文行楷" pitchFamily="2" charset="-122"/>
              <a:ea typeface="华文行楷" pitchFamily="2" charset="-122"/>
            </a:endParaRPr>
          </a:p>
          <a:p>
            <a:pPr algn="ctr">
              <a:buNone/>
            </a:pPr>
            <a:endParaRPr lang="en-US" altLang="zh-CN" sz="3900" b="1" dirty="0">
              <a:latin typeface="仿宋" pitchFamily="49" charset="-122"/>
              <a:ea typeface="仿宋" pitchFamily="49" charset="-122"/>
            </a:endParaRPr>
          </a:p>
          <a:p>
            <a:pPr algn="ctr">
              <a:buNone/>
            </a:pPr>
            <a:r>
              <a:rPr lang="zh-CN" altLang="en-US" sz="10900" b="1" dirty="0">
                <a:solidFill>
                  <a:srgbClr val="FF3300"/>
                </a:solidFill>
                <a:latin typeface="华文彩云" panose="02010800040101010101" pitchFamily="2" charset="-122"/>
                <a:ea typeface="华文彩云" panose="02010800040101010101" pitchFamily="2" charset="-122"/>
              </a:rPr>
              <a:t>谢 谢 大 家 ！</a:t>
            </a:r>
            <a:endParaRPr lang="en-US" altLang="zh-CN" sz="10900" b="1" dirty="0">
              <a:solidFill>
                <a:srgbClr val="FF3300"/>
              </a:solidFill>
              <a:latin typeface="华文彩云" panose="02010800040101010101" pitchFamily="2" charset="-122"/>
              <a:ea typeface="华文彩云" panose="02010800040101010101" pitchFamily="2" charset="-122"/>
            </a:endParaRPr>
          </a:p>
          <a:p>
            <a:pPr algn="ctr">
              <a:buNone/>
            </a:pPr>
            <a:endParaRPr lang="en-US" altLang="zh-CN" sz="2340" b="1" dirty="0">
              <a:solidFill>
                <a:srgbClr val="A3303A"/>
              </a:solidFill>
              <a:effectLst>
                <a:outerShdw blurRad="38100" dist="38100" dir="2700000" algn="tl">
                  <a:srgbClr val="000000">
                    <a:alpha val="43137"/>
                  </a:srgbClr>
                </a:outerShdw>
              </a:effectLst>
              <a:latin typeface="华文彩云" pitchFamily="2" charset="-122"/>
              <a:ea typeface="华文彩云" pitchFamily="2" charset="-122"/>
            </a:endParaRPr>
          </a:p>
          <a:p>
            <a:pPr algn="ctr">
              <a:buNone/>
            </a:pPr>
            <a:endParaRPr lang="en-US" altLang="zh-CN" sz="2340" b="1" dirty="0">
              <a:solidFill>
                <a:srgbClr val="A3303A"/>
              </a:solidFill>
              <a:effectLst>
                <a:outerShdw blurRad="38100" dist="38100" dir="2700000" algn="tl">
                  <a:srgbClr val="000000">
                    <a:alpha val="43137"/>
                  </a:srgbClr>
                </a:outerShdw>
              </a:effectLst>
              <a:latin typeface="华文彩云" pitchFamily="2" charset="-122"/>
              <a:ea typeface="华文彩云" pitchFamily="2" charset="-122"/>
            </a:endParaRPr>
          </a:p>
          <a:p>
            <a:pPr algn="ctr">
              <a:buNone/>
            </a:pPr>
            <a:endParaRPr lang="en-US" altLang="zh-CN" sz="2340" b="1" dirty="0">
              <a:solidFill>
                <a:srgbClr val="A3303A"/>
              </a:solidFill>
              <a:effectLst>
                <a:outerShdw blurRad="38100" dist="38100" dir="2700000" algn="tl">
                  <a:srgbClr val="000000">
                    <a:alpha val="43137"/>
                  </a:srgbClr>
                </a:outerShdw>
              </a:effectLst>
              <a:latin typeface="华文彩云" pitchFamily="2" charset="-122"/>
              <a:ea typeface="华文彩云" pitchFamily="2" charset="-122"/>
            </a:endParaRPr>
          </a:p>
          <a:p>
            <a:pPr algn="ctr">
              <a:buNone/>
            </a:pPr>
            <a:endParaRPr lang="en-US" altLang="zh-CN" sz="2340" b="1" dirty="0">
              <a:solidFill>
                <a:srgbClr val="A3303A"/>
              </a:solidFill>
              <a:effectLst>
                <a:outerShdw blurRad="38100" dist="38100" dir="2700000" algn="tl">
                  <a:srgbClr val="000000">
                    <a:alpha val="43137"/>
                  </a:srgbClr>
                </a:outerShdw>
              </a:effectLst>
              <a:latin typeface="华文彩云" pitchFamily="2" charset="-122"/>
              <a:ea typeface="华文彩云" pitchFamily="2" charset="-122"/>
            </a:endParaRPr>
          </a:p>
          <a:p>
            <a:pPr algn="just">
              <a:buNone/>
            </a:pPr>
            <a:r>
              <a:rPr lang="en-US" altLang="zh-CN" sz="4600" b="1" dirty="0">
                <a:solidFill>
                  <a:schemeClr val="bg1">
                    <a:lumMod val="50000"/>
                  </a:schemeClr>
                </a:solidFill>
                <a:effectLst>
                  <a:outerShdw blurRad="38100" dist="38100" dir="2700000" algn="tl">
                    <a:srgbClr val="000000">
                      <a:alpha val="43137"/>
                    </a:srgbClr>
                  </a:outerShdw>
                </a:effectLst>
                <a:latin typeface="仿宋" pitchFamily="49" charset="-122"/>
                <a:ea typeface="仿宋" pitchFamily="49" charset="-122"/>
              </a:rPr>
              <a:t>                           </a:t>
            </a:r>
          </a:p>
          <a:p>
            <a:pPr algn="just">
              <a:buNone/>
            </a:pPr>
            <a:endParaRPr lang="zh-CN" altLang="en-US" sz="2340" b="1" dirty="0">
              <a:solidFill>
                <a:srgbClr val="A3303A"/>
              </a:solidFill>
              <a:effectLst>
                <a:outerShdw blurRad="38100" dist="38100" dir="2700000" algn="tl">
                  <a:srgbClr val="000000">
                    <a:alpha val="43137"/>
                  </a:srgbClr>
                </a:outerShdw>
              </a:effectLst>
              <a:latin typeface="华文彩云" pitchFamily="2" charset="-122"/>
              <a:ea typeface="华文彩云" pitchFamily="2" charset="-122"/>
            </a:endParaRPr>
          </a:p>
        </p:txBody>
      </p:sp>
    </p:spTree>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68075" y="764704"/>
            <a:ext cx="8425339" cy="5040560"/>
          </a:xfrm>
        </p:spPr>
        <p:txBody>
          <a:bodyPr>
            <a:noAutofit/>
          </a:bodyPr>
          <a:lstStyle/>
          <a:p>
            <a:pPr algn="ctr">
              <a:lnSpc>
                <a:spcPct val="140000"/>
              </a:lnSpc>
              <a:spcBef>
                <a:spcPts val="0"/>
              </a:spcBef>
              <a:buNone/>
            </a:pPr>
            <a:r>
              <a:rPr lang="zh-CN" altLang="en-US" sz="2600" b="1" dirty="0">
                <a:solidFill>
                  <a:srgbClr val="00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策划是工程创优的基本要求，是实现创优目标的基础</a:t>
            </a:r>
            <a:endParaRPr lang="en-US" altLang="zh-CN" sz="2080" b="1" dirty="0">
              <a:solidFill>
                <a:srgbClr val="000000"/>
              </a:solidFill>
              <a:latin typeface="仿宋" panose="02010609060101010101" pitchFamily="49" charset="-122"/>
              <a:ea typeface="仿宋" panose="02010609060101010101" pitchFamily="49" charset="-122"/>
            </a:endParaRPr>
          </a:p>
          <a:p>
            <a:pPr>
              <a:lnSpc>
                <a:spcPct val="100000"/>
              </a:lnSpc>
              <a:spcBef>
                <a:spcPts val="1200"/>
              </a:spcBef>
              <a:buNone/>
            </a:pPr>
            <a:r>
              <a:rPr lang="zh-CN" altLang="en-US" sz="2080" b="1" dirty="0">
                <a:latin typeface="仿宋" panose="02010609060101010101" pitchFamily="49" charset="-122"/>
                <a:ea typeface="仿宋" panose="02010609060101010101" pitchFamily="49" charset="-122"/>
              </a:rPr>
              <a:t>    </a:t>
            </a:r>
            <a:r>
              <a:rPr lang="zh-CN" altLang="en-US" sz="2080" b="1" dirty="0" smtClean="0">
                <a:solidFill>
                  <a:srgbClr val="0066FF"/>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创优</a:t>
            </a:r>
            <a:r>
              <a:rPr lang="zh-CN" altLang="zh-CN" sz="2080" b="1" dirty="0" smtClean="0">
                <a:solidFill>
                  <a:srgbClr val="0066FF"/>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策划</a:t>
            </a:r>
            <a:r>
              <a:rPr lang="zh-CN" altLang="zh-CN" sz="2080" b="1" dirty="0">
                <a:solidFill>
                  <a:srgbClr val="0066FF"/>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是</a:t>
            </a:r>
            <a:r>
              <a:rPr lang="zh-CN" altLang="en-US" sz="2080" b="1" dirty="0">
                <a:solidFill>
                  <a:srgbClr val="0066FF"/>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围绕工程创优，对所要求的有关工作进行全方位的</a:t>
            </a:r>
            <a:r>
              <a:rPr lang="zh-CN" altLang="en-US" sz="2080" b="1" dirty="0" smtClean="0">
                <a:solidFill>
                  <a:srgbClr val="0066FF"/>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系统</a:t>
            </a:r>
            <a:endParaRPr lang="en-US" altLang="zh-CN" sz="2080" b="1" dirty="0" smtClean="0">
              <a:solidFill>
                <a:srgbClr val="0066FF"/>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endParaRPr>
          </a:p>
          <a:p>
            <a:pPr>
              <a:lnSpc>
                <a:spcPct val="140000"/>
              </a:lnSpc>
              <a:spcBef>
                <a:spcPts val="0"/>
              </a:spcBef>
              <a:buNone/>
            </a:pPr>
            <a:r>
              <a:rPr lang="zh-CN" altLang="en-US" sz="2080" b="1" dirty="0" smtClean="0">
                <a:solidFill>
                  <a:srgbClr val="0066FF"/>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安排，</a:t>
            </a:r>
            <a:r>
              <a:rPr lang="zh-CN" altLang="zh-CN" sz="2080" b="1" dirty="0" smtClean="0">
                <a:solidFill>
                  <a:srgbClr val="0066FF"/>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做</a:t>
            </a:r>
            <a:r>
              <a:rPr lang="zh-CN" altLang="en-US" sz="2080" b="1" dirty="0" smtClean="0">
                <a:solidFill>
                  <a:srgbClr val="0066FF"/>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出</a:t>
            </a:r>
            <a:r>
              <a:rPr lang="zh-CN" altLang="zh-CN" sz="2080" b="1" dirty="0" smtClean="0">
                <a:solidFill>
                  <a:srgbClr val="0066FF"/>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决定</a:t>
            </a:r>
            <a:r>
              <a:rPr lang="zh-CN" altLang="en-US" sz="2080" b="1" dirty="0" smtClean="0">
                <a:solidFill>
                  <a:srgbClr val="0066FF"/>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和部署</a:t>
            </a:r>
            <a:r>
              <a:rPr lang="zh-CN" altLang="zh-CN" sz="2080" b="1" dirty="0" smtClean="0">
                <a:solidFill>
                  <a:srgbClr val="0066FF"/>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的准备过程</a:t>
            </a:r>
            <a:r>
              <a:rPr lang="zh-CN" altLang="en-US" sz="2080" b="1" dirty="0" smtClean="0">
                <a:solidFill>
                  <a:srgbClr val="0066FF"/>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。从策划的</a:t>
            </a:r>
            <a:r>
              <a:rPr lang="zh-CN" altLang="zh-CN" sz="2080" b="1" dirty="0" smtClean="0">
                <a:solidFill>
                  <a:srgbClr val="0066FF"/>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本质上</a:t>
            </a:r>
            <a:r>
              <a:rPr lang="zh-CN" altLang="en-US" sz="2080" b="1" dirty="0" smtClean="0">
                <a:solidFill>
                  <a:srgbClr val="0066FF"/>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看，这</a:t>
            </a:r>
            <a:r>
              <a:rPr lang="zh-CN" altLang="zh-CN" sz="2080" b="1" dirty="0" smtClean="0">
                <a:solidFill>
                  <a:srgbClr val="0066FF"/>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是一种</a:t>
            </a:r>
            <a:r>
              <a:rPr lang="zh-CN" altLang="en-US" sz="2080" b="1" dirty="0" smtClean="0">
                <a:solidFill>
                  <a:srgbClr val="0066FF"/>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运</a:t>
            </a:r>
            <a:endParaRPr lang="en-US" altLang="zh-CN" sz="2080" b="1" dirty="0" smtClean="0">
              <a:solidFill>
                <a:srgbClr val="0066FF"/>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endParaRPr>
          </a:p>
          <a:p>
            <a:pPr>
              <a:lnSpc>
                <a:spcPct val="140000"/>
              </a:lnSpc>
              <a:spcBef>
                <a:spcPts val="0"/>
              </a:spcBef>
              <a:buNone/>
            </a:pPr>
            <a:r>
              <a:rPr lang="zh-CN" altLang="zh-CN" sz="2080" b="1" dirty="0" smtClean="0">
                <a:solidFill>
                  <a:srgbClr val="0066FF"/>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用脑力的理性行为</a:t>
            </a:r>
            <a:r>
              <a:rPr lang="zh-CN" altLang="en-US" sz="2080" b="1" dirty="0" smtClean="0">
                <a:solidFill>
                  <a:srgbClr val="0066FF"/>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a:t>
            </a:r>
            <a:endParaRPr lang="en-US" altLang="zh-CN" sz="2080" b="1" dirty="0" smtClean="0">
              <a:solidFill>
                <a:srgbClr val="0066FF"/>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endParaRPr>
          </a:p>
          <a:p>
            <a:pPr>
              <a:lnSpc>
                <a:spcPts val="2800"/>
              </a:lnSpc>
              <a:spcBef>
                <a:spcPts val="0"/>
              </a:spcBef>
              <a:buNone/>
            </a:pPr>
            <a:r>
              <a:rPr lang="en-US" altLang="zh-CN" sz="2080" b="1" dirty="0" smtClean="0">
                <a:solidFill>
                  <a:srgbClr val="0066FF"/>
                </a:solidFill>
                <a:latin typeface="仿宋" panose="02010609060101010101" pitchFamily="49" charset="-122"/>
                <a:ea typeface="仿宋" panose="02010609060101010101" pitchFamily="49" charset="-122"/>
              </a:rPr>
              <a:t>    </a:t>
            </a:r>
            <a:r>
              <a:rPr lang="zh-CN" altLang="en-US" sz="2080" b="1" dirty="0">
                <a:solidFill>
                  <a:schemeClr val="tx1">
                    <a:lumMod val="75000"/>
                  </a:schemeClr>
                </a:solidFill>
                <a:latin typeface="仿宋" panose="02010609060101010101" pitchFamily="49" charset="-122"/>
                <a:ea typeface="仿宋" panose="02010609060101010101" pitchFamily="49" charset="-122"/>
              </a:rPr>
              <a:t>通过创优策划要建立起组织保障体系，做到创优工作责任到人，确</a:t>
            </a:r>
            <a:endParaRPr lang="en-US" altLang="zh-CN" sz="2080" b="1" dirty="0">
              <a:solidFill>
                <a:schemeClr val="tx1">
                  <a:lumMod val="75000"/>
                </a:schemeClr>
              </a:solidFill>
              <a:latin typeface="仿宋" panose="02010609060101010101" pitchFamily="49" charset="-122"/>
              <a:ea typeface="仿宋" panose="02010609060101010101" pitchFamily="49" charset="-122"/>
            </a:endParaRPr>
          </a:p>
          <a:p>
            <a:pPr>
              <a:lnSpc>
                <a:spcPts val="2800"/>
              </a:lnSpc>
              <a:spcBef>
                <a:spcPts val="0"/>
              </a:spcBef>
              <a:buNone/>
            </a:pPr>
            <a:r>
              <a:rPr lang="zh-CN" altLang="en-US" sz="2080" b="1" dirty="0">
                <a:solidFill>
                  <a:schemeClr val="tx1">
                    <a:lumMod val="75000"/>
                  </a:schemeClr>
                </a:solidFill>
                <a:latin typeface="仿宋" panose="02010609060101010101" pitchFamily="49" charset="-122"/>
                <a:ea typeface="仿宋" panose="02010609060101010101" pitchFamily="49" charset="-122"/>
              </a:rPr>
              <a:t>保做到“事事有人管、有人做、有人查、有人确认”。</a:t>
            </a:r>
            <a:r>
              <a:rPr lang="en-US" altLang="zh-CN" sz="2080" b="1" dirty="0">
                <a:solidFill>
                  <a:schemeClr val="tx1">
                    <a:lumMod val="75000"/>
                  </a:schemeClr>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 </a:t>
            </a:r>
            <a:r>
              <a:rPr lang="en-US" altLang="zh-CN" sz="2080" b="1" dirty="0">
                <a:solidFill>
                  <a:srgbClr val="0066FF"/>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   </a:t>
            </a:r>
          </a:p>
          <a:p>
            <a:pPr>
              <a:lnSpc>
                <a:spcPts val="2800"/>
              </a:lnSpc>
              <a:buNone/>
            </a:pPr>
            <a:r>
              <a:rPr lang="en-US" altLang="zh-CN" sz="2080" b="1" dirty="0">
                <a:solidFill>
                  <a:srgbClr val="0000CC"/>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    </a:t>
            </a:r>
            <a:r>
              <a:rPr lang="en-US" altLang="zh-CN" sz="2080" b="1" dirty="0">
                <a:solidFill>
                  <a:srgbClr val="000000"/>
                </a:solidFill>
                <a:latin typeface="仿宋" panose="02010609060101010101" pitchFamily="49" charset="-122"/>
                <a:ea typeface="仿宋" panose="02010609060101010101" pitchFamily="49" charset="-122"/>
              </a:rPr>
              <a:t>《</a:t>
            </a:r>
            <a:r>
              <a:rPr lang="zh-CN" altLang="en-US" sz="2080" b="1" dirty="0">
                <a:solidFill>
                  <a:srgbClr val="000000"/>
                </a:solidFill>
                <a:latin typeface="仿宋" panose="02010609060101010101" pitchFamily="49" charset="-122"/>
                <a:ea typeface="仿宋" panose="02010609060101010101" pitchFamily="49" charset="-122"/>
              </a:rPr>
              <a:t>国家优质工程奖评选办法</a:t>
            </a:r>
            <a:r>
              <a:rPr lang="en-US" altLang="zh-CN" sz="2080" b="1" dirty="0">
                <a:solidFill>
                  <a:srgbClr val="000000"/>
                </a:solidFill>
                <a:latin typeface="仿宋" panose="02010609060101010101" pitchFamily="49" charset="-122"/>
                <a:ea typeface="仿宋" panose="02010609060101010101" pitchFamily="49" charset="-122"/>
              </a:rPr>
              <a:t>》(2019</a:t>
            </a:r>
            <a:r>
              <a:rPr lang="zh-CN" altLang="en-US" sz="2080" b="1" dirty="0">
                <a:solidFill>
                  <a:srgbClr val="000000"/>
                </a:solidFill>
                <a:latin typeface="仿宋" panose="02010609060101010101" pitchFamily="49" charset="-122"/>
                <a:ea typeface="仿宋" panose="02010609060101010101" pitchFamily="49" charset="-122"/>
              </a:rPr>
              <a:t>年修订版</a:t>
            </a:r>
            <a:r>
              <a:rPr lang="en-US" altLang="zh-CN" sz="2080" b="1" dirty="0">
                <a:solidFill>
                  <a:srgbClr val="000000"/>
                </a:solidFill>
                <a:latin typeface="仿宋" panose="02010609060101010101" pitchFamily="49" charset="-122"/>
                <a:ea typeface="仿宋" panose="02010609060101010101" pitchFamily="49" charset="-122"/>
              </a:rPr>
              <a:t>)</a:t>
            </a:r>
          </a:p>
          <a:p>
            <a:pPr>
              <a:lnSpc>
                <a:spcPts val="2800"/>
              </a:lnSpc>
              <a:spcBef>
                <a:spcPts val="0"/>
              </a:spcBef>
              <a:buNone/>
            </a:pPr>
            <a:r>
              <a:rPr lang="en-US" altLang="zh-CN" sz="2080" b="1" dirty="0">
                <a:latin typeface="仿宋" panose="02010609060101010101" pitchFamily="49" charset="-122"/>
                <a:ea typeface="仿宋" panose="02010609060101010101" pitchFamily="49" charset="-122"/>
              </a:rPr>
              <a:t>     </a:t>
            </a:r>
            <a:r>
              <a:rPr lang="zh-CN" altLang="en-US" sz="2080" b="1" dirty="0">
                <a:solidFill>
                  <a:srgbClr val="000000"/>
                </a:solidFill>
                <a:latin typeface="仿宋" panose="02010609060101010101" pitchFamily="49" charset="-122"/>
                <a:ea typeface="仿宋" panose="02010609060101010101" pitchFamily="49" charset="-122"/>
              </a:rPr>
              <a:t>第十条 （二）</a:t>
            </a:r>
            <a:r>
              <a:rPr lang="zh-CN" altLang="zh-CN" sz="2080" b="1" dirty="0">
                <a:solidFill>
                  <a:srgbClr val="000000"/>
                </a:solidFill>
                <a:latin typeface="仿宋" panose="02010609060101010101" pitchFamily="49" charset="-122"/>
                <a:ea typeface="仿宋" panose="02010609060101010101" pitchFamily="49" charset="-122"/>
              </a:rPr>
              <a:t>创优</a:t>
            </a:r>
            <a:r>
              <a:rPr lang="zh-CN" altLang="zh-CN" sz="2080" b="1" dirty="0">
                <a:solidFill>
                  <a:srgbClr val="FF0000"/>
                </a:solidFill>
                <a:latin typeface="仿宋" panose="02010609060101010101" pitchFamily="49" charset="-122"/>
                <a:ea typeface="仿宋" panose="02010609060101010101" pitchFamily="49" charset="-122"/>
              </a:rPr>
              <a:t>目标明确</a:t>
            </a:r>
            <a:r>
              <a:rPr lang="zh-CN" altLang="zh-CN" sz="2080" b="1" dirty="0">
                <a:latin typeface="仿宋" panose="02010609060101010101" pitchFamily="49" charset="-122"/>
                <a:ea typeface="仿宋" panose="02010609060101010101" pitchFamily="49" charset="-122"/>
              </a:rPr>
              <a:t>，</a:t>
            </a:r>
            <a:r>
              <a:rPr lang="zh-CN" altLang="zh-CN" sz="2080" b="1" dirty="0">
                <a:solidFill>
                  <a:srgbClr val="FF0000"/>
                </a:solidFill>
                <a:latin typeface="仿宋" panose="02010609060101010101" pitchFamily="49" charset="-122"/>
                <a:ea typeface="仿宋" panose="02010609060101010101" pitchFamily="49" charset="-122"/>
              </a:rPr>
              <a:t>创优计划合理</a:t>
            </a:r>
            <a:r>
              <a:rPr lang="zh-CN" altLang="zh-CN" sz="2080" b="1" dirty="0">
                <a:solidFill>
                  <a:srgbClr val="000000"/>
                </a:solidFill>
                <a:latin typeface="仿宋" panose="02010609060101010101" pitchFamily="49" charset="-122"/>
                <a:ea typeface="仿宋" panose="02010609060101010101" pitchFamily="49" charset="-122"/>
              </a:rPr>
              <a:t>，质量管理体系健</a:t>
            </a:r>
            <a:endParaRPr lang="en-US" altLang="zh-CN" sz="2080" b="1" dirty="0">
              <a:solidFill>
                <a:srgbClr val="000000"/>
              </a:solidFill>
              <a:latin typeface="仿宋" panose="02010609060101010101" pitchFamily="49" charset="-122"/>
              <a:ea typeface="仿宋" panose="02010609060101010101" pitchFamily="49" charset="-122"/>
            </a:endParaRPr>
          </a:p>
          <a:p>
            <a:pPr>
              <a:lnSpc>
                <a:spcPts val="2800"/>
              </a:lnSpc>
              <a:spcBef>
                <a:spcPts val="0"/>
              </a:spcBef>
              <a:buNone/>
            </a:pPr>
            <a:r>
              <a:rPr lang="zh-CN" altLang="zh-CN" sz="2080" b="1" dirty="0">
                <a:solidFill>
                  <a:srgbClr val="000000"/>
                </a:solidFill>
                <a:latin typeface="仿宋" panose="02010609060101010101" pitchFamily="49" charset="-122"/>
                <a:ea typeface="仿宋" panose="02010609060101010101" pitchFamily="49" charset="-122"/>
              </a:rPr>
              <a:t>全</a:t>
            </a:r>
            <a:r>
              <a:rPr lang="zh-CN" altLang="en-US" sz="2080" b="1" dirty="0">
                <a:solidFill>
                  <a:srgbClr val="000000"/>
                </a:solidFill>
                <a:latin typeface="仿宋" panose="02010609060101010101" pitchFamily="49" charset="-122"/>
                <a:ea typeface="仿宋" panose="02010609060101010101" pitchFamily="49" charset="-122"/>
              </a:rPr>
              <a:t>。</a:t>
            </a:r>
            <a:endParaRPr lang="en-US" altLang="zh-CN" sz="2080" b="1" dirty="0">
              <a:solidFill>
                <a:srgbClr val="000000"/>
              </a:solidFill>
              <a:latin typeface="仿宋" panose="02010609060101010101" pitchFamily="49" charset="-122"/>
              <a:ea typeface="仿宋" panose="02010609060101010101" pitchFamily="49" charset="-122"/>
            </a:endParaRPr>
          </a:p>
          <a:p>
            <a:pPr>
              <a:lnSpc>
                <a:spcPts val="2800"/>
              </a:lnSpc>
              <a:buNone/>
            </a:pPr>
            <a:r>
              <a:rPr lang="zh-CN" altLang="en-US" sz="2080" b="1" dirty="0">
                <a:solidFill>
                  <a:srgbClr val="000000"/>
                </a:solidFill>
                <a:latin typeface="仿宋" panose="02010609060101010101" pitchFamily="49" charset="-122"/>
                <a:ea typeface="仿宋" panose="02010609060101010101" pitchFamily="49" charset="-122"/>
              </a:rPr>
              <a:t>    </a:t>
            </a:r>
            <a:r>
              <a:rPr lang="en-US" altLang="zh-CN" sz="2080" b="1" dirty="0">
                <a:solidFill>
                  <a:srgbClr val="000000"/>
                </a:solidFill>
                <a:latin typeface="仿宋" panose="02010609060101010101" pitchFamily="49" charset="-122"/>
                <a:ea typeface="仿宋" panose="02010609060101010101" pitchFamily="49" charset="-122"/>
              </a:rPr>
              <a:t>《</a:t>
            </a:r>
            <a:r>
              <a:rPr lang="zh-CN" altLang="en-US" sz="2080" b="1" dirty="0">
                <a:solidFill>
                  <a:srgbClr val="000000"/>
                </a:solidFill>
                <a:latin typeface="仿宋" panose="02010609060101010101" pitchFamily="49" charset="-122"/>
                <a:ea typeface="仿宋" panose="02010609060101010101" pitchFamily="49" charset="-122"/>
              </a:rPr>
              <a:t>中国电力优质工程评选办法（</a:t>
            </a:r>
            <a:r>
              <a:rPr lang="en-US" altLang="zh-CN" sz="2080" b="1" dirty="0">
                <a:solidFill>
                  <a:srgbClr val="000000"/>
                </a:solidFill>
                <a:latin typeface="仿宋" panose="02010609060101010101" pitchFamily="49" charset="-122"/>
                <a:ea typeface="仿宋" panose="02010609060101010101" pitchFamily="49" charset="-122"/>
              </a:rPr>
              <a:t>2018</a:t>
            </a:r>
            <a:r>
              <a:rPr lang="zh-CN" altLang="en-US" sz="2080" b="1" dirty="0">
                <a:solidFill>
                  <a:srgbClr val="000000"/>
                </a:solidFill>
                <a:latin typeface="仿宋" panose="02010609060101010101" pitchFamily="49" charset="-122"/>
                <a:ea typeface="仿宋" panose="02010609060101010101" pitchFamily="49" charset="-122"/>
              </a:rPr>
              <a:t>修订版）</a:t>
            </a:r>
            <a:r>
              <a:rPr lang="en-US" altLang="zh-CN" sz="2080" b="1" dirty="0">
                <a:solidFill>
                  <a:srgbClr val="000000"/>
                </a:solidFill>
                <a:latin typeface="仿宋" panose="02010609060101010101" pitchFamily="49" charset="-122"/>
                <a:ea typeface="仿宋" panose="02010609060101010101" pitchFamily="49" charset="-122"/>
              </a:rPr>
              <a:t>》</a:t>
            </a:r>
          </a:p>
          <a:p>
            <a:pPr>
              <a:lnSpc>
                <a:spcPts val="2800"/>
              </a:lnSpc>
              <a:spcBef>
                <a:spcPts val="0"/>
              </a:spcBef>
              <a:buNone/>
            </a:pPr>
            <a:r>
              <a:rPr lang="en-US" altLang="zh-CN" sz="2080" b="1" dirty="0">
                <a:solidFill>
                  <a:srgbClr val="000000"/>
                </a:solidFill>
                <a:latin typeface="仿宋" panose="02010609060101010101" pitchFamily="49" charset="-122"/>
                <a:ea typeface="仿宋" panose="02010609060101010101" pitchFamily="49" charset="-122"/>
              </a:rPr>
              <a:t>    </a:t>
            </a:r>
            <a:r>
              <a:rPr lang="zh-CN" altLang="zh-CN" sz="2080" b="1" dirty="0">
                <a:solidFill>
                  <a:srgbClr val="000000"/>
                </a:solidFill>
                <a:latin typeface="仿宋" panose="02010609060101010101" pitchFamily="49" charset="-122"/>
                <a:ea typeface="仿宋" panose="02010609060101010101" pitchFamily="49" charset="-122"/>
              </a:rPr>
              <a:t>第十二条</a:t>
            </a:r>
            <a:r>
              <a:rPr lang="en-US" altLang="zh-CN" sz="2080" b="1" dirty="0">
                <a:solidFill>
                  <a:srgbClr val="000000"/>
                </a:solidFill>
                <a:latin typeface="仿宋" panose="02010609060101010101" pitchFamily="49" charset="-122"/>
                <a:ea typeface="仿宋" panose="02010609060101010101" pitchFamily="49" charset="-122"/>
              </a:rPr>
              <a:t>  </a:t>
            </a:r>
            <a:r>
              <a:rPr lang="zh-CN" altLang="zh-CN" sz="2080" b="1" dirty="0">
                <a:solidFill>
                  <a:srgbClr val="000000"/>
                </a:solidFill>
                <a:latin typeface="仿宋" panose="02010609060101010101" pitchFamily="49" charset="-122"/>
                <a:ea typeface="仿宋" panose="02010609060101010101" pitchFamily="49" charset="-122"/>
              </a:rPr>
              <a:t>申报工程应按工程质量目标，</a:t>
            </a:r>
            <a:r>
              <a:rPr lang="zh-CN" altLang="zh-CN" sz="2080" b="1" dirty="0">
                <a:solidFill>
                  <a:srgbClr val="FF0000"/>
                </a:solidFill>
                <a:latin typeface="仿宋" panose="02010609060101010101" pitchFamily="49" charset="-122"/>
                <a:ea typeface="仿宋" panose="02010609060101010101" pitchFamily="49" charset="-122"/>
              </a:rPr>
              <a:t>制定创建优质工程规划和</a:t>
            </a:r>
            <a:endParaRPr lang="en-US" altLang="zh-CN" sz="2080" b="1" dirty="0">
              <a:solidFill>
                <a:srgbClr val="FF0000"/>
              </a:solidFill>
              <a:latin typeface="仿宋" panose="02010609060101010101" pitchFamily="49" charset="-122"/>
              <a:ea typeface="仿宋" panose="02010609060101010101" pitchFamily="49" charset="-122"/>
            </a:endParaRPr>
          </a:p>
          <a:p>
            <a:pPr>
              <a:lnSpc>
                <a:spcPts val="2800"/>
              </a:lnSpc>
              <a:spcBef>
                <a:spcPts val="0"/>
              </a:spcBef>
              <a:buNone/>
            </a:pPr>
            <a:r>
              <a:rPr lang="zh-CN" altLang="zh-CN" sz="2080" b="1" dirty="0">
                <a:solidFill>
                  <a:srgbClr val="FF0000"/>
                </a:solidFill>
                <a:latin typeface="仿宋" panose="02010609060101010101" pitchFamily="49" charset="-122"/>
                <a:ea typeface="仿宋" panose="02010609060101010101" pitchFamily="49" charset="-122"/>
              </a:rPr>
              <a:t>实施细则</a:t>
            </a:r>
            <a:r>
              <a:rPr lang="zh-CN" altLang="zh-CN" sz="2080" b="1" dirty="0">
                <a:solidFill>
                  <a:srgbClr val="000000"/>
                </a:solidFill>
                <a:latin typeface="仿宋" panose="02010609060101010101" pitchFamily="49" charset="-122"/>
                <a:ea typeface="仿宋" panose="02010609060101010101" pitchFamily="49" charset="-122"/>
              </a:rPr>
              <a:t>，并在工程建设全过程中组织实施</a:t>
            </a:r>
            <a:r>
              <a:rPr lang="zh-CN" altLang="en-US" sz="2080" b="1" dirty="0">
                <a:solidFill>
                  <a:srgbClr val="000000"/>
                </a:solidFill>
                <a:latin typeface="仿宋" panose="02010609060101010101" pitchFamily="49" charset="-122"/>
                <a:ea typeface="仿宋" panose="02010609060101010101" pitchFamily="49" charset="-122"/>
              </a:rPr>
              <a:t>。</a:t>
            </a:r>
            <a:endParaRPr lang="en-US" altLang="zh-CN" sz="2080" b="1" dirty="0">
              <a:latin typeface="仿宋" panose="02010609060101010101" pitchFamily="49" charset="-122"/>
              <a:ea typeface="仿宋" panose="02010609060101010101" pitchFamily="49" charset="-122"/>
            </a:endParaRPr>
          </a:p>
          <a:p>
            <a:pPr>
              <a:lnSpc>
                <a:spcPct val="140000"/>
              </a:lnSpc>
              <a:spcBef>
                <a:spcPts val="0"/>
              </a:spcBef>
              <a:buNone/>
            </a:pPr>
            <a:r>
              <a:rPr lang="zh-CN" altLang="en-US" sz="2080" b="1" dirty="0">
                <a:latin typeface="仿宋" panose="02010609060101010101" pitchFamily="49" charset="-122"/>
                <a:ea typeface="仿宋" panose="02010609060101010101" pitchFamily="49" charset="-122"/>
              </a:rPr>
              <a:t>                </a:t>
            </a:r>
            <a:endParaRPr lang="en-US" altLang="zh-CN" sz="2080" b="1" dirty="0">
              <a:latin typeface="仿宋" panose="02010609060101010101" pitchFamily="49" charset="-122"/>
              <a:ea typeface="仿宋" panose="02010609060101010101" pitchFamily="49" charset="-122"/>
            </a:endParaRPr>
          </a:p>
          <a:p>
            <a:pPr>
              <a:lnSpc>
                <a:spcPct val="140000"/>
              </a:lnSpc>
              <a:spcBef>
                <a:spcPts val="0"/>
              </a:spcBef>
              <a:buNone/>
            </a:pPr>
            <a:r>
              <a:rPr lang="en-US" altLang="zh-CN" sz="2080" b="1" dirty="0">
                <a:latin typeface="仿宋" panose="02010609060101010101" pitchFamily="49" charset="-122"/>
                <a:ea typeface="仿宋" panose="02010609060101010101" pitchFamily="49" charset="-122"/>
              </a:rPr>
              <a:t>    </a:t>
            </a:r>
            <a:endParaRPr lang="zh-CN" altLang="en-US" sz="2080" b="1" dirty="0">
              <a:latin typeface="仿宋" panose="02010609060101010101" pitchFamily="49" charset="-122"/>
              <a:ea typeface="仿宋" panose="02010609060101010101" pitchFamily="49" charset="-122"/>
            </a:endParaRPr>
          </a:p>
        </p:txBody>
      </p:sp>
    </p:spTree>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68075" y="908720"/>
            <a:ext cx="8425339" cy="5261474"/>
          </a:xfrm>
        </p:spPr>
        <p:txBody>
          <a:bodyPr>
            <a:normAutofit fontScale="92500"/>
          </a:bodyPr>
          <a:lstStyle/>
          <a:p>
            <a:pPr algn="ctr">
              <a:lnSpc>
                <a:spcPct val="140000"/>
              </a:lnSpc>
              <a:spcBef>
                <a:spcPts val="0"/>
              </a:spcBef>
              <a:buNone/>
            </a:pPr>
            <a:r>
              <a:rPr lang="zh-CN" altLang="en-US" sz="3500" b="1" dirty="0">
                <a:solidFill>
                  <a:srgbClr val="00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创优策划的主要类型</a:t>
            </a:r>
            <a:endParaRPr lang="en-US" altLang="zh-CN" sz="2340" b="1" dirty="0">
              <a:latin typeface="仿宋" panose="02010609060101010101" pitchFamily="49" charset="-122"/>
              <a:ea typeface="仿宋" panose="02010609060101010101" pitchFamily="49" charset="-122"/>
            </a:endParaRPr>
          </a:p>
          <a:p>
            <a:pPr marL="496473" indent="-496473">
              <a:lnSpc>
                <a:spcPct val="140000"/>
              </a:lnSpc>
              <a:spcBef>
                <a:spcPts val="0"/>
              </a:spcBef>
              <a:buNone/>
            </a:pPr>
            <a:r>
              <a:rPr lang="en-US" altLang="zh-CN" sz="2340" b="1" dirty="0">
                <a:latin typeface="仿宋" panose="02010609060101010101" pitchFamily="49" charset="-122"/>
                <a:ea typeface="仿宋" panose="02010609060101010101" pitchFamily="49" charset="-122"/>
              </a:rPr>
              <a:t>     </a:t>
            </a:r>
            <a:r>
              <a:rPr lang="en-US" altLang="zh-CN" sz="2340" b="1" dirty="0">
                <a:solidFill>
                  <a:srgbClr val="000000"/>
                </a:solidFill>
                <a:latin typeface="仿宋" panose="02010609060101010101" pitchFamily="49" charset="-122"/>
                <a:ea typeface="仿宋" panose="02010609060101010101" pitchFamily="49" charset="-122"/>
              </a:rPr>
              <a:t>1.</a:t>
            </a:r>
            <a:r>
              <a:rPr lang="zh-CN" altLang="en-US" sz="2340" b="1" dirty="0">
                <a:solidFill>
                  <a:srgbClr val="C00000"/>
                </a:solidFill>
                <a:latin typeface="仿宋" panose="02010609060101010101" pitchFamily="49" charset="-122"/>
                <a:ea typeface="仿宋" panose="02010609060101010101" pitchFamily="49" charset="-122"/>
              </a:rPr>
              <a:t>总体策划</a:t>
            </a:r>
            <a:r>
              <a:rPr lang="en-US" altLang="zh-CN" sz="2340" b="1" dirty="0">
                <a:solidFill>
                  <a:srgbClr val="000000"/>
                </a:solidFill>
                <a:latin typeface="仿宋" panose="02010609060101010101" pitchFamily="49" charset="-122"/>
                <a:ea typeface="仿宋" panose="02010609060101010101" pitchFamily="49" charset="-122"/>
              </a:rPr>
              <a:t>(</a:t>
            </a:r>
            <a:r>
              <a:rPr lang="zh-CN" altLang="en-US" sz="2340" b="1" dirty="0">
                <a:solidFill>
                  <a:srgbClr val="000000"/>
                </a:solidFill>
                <a:latin typeface="仿宋" panose="02010609060101010101" pitchFamily="49" charset="-122"/>
                <a:ea typeface="仿宋" panose="02010609060101010101" pitchFamily="49" charset="-122"/>
              </a:rPr>
              <a:t>创优规划</a:t>
            </a:r>
            <a:r>
              <a:rPr lang="en-US" altLang="zh-CN" sz="2340" b="1" dirty="0">
                <a:solidFill>
                  <a:srgbClr val="000000"/>
                </a:solidFill>
                <a:latin typeface="仿宋" panose="02010609060101010101" pitchFamily="49" charset="-122"/>
                <a:ea typeface="仿宋" panose="02010609060101010101" pitchFamily="49" charset="-122"/>
              </a:rPr>
              <a:t>)  </a:t>
            </a:r>
            <a:r>
              <a:rPr lang="zh-CN" altLang="en-US" sz="2340" b="1" dirty="0">
                <a:solidFill>
                  <a:srgbClr val="000000"/>
                </a:solidFill>
                <a:latin typeface="仿宋" panose="02010609060101010101" pitchFamily="49" charset="-122"/>
                <a:ea typeface="仿宋" panose="02010609060101010101" pitchFamily="49" charset="-122"/>
              </a:rPr>
              <a:t>由工程建设单位在工程招标前编制，</a:t>
            </a:r>
            <a:endParaRPr lang="en-US" altLang="zh-CN" sz="2340" b="1" dirty="0">
              <a:solidFill>
                <a:srgbClr val="000000"/>
              </a:solidFill>
              <a:latin typeface="仿宋" panose="02010609060101010101" pitchFamily="49" charset="-122"/>
              <a:ea typeface="仿宋" panose="02010609060101010101" pitchFamily="49" charset="-122"/>
            </a:endParaRPr>
          </a:p>
          <a:p>
            <a:pPr marL="496473" indent="-496473">
              <a:lnSpc>
                <a:spcPct val="140000"/>
              </a:lnSpc>
              <a:spcBef>
                <a:spcPts val="0"/>
              </a:spcBef>
              <a:buNone/>
            </a:pPr>
            <a:r>
              <a:rPr lang="zh-CN" altLang="en-US" sz="2340" b="1" dirty="0">
                <a:solidFill>
                  <a:srgbClr val="000000"/>
                </a:solidFill>
                <a:latin typeface="仿宋" panose="02010609060101010101" pitchFamily="49" charset="-122"/>
                <a:ea typeface="仿宋" panose="02010609060101010101" pitchFamily="49" charset="-122"/>
              </a:rPr>
              <a:t>可在非物质招标时作为附件分发给各投标单位。</a:t>
            </a:r>
            <a:endParaRPr lang="en-US" altLang="zh-CN" sz="2340" b="1" dirty="0">
              <a:solidFill>
                <a:srgbClr val="000000"/>
              </a:solidFill>
              <a:latin typeface="仿宋" panose="02010609060101010101" pitchFamily="49" charset="-122"/>
              <a:ea typeface="仿宋" panose="02010609060101010101" pitchFamily="49" charset="-122"/>
            </a:endParaRPr>
          </a:p>
          <a:p>
            <a:pPr marL="496473" indent="-496473">
              <a:lnSpc>
                <a:spcPct val="140000"/>
              </a:lnSpc>
              <a:spcBef>
                <a:spcPts val="0"/>
              </a:spcBef>
              <a:buNone/>
            </a:pPr>
            <a:r>
              <a:rPr lang="en-US" altLang="zh-CN" sz="2340" b="1" dirty="0">
                <a:solidFill>
                  <a:srgbClr val="000000"/>
                </a:solidFill>
                <a:latin typeface="仿宋" panose="02010609060101010101" pitchFamily="49" charset="-122"/>
                <a:ea typeface="仿宋" panose="02010609060101010101" pitchFamily="49" charset="-122"/>
              </a:rPr>
              <a:t>     </a:t>
            </a:r>
            <a:r>
              <a:rPr lang="en-US" altLang="zh-CN" sz="2340" b="1" dirty="0">
                <a:solidFill>
                  <a:srgbClr val="000000"/>
                </a:solidFill>
                <a:latin typeface="仿宋" panose="02010609060101010101" pitchFamily="49" charset="-122"/>
                <a:ea typeface="仿宋" panose="02010609060101010101" pitchFamily="49" charset="-122"/>
                <a:sym typeface="Wingdings"/>
              </a:rPr>
              <a:t>2.</a:t>
            </a:r>
            <a:r>
              <a:rPr lang="zh-CN" altLang="en-US" sz="2340" b="1" dirty="0">
                <a:solidFill>
                  <a:srgbClr val="C00000"/>
                </a:solidFill>
                <a:latin typeface="仿宋" panose="02010609060101010101" pitchFamily="49" charset="-122"/>
                <a:ea typeface="仿宋" panose="02010609060101010101" pitchFamily="49" charset="-122"/>
              </a:rPr>
              <a:t>专业策划 </a:t>
            </a:r>
            <a:r>
              <a:rPr lang="en-US" altLang="zh-CN" sz="2340" b="1" dirty="0">
                <a:solidFill>
                  <a:srgbClr val="000000"/>
                </a:solidFill>
                <a:latin typeface="仿宋" panose="02010609060101010101" pitchFamily="49" charset="-122"/>
                <a:ea typeface="仿宋" panose="02010609060101010101" pitchFamily="49" charset="-122"/>
              </a:rPr>
              <a:t>(</a:t>
            </a:r>
            <a:r>
              <a:rPr lang="zh-CN" altLang="en-US" sz="2340" b="1" dirty="0">
                <a:solidFill>
                  <a:srgbClr val="000000"/>
                </a:solidFill>
                <a:latin typeface="仿宋" panose="02010609060101010101" pitchFamily="49" charset="-122"/>
                <a:ea typeface="仿宋" panose="02010609060101010101" pitchFamily="49" charset="-122"/>
              </a:rPr>
              <a:t>创优实施细则</a:t>
            </a:r>
            <a:r>
              <a:rPr lang="en-US" altLang="zh-CN" sz="2340" b="1" dirty="0">
                <a:solidFill>
                  <a:srgbClr val="000000"/>
                </a:solidFill>
                <a:latin typeface="仿宋" panose="02010609060101010101" pitchFamily="49" charset="-122"/>
                <a:ea typeface="仿宋" panose="02010609060101010101" pitchFamily="49" charset="-122"/>
              </a:rPr>
              <a:t>)  </a:t>
            </a:r>
            <a:r>
              <a:rPr lang="zh-CN" altLang="en-US" sz="2340" b="1" dirty="0">
                <a:solidFill>
                  <a:srgbClr val="000000"/>
                </a:solidFill>
                <a:latin typeface="仿宋" panose="02010609060101010101" pitchFamily="49" charset="-122"/>
                <a:ea typeface="仿宋" panose="02010609060101010101" pitchFamily="49" charset="-122"/>
              </a:rPr>
              <a:t>由工程参建单位中标后编制，</a:t>
            </a:r>
            <a:endParaRPr lang="en-US" altLang="zh-CN" sz="2340" b="1" dirty="0">
              <a:solidFill>
                <a:srgbClr val="000000"/>
              </a:solidFill>
              <a:latin typeface="仿宋" panose="02010609060101010101" pitchFamily="49" charset="-122"/>
              <a:ea typeface="仿宋" panose="02010609060101010101" pitchFamily="49" charset="-122"/>
            </a:endParaRPr>
          </a:p>
          <a:p>
            <a:pPr marL="496473" indent="-496473">
              <a:lnSpc>
                <a:spcPct val="140000"/>
              </a:lnSpc>
              <a:spcBef>
                <a:spcPts val="0"/>
              </a:spcBef>
              <a:buNone/>
            </a:pPr>
            <a:r>
              <a:rPr lang="zh-CN" altLang="en-US" sz="2340" b="1" dirty="0">
                <a:solidFill>
                  <a:srgbClr val="000000"/>
                </a:solidFill>
                <a:latin typeface="仿宋" panose="02010609060101010101" pitchFamily="49" charset="-122"/>
                <a:ea typeface="仿宋" panose="02010609060101010101" pitchFamily="49" charset="-122"/>
              </a:rPr>
              <a:t>以作为本单位对创优规划要求的响应，提交建设单位备案。</a:t>
            </a:r>
            <a:endParaRPr lang="en-US" altLang="zh-CN" sz="2340" b="1" dirty="0">
              <a:solidFill>
                <a:srgbClr val="000000"/>
              </a:solidFill>
              <a:latin typeface="仿宋" panose="02010609060101010101" pitchFamily="49" charset="-122"/>
              <a:ea typeface="仿宋" panose="02010609060101010101" pitchFamily="49" charset="-122"/>
            </a:endParaRPr>
          </a:p>
          <a:p>
            <a:pPr marL="496473" indent="-496473">
              <a:lnSpc>
                <a:spcPct val="140000"/>
              </a:lnSpc>
              <a:spcBef>
                <a:spcPts val="0"/>
              </a:spcBef>
              <a:buNone/>
            </a:pPr>
            <a:r>
              <a:rPr lang="en-US" altLang="zh-CN" sz="2340" b="1" dirty="0">
                <a:solidFill>
                  <a:srgbClr val="000000"/>
                </a:solidFill>
                <a:latin typeface="仿宋" panose="02010609060101010101" pitchFamily="49" charset="-122"/>
                <a:ea typeface="仿宋" panose="02010609060101010101" pitchFamily="49" charset="-122"/>
              </a:rPr>
              <a:t>     </a:t>
            </a:r>
            <a:r>
              <a:rPr lang="en-US" altLang="zh-CN" sz="2340" b="1" dirty="0">
                <a:solidFill>
                  <a:srgbClr val="000000"/>
                </a:solidFill>
                <a:latin typeface="仿宋" panose="02010609060101010101" pitchFamily="49" charset="-122"/>
                <a:ea typeface="仿宋" panose="02010609060101010101" pitchFamily="49" charset="-122"/>
                <a:sym typeface="Wingdings"/>
              </a:rPr>
              <a:t>3.</a:t>
            </a:r>
            <a:r>
              <a:rPr lang="zh-CN" altLang="en-US" b="1" dirty="0">
                <a:solidFill>
                  <a:srgbClr val="C00000"/>
                </a:solidFill>
                <a:latin typeface="仿宋" panose="02010609060101010101" pitchFamily="49" charset="-122"/>
                <a:ea typeface="仿宋" panose="02010609060101010101" pitchFamily="49" charset="-122"/>
              </a:rPr>
              <a:t>专项工作策划 </a:t>
            </a:r>
            <a:r>
              <a:rPr lang="en-US" altLang="zh-CN" sz="2340" b="1" dirty="0">
                <a:solidFill>
                  <a:srgbClr val="000000"/>
                </a:solidFill>
                <a:latin typeface="仿宋" panose="02010609060101010101" pitchFamily="49" charset="-122"/>
                <a:ea typeface="仿宋" panose="02010609060101010101" pitchFamily="49" charset="-122"/>
              </a:rPr>
              <a:t>(</a:t>
            </a:r>
            <a:r>
              <a:rPr lang="zh-CN" altLang="en-US" sz="2340" b="1" dirty="0">
                <a:solidFill>
                  <a:srgbClr val="000000"/>
                </a:solidFill>
                <a:latin typeface="仿宋" panose="02010609060101010101" pitchFamily="49" charset="-122"/>
                <a:ea typeface="仿宋" panose="02010609060101010101" pitchFamily="49" charset="-122"/>
              </a:rPr>
              <a:t>计划、方案</a:t>
            </a:r>
            <a:r>
              <a:rPr lang="en-US" altLang="zh-CN" sz="2340" b="1" dirty="0">
                <a:solidFill>
                  <a:srgbClr val="000000"/>
                </a:solidFill>
                <a:latin typeface="仿宋" panose="02010609060101010101" pitchFamily="49" charset="-122"/>
                <a:ea typeface="仿宋" panose="02010609060101010101" pitchFamily="49" charset="-122"/>
              </a:rPr>
              <a:t>)  </a:t>
            </a:r>
            <a:r>
              <a:rPr lang="zh-CN" altLang="en-US" sz="2340" b="1" dirty="0">
                <a:solidFill>
                  <a:srgbClr val="000000"/>
                </a:solidFill>
                <a:latin typeface="仿宋" panose="02010609060101010101" pitchFamily="49" charset="-122"/>
                <a:ea typeface="仿宋" panose="02010609060101010101" pitchFamily="49" charset="-122"/>
              </a:rPr>
              <a:t>由施工项目部编制，以规范</a:t>
            </a:r>
            <a:endParaRPr lang="en-US" altLang="zh-CN" sz="2340" b="1" dirty="0">
              <a:solidFill>
                <a:srgbClr val="000000"/>
              </a:solidFill>
              <a:latin typeface="仿宋" panose="02010609060101010101" pitchFamily="49" charset="-122"/>
              <a:ea typeface="仿宋" panose="02010609060101010101" pitchFamily="49" charset="-122"/>
            </a:endParaRPr>
          </a:p>
          <a:p>
            <a:pPr marL="496473" indent="-496473">
              <a:lnSpc>
                <a:spcPct val="140000"/>
              </a:lnSpc>
              <a:spcBef>
                <a:spcPts val="0"/>
              </a:spcBef>
              <a:buNone/>
            </a:pPr>
            <a:r>
              <a:rPr lang="zh-CN" altLang="en-US" sz="2340" b="1" dirty="0">
                <a:solidFill>
                  <a:srgbClr val="000000"/>
                </a:solidFill>
                <a:latin typeface="仿宋" panose="02010609060101010101" pitchFamily="49" charset="-122"/>
                <a:ea typeface="仿宋" panose="02010609060101010101" pitchFamily="49" charset="-122"/>
              </a:rPr>
              <a:t>并有效开展某些具体工作。</a:t>
            </a:r>
            <a:endParaRPr lang="en-US" altLang="zh-CN" sz="2340" b="1" dirty="0">
              <a:solidFill>
                <a:srgbClr val="000000"/>
              </a:solidFill>
              <a:latin typeface="仿宋" panose="02010609060101010101" pitchFamily="49" charset="-122"/>
              <a:ea typeface="仿宋" panose="02010609060101010101" pitchFamily="49" charset="-122"/>
            </a:endParaRPr>
          </a:p>
          <a:p>
            <a:pPr marL="496473" indent="-496473">
              <a:lnSpc>
                <a:spcPct val="140000"/>
              </a:lnSpc>
              <a:spcBef>
                <a:spcPts val="0"/>
              </a:spcBef>
              <a:buNone/>
            </a:pPr>
            <a:r>
              <a:rPr lang="en-US" altLang="zh-CN" sz="2340" b="1" dirty="0">
                <a:solidFill>
                  <a:srgbClr val="000000"/>
                </a:solidFill>
                <a:latin typeface="仿宋" panose="02010609060101010101" pitchFamily="49" charset="-122"/>
                <a:ea typeface="仿宋" panose="02010609060101010101" pitchFamily="49" charset="-122"/>
              </a:rPr>
              <a:t>     </a:t>
            </a:r>
            <a:r>
              <a:rPr lang="en-US" altLang="zh-CN" sz="2340" b="1" dirty="0">
                <a:solidFill>
                  <a:srgbClr val="000000"/>
                </a:solidFill>
                <a:latin typeface="仿宋" panose="02010609060101010101" pitchFamily="49" charset="-122"/>
                <a:ea typeface="仿宋" panose="02010609060101010101" pitchFamily="49" charset="-122"/>
                <a:sym typeface="Wingdings"/>
              </a:rPr>
              <a:t>4.</a:t>
            </a:r>
            <a:r>
              <a:rPr lang="zh-CN" altLang="en-US" b="1" dirty="0">
                <a:solidFill>
                  <a:srgbClr val="C00000"/>
                </a:solidFill>
                <a:latin typeface="仿宋" panose="02010609060101010101" pitchFamily="49" charset="-122"/>
                <a:ea typeface="仿宋" panose="02010609060101010101" pitchFamily="49" charset="-122"/>
              </a:rPr>
              <a:t>工艺策划</a:t>
            </a:r>
            <a:r>
              <a:rPr lang="zh-CN" altLang="en-US" sz="2340" b="1" dirty="0">
                <a:solidFill>
                  <a:srgbClr val="000000"/>
                </a:solidFill>
                <a:latin typeface="仿宋" panose="02010609060101010101" pitchFamily="49" charset="-122"/>
                <a:ea typeface="仿宋" panose="02010609060101010101" pitchFamily="49" charset="-122"/>
              </a:rPr>
              <a:t>（作业指导文件）施工项目部为完成工艺亮点而</a:t>
            </a:r>
            <a:endParaRPr lang="en-US" altLang="zh-CN" sz="2340" b="1" dirty="0">
              <a:solidFill>
                <a:srgbClr val="000000"/>
              </a:solidFill>
              <a:latin typeface="仿宋" panose="02010609060101010101" pitchFamily="49" charset="-122"/>
              <a:ea typeface="仿宋" panose="02010609060101010101" pitchFamily="49" charset="-122"/>
            </a:endParaRPr>
          </a:p>
          <a:p>
            <a:pPr marL="496473" indent="-496473">
              <a:lnSpc>
                <a:spcPct val="140000"/>
              </a:lnSpc>
              <a:spcBef>
                <a:spcPts val="0"/>
              </a:spcBef>
              <a:buNone/>
            </a:pPr>
            <a:r>
              <a:rPr lang="zh-CN" altLang="en-US" sz="2340" b="1" dirty="0">
                <a:solidFill>
                  <a:srgbClr val="000000"/>
                </a:solidFill>
                <a:latin typeface="仿宋" panose="02010609060101010101" pitchFamily="49" charset="-122"/>
                <a:ea typeface="仿宋" panose="02010609060101010101" pitchFamily="49" charset="-122"/>
              </a:rPr>
              <a:t>编制的作业文件，以实现“人无我有、人有我优、人优我精”。</a:t>
            </a:r>
            <a:endParaRPr lang="en-US" altLang="zh-CN" sz="2340" b="1" dirty="0">
              <a:solidFill>
                <a:srgbClr val="000000"/>
              </a:solidFill>
              <a:latin typeface="仿宋" panose="02010609060101010101" pitchFamily="49" charset="-122"/>
              <a:ea typeface="仿宋" panose="02010609060101010101" pitchFamily="49" charset="-122"/>
            </a:endParaRPr>
          </a:p>
          <a:p>
            <a:pPr marL="496473" indent="-496473">
              <a:lnSpc>
                <a:spcPct val="140000"/>
              </a:lnSpc>
              <a:spcBef>
                <a:spcPts val="0"/>
              </a:spcBef>
              <a:buNone/>
            </a:pPr>
            <a:r>
              <a:rPr lang="zh-CN" altLang="en-US" sz="2340" b="1" dirty="0">
                <a:solidFill>
                  <a:srgbClr val="0099FF"/>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    </a:t>
            </a:r>
            <a:r>
              <a:rPr lang="zh-CN" altLang="en-US" sz="2340" b="1" dirty="0">
                <a:solidFill>
                  <a:srgbClr val="0099FF"/>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sym typeface="Wingdings 2"/>
              </a:rPr>
              <a:t></a:t>
            </a:r>
            <a:r>
              <a:rPr lang="zh-CN" altLang="en-US" sz="2340" b="1" dirty="0">
                <a:solidFill>
                  <a:srgbClr val="A50021"/>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sym typeface="Wingdings 2"/>
              </a:rPr>
              <a:t> </a:t>
            </a:r>
            <a:r>
              <a:rPr lang="zh-CN" altLang="en-US" sz="2687" b="1" i="1" dirty="0">
                <a:solidFill>
                  <a:srgbClr val="00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前三种通常</a:t>
            </a:r>
            <a:r>
              <a:rPr lang="zh-CN" altLang="en-US" sz="2687" b="1" i="1" dirty="0">
                <a:solidFill>
                  <a:srgbClr val="A50021"/>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是工程创优现场检查的</a:t>
            </a:r>
            <a:r>
              <a:rPr lang="zh-CN" altLang="en-US" sz="2687" b="1" i="1" dirty="0">
                <a:solidFill>
                  <a:srgbClr val="00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必查资料 </a:t>
            </a:r>
            <a:r>
              <a:rPr lang="zh-CN" altLang="en-US" sz="2800" b="1" dirty="0">
                <a:solidFill>
                  <a:srgbClr val="0099FF"/>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sym typeface="Wingdings 2"/>
              </a:rPr>
              <a:t></a:t>
            </a:r>
            <a:endParaRPr lang="en-US" altLang="zh-CN" sz="2687" b="1" i="1" dirty="0">
              <a:solidFill>
                <a:srgbClr val="0099FF"/>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endParaRPr>
          </a:p>
        </p:txBody>
      </p:sp>
    </p:spTree>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68075" y="476672"/>
            <a:ext cx="8425339" cy="801966"/>
          </a:xfrm>
        </p:spPr>
        <p:txBody>
          <a:bodyPr>
            <a:normAutofit/>
          </a:bodyPr>
          <a:lstStyle/>
          <a:p>
            <a:pPr algn="just"/>
            <a:r>
              <a:rPr lang="zh-CN" altLang="en-US" sz="2773" dirty="0">
                <a:solidFill>
                  <a:srgbClr val="0000CC"/>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 </a:t>
            </a:r>
            <a:r>
              <a:rPr lang="zh-CN" altLang="en-US" sz="2773" dirty="0">
                <a:solidFill>
                  <a:srgbClr val="00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（一）总体策划</a:t>
            </a:r>
          </a:p>
        </p:txBody>
      </p:sp>
      <p:sp>
        <p:nvSpPr>
          <p:cNvPr id="3" name="内容占位符 2"/>
          <p:cNvSpPr>
            <a:spLocks noGrp="1"/>
          </p:cNvSpPr>
          <p:nvPr>
            <p:ph idx="1"/>
          </p:nvPr>
        </p:nvSpPr>
        <p:spPr>
          <a:xfrm>
            <a:off x="586815" y="1431910"/>
            <a:ext cx="8308349" cy="4493452"/>
          </a:xfrm>
        </p:spPr>
        <p:txBody>
          <a:bodyPr>
            <a:normAutofit lnSpcReduction="10000"/>
          </a:bodyPr>
          <a:lstStyle/>
          <a:p>
            <a:pPr marL="496473" indent="-496473">
              <a:lnSpc>
                <a:spcPct val="124000"/>
              </a:lnSpc>
              <a:spcBef>
                <a:spcPts val="0"/>
              </a:spcBef>
              <a:buNone/>
            </a:pPr>
            <a:r>
              <a:rPr lang="en-US" altLang="zh-CN" sz="2253" b="1" dirty="0">
                <a:solidFill>
                  <a:srgbClr val="A50021"/>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    1.</a:t>
            </a:r>
            <a:r>
              <a:rPr lang="zh-CN" altLang="en-US" sz="2253" b="1" dirty="0">
                <a:solidFill>
                  <a:srgbClr val="A50021"/>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总体策划中不可或缺的关键要素</a:t>
            </a:r>
            <a:endParaRPr lang="en-US" altLang="zh-CN" sz="2253" b="1" dirty="0">
              <a:effectLst>
                <a:outerShdw blurRad="38100" dist="38100" dir="2700000" algn="tl">
                  <a:srgbClr val="000000">
                    <a:alpha val="43137"/>
                  </a:srgbClr>
                </a:outerShdw>
              </a:effectLst>
              <a:latin typeface="仿宋" panose="02010609060101010101" pitchFamily="49" charset="-122"/>
              <a:ea typeface="仿宋" panose="02010609060101010101" pitchFamily="49" charset="-122"/>
            </a:endParaRPr>
          </a:p>
          <a:p>
            <a:pPr marL="496473" indent="-496473">
              <a:lnSpc>
                <a:spcPct val="124000"/>
              </a:lnSpc>
              <a:spcBef>
                <a:spcPts val="0"/>
              </a:spcBef>
              <a:buNone/>
            </a:pPr>
            <a:r>
              <a:rPr lang="en-US" altLang="zh-CN" sz="2253" b="1" dirty="0">
                <a:latin typeface="仿宋" panose="02010609060101010101" pitchFamily="49" charset="-122"/>
                <a:ea typeface="仿宋" panose="02010609060101010101" pitchFamily="49" charset="-122"/>
              </a:rPr>
              <a:t>    </a:t>
            </a:r>
            <a:r>
              <a:rPr lang="zh-CN" altLang="en-US" sz="2253" b="1" dirty="0">
                <a:solidFill>
                  <a:srgbClr val="000000"/>
                </a:solidFill>
                <a:latin typeface="仿宋" panose="02010609060101010101" pitchFamily="49" charset="-122"/>
                <a:ea typeface="仿宋" panose="02010609060101010101" pitchFamily="49" charset="-122"/>
              </a:rPr>
              <a:t>（</a:t>
            </a:r>
            <a:r>
              <a:rPr lang="en-US" altLang="zh-CN" sz="2253" b="1" dirty="0">
                <a:solidFill>
                  <a:srgbClr val="000000"/>
                </a:solidFill>
                <a:latin typeface="仿宋" panose="02010609060101010101" pitchFamily="49" charset="-122"/>
                <a:ea typeface="仿宋" panose="02010609060101010101" pitchFamily="49" charset="-122"/>
              </a:rPr>
              <a:t>1</a:t>
            </a:r>
            <a:r>
              <a:rPr lang="zh-CN" altLang="en-US" sz="2253" b="1" dirty="0">
                <a:solidFill>
                  <a:srgbClr val="000000"/>
                </a:solidFill>
                <a:latin typeface="仿宋" panose="02010609060101010101" pitchFamily="49" charset="-122"/>
                <a:ea typeface="仿宋" panose="02010609060101010101" pitchFamily="49" charset="-122"/>
              </a:rPr>
              <a:t>）追求的奖项目标</a:t>
            </a:r>
            <a:endParaRPr lang="en-US" altLang="zh-CN" sz="2253" b="1" dirty="0">
              <a:solidFill>
                <a:srgbClr val="000000"/>
              </a:solidFill>
              <a:latin typeface="仿宋" panose="02010609060101010101" pitchFamily="49" charset="-122"/>
              <a:ea typeface="仿宋" panose="02010609060101010101" pitchFamily="49" charset="-122"/>
            </a:endParaRPr>
          </a:p>
          <a:p>
            <a:pPr>
              <a:lnSpc>
                <a:spcPct val="124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rPr>
              <a:t>      </a:t>
            </a:r>
            <a:r>
              <a:rPr lang="en-US" altLang="zh-CN" sz="2253" b="1" dirty="0">
                <a:solidFill>
                  <a:srgbClr val="000000"/>
                </a:solidFill>
                <a:latin typeface="仿宋" panose="02010609060101010101" pitchFamily="49" charset="-122"/>
                <a:ea typeface="仿宋" panose="02010609060101010101" pitchFamily="49" charset="-122"/>
                <a:sym typeface="Wingdings"/>
              </a:rPr>
              <a:t> </a:t>
            </a:r>
            <a:r>
              <a:rPr lang="zh-CN" altLang="en-US" sz="2253" b="1" dirty="0">
                <a:solidFill>
                  <a:srgbClr val="000000"/>
                </a:solidFill>
                <a:latin typeface="仿宋" panose="02010609060101010101" pitchFamily="49" charset="-122"/>
                <a:ea typeface="仿宋" panose="02010609060101010101" pitchFamily="49" charset="-122"/>
              </a:rPr>
              <a:t>明确工程创优所追求的目标奖项，正如</a:t>
            </a:r>
            <a:r>
              <a:rPr lang="en-US" altLang="zh-CN" sz="2253" b="1" dirty="0">
                <a:solidFill>
                  <a:srgbClr val="000000"/>
                </a:solidFill>
                <a:latin typeface="仿宋" panose="02010609060101010101" pitchFamily="49" charset="-122"/>
                <a:ea typeface="仿宋" panose="02010609060101010101" pitchFamily="49" charset="-122"/>
              </a:rPr>
              <a:t>《</a:t>
            </a:r>
            <a:r>
              <a:rPr lang="zh-CN" altLang="en-US" sz="2253" b="1" dirty="0">
                <a:solidFill>
                  <a:srgbClr val="000000"/>
                </a:solidFill>
                <a:latin typeface="仿宋" panose="02010609060101010101" pitchFamily="49" charset="-122"/>
                <a:ea typeface="仿宋" panose="02010609060101010101" pitchFamily="49" charset="-122"/>
              </a:rPr>
              <a:t>国家优质工</a:t>
            </a:r>
            <a:endParaRPr lang="en-US" altLang="zh-CN" sz="2253" b="1" dirty="0">
              <a:solidFill>
                <a:srgbClr val="000000"/>
              </a:solidFill>
              <a:latin typeface="仿宋" panose="02010609060101010101" pitchFamily="49" charset="-122"/>
              <a:ea typeface="仿宋" panose="02010609060101010101" pitchFamily="49" charset="-122"/>
            </a:endParaRPr>
          </a:p>
          <a:p>
            <a:pPr>
              <a:lnSpc>
                <a:spcPct val="124000"/>
              </a:lnSpc>
              <a:spcBef>
                <a:spcPts val="0"/>
              </a:spcBef>
              <a:buNone/>
            </a:pPr>
            <a:r>
              <a:rPr lang="zh-CN" altLang="en-US" sz="2253" b="1" dirty="0">
                <a:solidFill>
                  <a:srgbClr val="000000"/>
                </a:solidFill>
                <a:latin typeface="仿宋" panose="02010609060101010101" pitchFamily="49" charset="-122"/>
                <a:ea typeface="仿宋" panose="02010609060101010101" pitchFamily="49" charset="-122"/>
              </a:rPr>
              <a:t>程奖评选办法</a:t>
            </a:r>
            <a:r>
              <a:rPr lang="en-US" altLang="zh-CN" sz="2253" b="1" dirty="0">
                <a:solidFill>
                  <a:srgbClr val="000000"/>
                </a:solidFill>
                <a:latin typeface="仿宋" panose="02010609060101010101" pitchFamily="49" charset="-122"/>
                <a:ea typeface="仿宋" panose="02010609060101010101" pitchFamily="49" charset="-122"/>
              </a:rPr>
              <a:t>》</a:t>
            </a:r>
            <a:r>
              <a:rPr lang="zh-CN" altLang="en-US" sz="2253" b="1" dirty="0">
                <a:solidFill>
                  <a:srgbClr val="000000"/>
                </a:solidFill>
                <a:latin typeface="仿宋" panose="02010609060101010101" pitchFamily="49" charset="-122"/>
                <a:ea typeface="仿宋" panose="02010609060101010101" pitchFamily="49" charset="-122"/>
              </a:rPr>
              <a:t>所要求的“应制定有明确的国家优质工程奖创优</a:t>
            </a:r>
            <a:endParaRPr lang="en-US" altLang="zh-CN" sz="2253" b="1" dirty="0">
              <a:solidFill>
                <a:srgbClr val="000000"/>
              </a:solidFill>
              <a:latin typeface="仿宋" panose="02010609060101010101" pitchFamily="49" charset="-122"/>
              <a:ea typeface="仿宋" panose="02010609060101010101" pitchFamily="49" charset="-122"/>
            </a:endParaRPr>
          </a:p>
          <a:p>
            <a:pPr>
              <a:lnSpc>
                <a:spcPct val="124000"/>
              </a:lnSpc>
              <a:spcBef>
                <a:spcPts val="0"/>
              </a:spcBef>
              <a:buNone/>
            </a:pPr>
            <a:r>
              <a:rPr lang="zh-CN" altLang="en-US" sz="2253" b="1" dirty="0">
                <a:solidFill>
                  <a:srgbClr val="000000"/>
                </a:solidFill>
                <a:latin typeface="仿宋" panose="02010609060101010101" pitchFamily="49" charset="-122"/>
                <a:ea typeface="仿宋" panose="02010609060101010101" pitchFamily="49" charset="-122"/>
              </a:rPr>
              <a:t>目标”；</a:t>
            </a:r>
            <a:endParaRPr lang="en-US" altLang="zh-CN" sz="2253" b="1" dirty="0">
              <a:solidFill>
                <a:srgbClr val="000000"/>
              </a:solidFill>
              <a:latin typeface="仿宋" panose="02010609060101010101" pitchFamily="49" charset="-122"/>
              <a:ea typeface="仿宋" panose="02010609060101010101" pitchFamily="49" charset="-122"/>
            </a:endParaRPr>
          </a:p>
          <a:p>
            <a:pPr>
              <a:lnSpc>
                <a:spcPct val="124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rPr>
              <a:t>      </a:t>
            </a:r>
            <a:r>
              <a:rPr lang="en-US" altLang="zh-CN" sz="2253" b="1" dirty="0">
                <a:solidFill>
                  <a:srgbClr val="000000"/>
                </a:solidFill>
                <a:latin typeface="仿宋" panose="02010609060101010101" pitchFamily="49" charset="-122"/>
                <a:ea typeface="仿宋" panose="02010609060101010101" pitchFamily="49" charset="-122"/>
                <a:sym typeface="Wingdings"/>
              </a:rPr>
              <a:t> </a:t>
            </a:r>
            <a:r>
              <a:rPr lang="zh-CN" altLang="en-US" sz="2253" b="1" dirty="0">
                <a:solidFill>
                  <a:srgbClr val="000000"/>
                </a:solidFill>
                <a:latin typeface="仿宋" panose="02010609060101010101" pitchFamily="49" charset="-122"/>
                <a:ea typeface="仿宋" panose="02010609060101010101" pitchFamily="49" charset="-122"/>
                <a:sym typeface="Wingdings"/>
              </a:rPr>
              <a:t>根据创优工作的要求，在安全、质量、工期进度、科</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lnSpc>
                <a:spcPct val="124000"/>
              </a:lnSpc>
              <a:spcBef>
                <a:spcPts val="0"/>
              </a:spcBef>
              <a:buNone/>
            </a:pPr>
            <a:r>
              <a:rPr lang="zh-CN" altLang="en-US" sz="2253" b="1" dirty="0">
                <a:solidFill>
                  <a:srgbClr val="000000"/>
                </a:solidFill>
                <a:latin typeface="仿宋" panose="02010609060101010101" pitchFamily="49" charset="-122"/>
                <a:ea typeface="仿宋" panose="02010609060101010101" pitchFamily="49" charset="-122"/>
                <a:sym typeface="Wingdings"/>
              </a:rPr>
              <a:t>技创新等方面的目标，并针对参建单位承包内容进行分解。</a:t>
            </a:r>
            <a:endParaRPr lang="en-US" altLang="zh-CN" sz="2253" b="1" dirty="0">
              <a:solidFill>
                <a:srgbClr val="000000"/>
              </a:solidFill>
              <a:latin typeface="仿宋" panose="02010609060101010101" pitchFamily="49" charset="-122"/>
              <a:ea typeface="仿宋" panose="02010609060101010101" pitchFamily="49" charset="-122"/>
            </a:endParaRPr>
          </a:p>
          <a:p>
            <a:pPr>
              <a:lnSpc>
                <a:spcPct val="124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rPr>
              <a:t>    </a:t>
            </a:r>
            <a:r>
              <a:rPr lang="zh-CN" altLang="en-US" sz="2253" b="1" dirty="0">
                <a:solidFill>
                  <a:srgbClr val="000000"/>
                </a:solidFill>
                <a:latin typeface="仿宋" panose="02010609060101010101" pitchFamily="49" charset="-122"/>
                <a:ea typeface="仿宋" panose="02010609060101010101" pitchFamily="49" charset="-122"/>
              </a:rPr>
              <a:t>（</a:t>
            </a:r>
            <a:r>
              <a:rPr lang="en-US" altLang="zh-CN" sz="2253" b="1" dirty="0">
                <a:solidFill>
                  <a:srgbClr val="000000"/>
                </a:solidFill>
                <a:latin typeface="仿宋" panose="02010609060101010101" pitchFamily="49" charset="-122"/>
                <a:ea typeface="仿宋" panose="02010609060101010101" pitchFamily="49" charset="-122"/>
              </a:rPr>
              <a:t>2</a:t>
            </a:r>
            <a:r>
              <a:rPr lang="zh-CN" altLang="en-US" sz="2253" b="1" dirty="0">
                <a:solidFill>
                  <a:srgbClr val="000000"/>
                </a:solidFill>
                <a:latin typeface="仿宋" panose="02010609060101010101" pitchFamily="49" charset="-122"/>
                <a:ea typeface="仿宋" panose="02010609060101010101" pitchFamily="49" charset="-122"/>
              </a:rPr>
              <a:t>）组织机构与职责</a:t>
            </a:r>
            <a:endParaRPr lang="en-US" altLang="zh-CN" sz="2253" b="1" dirty="0">
              <a:solidFill>
                <a:srgbClr val="000000"/>
              </a:solidFill>
              <a:latin typeface="仿宋" panose="02010609060101010101" pitchFamily="49" charset="-122"/>
              <a:ea typeface="仿宋" panose="02010609060101010101" pitchFamily="49" charset="-122"/>
            </a:endParaRPr>
          </a:p>
          <a:p>
            <a:pPr marL="496473" indent="-496473">
              <a:lnSpc>
                <a:spcPct val="124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rPr>
              <a:t>      </a:t>
            </a:r>
            <a:r>
              <a:rPr lang="en-US" altLang="zh-CN" sz="2253" b="1" dirty="0">
                <a:solidFill>
                  <a:srgbClr val="000000"/>
                </a:solidFill>
                <a:latin typeface="仿宋" panose="02010609060101010101" pitchFamily="49" charset="-122"/>
                <a:ea typeface="仿宋" panose="02010609060101010101" pitchFamily="49" charset="-122"/>
                <a:sym typeface="Wingdings"/>
              </a:rPr>
              <a:t> </a:t>
            </a:r>
            <a:r>
              <a:rPr lang="zh-CN" altLang="en-US" sz="2253" b="1" dirty="0">
                <a:solidFill>
                  <a:srgbClr val="000000"/>
                </a:solidFill>
                <a:latin typeface="仿宋" panose="02010609060101010101" pitchFamily="49" charset="-122"/>
                <a:ea typeface="仿宋" panose="02010609060101010101" pitchFamily="49" charset="-122"/>
              </a:rPr>
              <a:t>明确</a:t>
            </a:r>
            <a:r>
              <a:rPr lang="zh-CN" altLang="en-US" sz="2253" b="1" dirty="0">
                <a:solidFill>
                  <a:srgbClr val="000000"/>
                </a:solidFill>
                <a:latin typeface="仿宋" panose="02010609060101010101" pitchFamily="49" charset="-122"/>
                <a:ea typeface="仿宋" panose="02010609060101010101" pitchFamily="49" charset="-122"/>
                <a:sym typeface="Wingdings 2"/>
              </a:rPr>
              <a:t>创优工作的组织机构，包括创优领导小组、专业</a:t>
            </a:r>
            <a:endParaRPr lang="en-US" altLang="zh-CN" sz="2253" b="1" dirty="0">
              <a:solidFill>
                <a:srgbClr val="000000"/>
              </a:solidFill>
              <a:latin typeface="仿宋" panose="02010609060101010101" pitchFamily="49" charset="-122"/>
              <a:ea typeface="仿宋" panose="02010609060101010101" pitchFamily="49" charset="-122"/>
              <a:sym typeface="Wingdings 2"/>
            </a:endParaRPr>
          </a:p>
          <a:p>
            <a:pPr marL="496473" indent="-496473">
              <a:lnSpc>
                <a:spcPct val="124000"/>
              </a:lnSpc>
              <a:spcBef>
                <a:spcPts val="0"/>
              </a:spcBef>
              <a:buNone/>
            </a:pPr>
            <a:r>
              <a:rPr lang="zh-CN" altLang="en-US" sz="2253" b="1" dirty="0">
                <a:solidFill>
                  <a:srgbClr val="000000"/>
                </a:solidFill>
                <a:latin typeface="仿宋" panose="02010609060101010101" pitchFamily="49" charset="-122"/>
                <a:ea typeface="仿宋" panose="02010609060101010101" pitchFamily="49" charset="-122"/>
                <a:sym typeface="Wingdings 2"/>
              </a:rPr>
              <a:t>工作小组，并对各自的职责与权限做出规定；</a:t>
            </a:r>
            <a:endParaRPr lang="en-US" altLang="zh-CN" sz="2253" b="1" dirty="0">
              <a:solidFill>
                <a:srgbClr val="000000"/>
              </a:solidFill>
              <a:latin typeface="仿宋" panose="02010609060101010101" pitchFamily="49" charset="-122"/>
              <a:ea typeface="仿宋" panose="02010609060101010101" pitchFamily="49" charset="-122"/>
              <a:sym typeface="Wingdings 2"/>
            </a:endParaRPr>
          </a:p>
          <a:p>
            <a:pPr marL="496473" indent="-496473">
              <a:lnSpc>
                <a:spcPct val="124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2"/>
              </a:rPr>
              <a:t>      </a:t>
            </a:r>
            <a:r>
              <a:rPr lang="en-US" altLang="zh-CN" sz="2253" b="1" dirty="0">
                <a:solidFill>
                  <a:srgbClr val="000000"/>
                </a:solidFill>
                <a:latin typeface="仿宋" panose="02010609060101010101" pitchFamily="49" charset="-122"/>
                <a:ea typeface="仿宋" panose="02010609060101010101" pitchFamily="49" charset="-122"/>
                <a:sym typeface="Wingdings"/>
              </a:rPr>
              <a:t> </a:t>
            </a:r>
            <a:r>
              <a:rPr lang="zh-CN" altLang="en-US" sz="2253" b="1" dirty="0">
                <a:solidFill>
                  <a:srgbClr val="000000"/>
                </a:solidFill>
                <a:latin typeface="仿宋" panose="02010609060101010101" pitchFamily="49" charset="-122"/>
                <a:ea typeface="仿宋" panose="02010609060101010101" pitchFamily="49" charset="-122"/>
                <a:sym typeface="Wingdings"/>
              </a:rPr>
              <a:t>规定</a:t>
            </a:r>
            <a:r>
              <a:rPr lang="zh-CN" altLang="en-US" sz="2253" b="1" dirty="0">
                <a:solidFill>
                  <a:srgbClr val="000000"/>
                </a:solidFill>
                <a:latin typeface="仿宋" panose="02010609060101010101" pitchFamily="49" charset="-122"/>
                <a:ea typeface="仿宋" panose="02010609060101010101" pitchFamily="49" charset="-122"/>
                <a:sym typeface="Wingdings 2"/>
              </a:rPr>
              <a:t>各参建单位在工程创优方面的工作职责。</a:t>
            </a:r>
            <a:endParaRPr lang="en-US" altLang="zh-CN" sz="2253" b="1" dirty="0">
              <a:solidFill>
                <a:srgbClr val="000000"/>
              </a:solidFill>
              <a:latin typeface="仿宋" panose="02010609060101010101" pitchFamily="49" charset="-122"/>
              <a:ea typeface="仿宋" panose="02010609060101010101" pitchFamily="49" charset="-122"/>
              <a:sym typeface="Wingdings 2"/>
            </a:endParaRPr>
          </a:p>
          <a:p>
            <a:pPr>
              <a:lnSpc>
                <a:spcPct val="124000"/>
              </a:lnSpc>
              <a:buNone/>
            </a:pPr>
            <a:endParaRPr lang="zh-CN" altLang="en-US" sz="2253" b="1" dirty="0">
              <a:latin typeface="仿宋" panose="02010609060101010101" pitchFamily="49" charset="-122"/>
              <a:ea typeface="仿宋" panose="02010609060101010101" pitchFamily="49" charset="-122"/>
            </a:endParaRPr>
          </a:p>
        </p:txBody>
      </p:sp>
    </p:spTree>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68075" y="932639"/>
            <a:ext cx="8425339" cy="5134691"/>
          </a:xfrm>
        </p:spPr>
        <p:txBody>
          <a:bodyPr>
            <a:normAutofit lnSpcReduction="10000"/>
          </a:bodyPr>
          <a:lstStyle/>
          <a:p>
            <a:pPr marL="496473" indent="-496473">
              <a:lnSpc>
                <a:spcPct val="13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2"/>
              </a:rPr>
              <a:t>    </a:t>
            </a:r>
            <a:r>
              <a:rPr lang="zh-CN" altLang="en-US" sz="2253" b="1" dirty="0">
                <a:solidFill>
                  <a:srgbClr val="000000"/>
                </a:solidFill>
                <a:latin typeface="仿宋" panose="02010609060101010101" pitchFamily="49" charset="-122"/>
                <a:ea typeface="仿宋" panose="02010609060101010101" pitchFamily="49" charset="-122"/>
                <a:sym typeface="Wingdings 2"/>
              </a:rPr>
              <a:t>（</a:t>
            </a:r>
            <a:r>
              <a:rPr lang="en-US" altLang="zh-CN" sz="2253" b="1" dirty="0">
                <a:solidFill>
                  <a:srgbClr val="000000"/>
                </a:solidFill>
                <a:latin typeface="仿宋" panose="02010609060101010101" pitchFamily="49" charset="-122"/>
                <a:ea typeface="仿宋" panose="02010609060101010101" pitchFamily="49" charset="-122"/>
                <a:sym typeface="Wingdings 2"/>
              </a:rPr>
              <a:t>3</a:t>
            </a:r>
            <a:r>
              <a:rPr lang="zh-CN" altLang="en-US" sz="2253" b="1" dirty="0">
                <a:solidFill>
                  <a:srgbClr val="000000"/>
                </a:solidFill>
                <a:latin typeface="仿宋" panose="02010609060101010101" pitchFamily="49" charset="-122"/>
                <a:ea typeface="仿宋" panose="02010609060101010101" pitchFamily="49" charset="-122"/>
                <a:sym typeface="Wingdings 2"/>
              </a:rPr>
              <a:t>）主要工作的分工</a:t>
            </a:r>
            <a:r>
              <a:rPr lang="en-US" altLang="zh-CN" sz="2253" b="1" dirty="0">
                <a:solidFill>
                  <a:srgbClr val="000000"/>
                </a:solidFill>
                <a:latin typeface="仿宋" panose="02010609060101010101" pitchFamily="49" charset="-122"/>
                <a:ea typeface="仿宋" panose="02010609060101010101" pitchFamily="49" charset="-122"/>
                <a:sym typeface="Wingdings 2"/>
              </a:rPr>
              <a:t>(</a:t>
            </a:r>
            <a:r>
              <a:rPr lang="zh-CN" altLang="en-US" sz="2253" b="1" dirty="0">
                <a:solidFill>
                  <a:srgbClr val="000000"/>
                </a:solidFill>
                <a:latin typeface="仿宋" panose="02010609060101010101" pitchFamily="49" charset="-122"/>
                <a:ea typeface="仿宋" panose="02010609060101010101" pitchFamily="49" charset="-122"/>
                <a:sym typeface="Wingdings 2"/>
              </a:rPr>
              <a:t>责任单位及完成时间</a:t>
            </a:r>
            <a:r>
              <a:rPr lang="en-US" altLang="zh-CN" sz="2253" b="1" dirty="0">
                <a:solidFill>
                  <a:srgbClr val="000000"/>
                </a:solidFill>
                <a:latin typeface="仿宋" panose="02010609060101010101" pitchFamily="49" charset="-122"/>
                <a:ea typeface="仿宋" panose="02010609060101010101" pitchFamily="49" charset="-122"/>
                <a:sym typeface="Wingdings 2"/>
              </a:rPr>
              <a:t>)</a:t>
            </a:r>
          </a:p>
          <a:p>
            <a:pPr>
              <a:lnSpc>
                <a:spcPct val="13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rPr>
              <a:t>      </a:t>
            </a:r>
            <a:r>
              <a:rPr lang="en-US" sz="2253" b="1" dirty="0">
                <a:solidFill>
                  <a:srgbClr val="000000"/>
                </a:solidFill>
                <a:latin typeface="仿宋" panose="02010609060101010101" pitchFamily="49" charset="-122"/>
                <a:ea typeface="仿宋" panose="02010609060101010101" pitchFamily="49" charset="-122"/>
                <a:sym typeface="Wingdings"/>
              </a:rPr>
              <a:t> </a:t>
            </a:r>
            <a:r>
              <a:rPr lang="zh-CN" altLang="en-US" sz="2253" b="1" dirty="0">
                <a:solidFill>
                  <a:srgbClr val="000000"/>
                </a:solidFill>
                <a:latin typeface="仿宋" panose="02010609060101010101" pitchFamily="49" charset="-122"/>
                <a:ea typeface="仿宋" panose="02010609060101010101" pitchFamily="49" charset="-122"/>
                <a:sym typeface="Wingdings"/>
              </a:rPr>
              <a:t>重要管理事项</a:t>
            </a:r>
            <a:r>
              <a:rPr lang="en-US" altLang="zh-CN" sz="2253" b="1" dirty="0">
                <a:solidFill>
                  <a:srgbClr val="000000"/>
                </a:solidFill>
                <a:latin typeface="仿宋" panose="02010609060101010101" pitchFamily="49" charset="-122"/>
                <a:ea typeface="仿宋" panose="02010609060101010101" pitchFamily="49" charset="-122"/>
                <a:sym typeface="Wingdings"/>
              </a:rPr>
              <a:t>(</a:t>
            </a:r>
            <a:r>
              <a:rPr lang="zh-CN" altLang="en-US" sz="2253" b="1" dirty="0">
                <a:solidFill>
                  <a:srgbClr val="000000"/>
                </a:solidFill>
                <a:latin typeface="仿宋" panose="02010609060101010101" pitchFamily="49" charset="-122"/>
                <a:ea typeface="仿宋" panose="02010609060101010101" pitchFamily="49" charset="-122"/>
                <a:sym typeface="Wingdings"/>
              </a:rPr>
              <a:t>包括合规性文件的办理、对专项评价项</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lnSpc>
                <a:spcPct val="135000"/>
              </a:lnSpc>
              <a:spcBef>
                <a:spcPts val="0"/>
              </a:spcBef>
              <a:buNone/>
            </a:pPr>
            <a:r>
              <a:rPr lang="zh-CN" altLang="en-US" sz="2253" b="1" dirty="0">
                <a:solidFill>
                  <a:srgbClr val="000000"/>
                </a:solidFill>
                <a:latin typeface="仿宋" panose="02010609060101010101" pitchFamily="49" charset="-122"/>
                <a:ea typeface="仿宋" panose="02010609060101010101" pitchFamily="49" charset="-122"/>
                <a:sym typeface="Wingdings"/>
              </a:rPr>
              <a:t>目的时间安排等</a:t>
            </a:r>
            <a:r>
              <a:rPr lang="en-US" altLang="zh-CN" sz="2253" b="1" dirty="0">
                <a:solidFill>
                  <a:srgbClr val="000000"/>
                </a:solidFill>
                <a:latin typeface="仿宋" panose="02010609060101010101" pitchFamily="49" charset="-122"/>
                <a:ea typeface="仿宋" panose="02010609060101010101" pitchFamily="49" charset="-122"/>
                <a:sym typeface="Wingdings"/>
              </a:rPr>
              <a:t>)</a:t>
            </a:r>
            <a:r>
              <a:rPr lang="zh-CN" altLang="en-US" sz="2253" b="1" dirty="0">
                <a:solidFill>
                  <a:srgbClr val="000000"/>
                </a:solidFill>
                <a:latin typeface="仿宋" panose="02010609060101010101" pitchFamily="49" charset="-122"/>
                <a:ea typeface="仿宋" panose="02010609060101010101" pitchFamily="49" charset="-122"/>
                <a:sym typeface="Wingdings"/>
              </a:rPr>
              <a:t>；</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lnSpc>
                <a:spcPct val="13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a:rPr>
              <a:t>       </a:t>
            </a:r>
            <a:r>
              <a:rPr lang="zh-CN" altLang="en-US" sz="2253" b="1" dirty="0">
                <a:solidFill>
                  <a:srgbClr val="000000"/>
                </a:solidFill>
                <a:latin typeface="仿宋" panose="02010609060101010101" pitchFamily="49" charset="-122"/>
                <a:ea typeface="仿宋" panose="02010609060101010101" pitchFamily="49" charset="-122"/>
                <a:sym typeface="Wingdings"/>
              </a:rPr>
              <a:t>满足创优条件所开展的</a:t>
            </a:r>
            <a:r>
              <a:rPr lang="zh-CN" altLang="en-US" sz="2253" b="1" dirty="0">
                <a:solidFill>
                  <a:srgbClr val="000000"/>
                </a:solidFill>
                <a:latin typeface="仿宋" panose="02010609060101010101" pitchFamily="49" charset="-122"/>
                <a:ea typeface="仿宋" panose="02010609060101010101" pitchFamily="49" charset="-122"/>
              </a:rPr>
              <a:t>工作</a:t>
            </a:r>
            <a:r>
              <a:rPr lang="en-US" altLang="zh-CN" sz="2253" b="1" dirty="0">
                <a:solidFill>
                  <a:srgbClr val="000000"/>
                </a:solidFill>
                <a:latin typeface="仿宋" panose="02010609060101010101" pitchFamily="49" charset="-122"/>
                <a:ea typeface="仿宋" panose="02010609060101010101" pitchFamily="49" charset="-122"/>
              </a:rPr>
              <a:t>(</a:t>
            </a:r>
            <a:r>
              <a:rPr lang="zh-CN" altLang="en-US" sz="2253" b="1" dirty="0">
                <a:solidFill>
                  <a:srgbClr val="000000"/>
                </a:solidFill>
                <a:latin typeface="仿宋" panose="02010609060101010101" pitchFamily="49" charset="-122"/>
                <a:ea typeface="仿宋" panose="02010609060101010101" pitchFamily="49" charset="-122"/>
              </a:rPr>
              <a:t>包括科技创新奖项、工艺</a:t>
            </a:r>
            <a:endParaRPr lang="en-US" altLang="zh-CN" sz="2253" b="1" dirty="0">
              <a:solidFill>
                <a:srgbClr val="000000"/>
              </a:solidFill>
              <a:latin typeface="仿宋" panose="02010609060101010101" pitchFamily="49" charset="-122"/>
              <a:ea typeface="仿宋" panose="02010609060101010101" pitchFamily="49" charset="-122"/>
            </a:endParaRPr>
          </a:p>
          <a:p>
            <a:pPr>
              <a:lnSpc>
                <a:spcPct val="135000"/>
              </a:lnSpc>
              <a:spcBef>
                <a:spcPts val="0"/>
              </a:spcBef>
              <a:buNone/>
            </a:pPr>
            <a:r>
              <a:rPr lang="zh-CN" altLang="en-US" sz="2253" b="1" dirty="0">
                <a:solidFill>
                  <a:srgbClr val="000000"/>
                </a:solidFill>
                <a:latin typeface="仿宋" panose="02010609060101010101" pitchFamily="49" charset="-122"/>
                <a:ea typeface="仿宋" panose="02010609060101010101" pitchFamily="49" charset="-122"/>
              </a:rPr>
              <a:t>亮点的设定等</a:t>
            </a:r>
            <a:r>
              <a:rPr lang="en-US" altLang="zh-CN" sz="2253" b="1" dirty="0">
                <a:solidFill>
                  <a:srgbClr val="000000"/>
                </a:solidFill>
                <a:latin typeface="仿宋" panose="02010609060101010101" pitchFamily="49" charset="-122"/>
                <a:ea typeface="仿宋" panose="02010609060101010101" pitchFamily="49" charset="-122"/>
              </a:rPr>
              <a:t>)</a:t>
            </a:r>
            <a:r>
              <a:rPr lang="zh-CN" altLang="en-US" sz="2253" b="1" dirty="0">
                <a:solidFill>
                  <a:srgbClr val="000000"/>
                </a:solidFill>
                <a:latin typeface="仿宋" panose="02010609060101010101" pitchFamily="49" charset="-122"/>
                <a:ea typeface="仿宋" panose="02010609060101010101" pitchFamily="49" charset="-122"/>
              </a:rPr>
              <a:t>。</a:t>
            </a:r>
            <a:endParaRPr lang="en-US" altLang="zh-CN" sz="2253" b="1" dirty="0">
              <a:solidFill>
                <a:srgbClr val="000000"/>
              </a:solidFill>
              <a:latin typeface="仿宋" panose="02010609060101010101" pitchFamily="49" charset="-122"/>
              <a:ea typeface="仿宋" panose="02010609060101010101" pitchFamily="49" charset="-122"/>
            </a:endParaRPr>
          </a:p>
          <a:p>
            <a:pPr>
              <a:lnSpc>
                <a:spcPct val="135000"/>
              </a:lnSpc>
              <a:spcBef>
                <a:spcPts val="0"/>
              </a:spcBef>
              <a:buNone/>
            </a:pPr>
            <a:r>
              <a:rPr lang="en-US" altLang="zh-CN" sz="2253" b="1" dirty="0">
                <a:solidFill>
                  <a:srgbClr val="A50021"/>
                </a:solidFill>
                <a:latin typeface="仿宋" panose="02010609060101010101" pitchFamily="49" charset="-122"/>
                <a:ea typeface="仿宋" panose="02010609060101010101" pitchFamily="49" charset="-122"/>
              </a:rPr>
              <a:t>    </a:t>
            </a:r>
            <a:r>
              <a:rPr lang="en-US" altLang="zh-CN" sz="2253" b="1" dirty="0">
                <a:solidFill>
                  <a:srgbClr val="A50021"/>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2.</a:t>
            </a:r>
            <a:r>
              <a:rPr lang="zh-CN" altLang="en-US" sz="2253" b="1" dirty="0">
                <a:solidFill>
                  <a:srgbClr val="A50021"/>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总体策划的纲领性和导向性作用</a:t>
            </a:r>
            <a:endParaRPr lang="en-US" altLang="zh-CN" sz="2253" b="1" dirty="0">
              <a:solidFill>
                <a:srgbClr val="A50021"/>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endParaRPr>
          </a:p>
          <a:p>
            <a:pPr>
              <a:lnSpc>
                <a:spcPct val="13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rPr>
              <a:t>    </a:t>
            </a:r>
            <a:r>
              <a:rPr lang="zh-CN" altLang="en-US" sz="2253" b="1" dirty="0">
                <a:solidFill>
                  <a:srgbClr val="000000"/>
                </a:solidFill>
                <a:latin typeface="仿宋" panose="02010609060101010101" pitchFamily="49" charset="-122"/>
                <a:ea typeface="仿宋" panose="02010609060101010101" pitchFamily="49" charset="-122"/>
                <a:sym typeface="Wingdings"/>
              </a:rPr>
              <a:t>（</a:t>
            </a:r>
            <a:r>
              <a:rPr lang="en-US" altLang="zh-CN" sz="2253" b="1" dirty="0">
                <a:solidFill>
                  <a:srgbClr val="000000"/>
                </a:solidFill>
                <a:latin typeface="仿宋" panose="02010609060101010101" pitchFamily="49" charset="-122"/>
                <a:ea typeface="仿宋" panose="02010609060101010101" pitchFamily="49" charset="-122"/>
                <a:sym typeface="Wingdings"/>
              </a:rPr>
              <a:t>1</a:t>
            </a:r>
            <a:r>
              <a:rPr lang="zh-CN" altLang="en-US" sz="2253" b="1" dirty="0">
                <a:solidFill>
                  <a:srgbClr val="000000"/>
                </a:solidFill>
                <a:latin typeface="仿宋" panose="02010609060101010101" pitchFamily="49" charset="-122"/>
                <a:ea typeface="仿宋" panose="02010609060101010101" pitchFamily="49" charset="-122"/>
                <a:sym typeface="Wingdings"/>
              </a:rPr>
              <a:t>）为专项管理目标提供可分解的条件。</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lnSpc>
                <a:spcPct val="135000"/>
              </a:lnSpc>
              <a:spcBef>
                <a:spcPts val="0"/>
              </a:spcBef>
              <a:buNone/>
            </a:pPr>
            <a:r>
              <a:rPr lang="zh-CN" altLang="en-US" sz="2253" b="1" dirty="0">
                <a:solidFill>
                  <a:srgbClr val="000000"/>
                </a:solidFill>
                <a:latin typeface="仿宋" panose="02010609060101010101" pitchFamily="49" charset="-122"/>
                <a:ea typeface="仿宋" panose="02010609060101010101" pitchFamily="49" charset="-122"/>
                <a:sym typeface="Wingdings"/>
              </a:rPr>
              <a:t>    （</a:t>
            </a:r>
            <a:r>
              <a:rPr lang="en-US" altLang="zh-CN" sz="2253" b="1" dirty="0">
                <a:solidFill>
                  <a:srgbClr val="000000"/>
                </a:solidFill>
                <a:latin typeface="仿宋" panose="02010609060101010101" pitchFamily="49" charset="-122"/>
                <a:ea typeface="仿宋" panose="02010609060101010101" pitchFamily="49" charset="-122"/>
                <a:sym typeface="Wingdings"/>
              </a:rPr>
              <a:t>2</a:t>
            </a:r>
            <a:r>
              <a:rPr lang="zh-CN" altLang="en-US" sz="2253" b="1" dirty="0">
                <a:solidFill>
                  <a:srgbClr val="000000"/>
                </a:solidFill>
                <a:latin typeface="仿宋" panose="02010609060101010101" pitchFamily="49" charset="-122"/>
                <a:ea typeface="仿宋" panose="02010609060101010101" pitchFamily="49" charset="-122"/>
                <a:sym typeface="Wingdings"/>
              </a:rPr>
              <a:t>）满足评选办法的要求</a:t>
            </a:r>
            <a:r>
              <a:rPr lang="en-US" altLang="zh-CN" sz="2253" b="1" dirty="0">
                <a:solidFill>
                  <a:srgbClr val="000000"/>
                </a:solidFill>
                <a:latin typeface="仿宋" panose="02010609060101010101" pitchFamily="49" charset="-122"/>
                <a:ea typeface="仿宋" panose="02010609060101010101" pitchFamily="49" charset="-122"/>
                <a:sym typeface="Wingdings"/>
              </a:rPr>
              <a:t>,</a:t>
            </a:r>
            <a:r>
              <a:rPr lang="zh-CN" altLang="en-US" sz="2253" b="1" dirty="0">
                <a:solidFill>
                  <a:srgbClr val="000000"/>
                </a:solidFill>
                <a:latin typeface="仿宋" panose="02010609060101010101" pitchFamily="49" charset="-122"/>
                <a:ea typeface="仿宋" panose="02010609060101010101" pitchFamily="49" charset="-122"/>
                <a:sym typeface="Wingdings"/>
              </a:rPr>
              <a:t>并覆盖各负责落实的参建单位。</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lnSpc>
                <a:spcPct val="13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a:rPr>
              <a:t>    </a:t>
            </a:r>
            <a:r>
              <a:rPr lang="zh-CN" altLang="en-US" sz="2253" b="1" dirty="0">
                <a:solidFill>
                  <a:srgbClr val="000000"/>
                </a:solidFill>
                <a:latin typeface="仿宋" panose="02010609060101010101" pitchFamily="49" charset="-122"/>
                <a:ea typeface="仿宋" panose="02010609060101010101" pitchFamily="49" charset="-122"/>
                <a:sym typeface="Wingdings"/>
              </a:rPr>
              <a:t>（</a:t>
            </a:r>
            <a:r>
              <a:rPr lang="en-US" altLang="zh-CN" sz="2253" b="1" dirty="0">
                <a:solidFill>
                  <a:srgbClr val="000000"/>
                </a:solidFill>
                <a:latin typeface="仿宋" panose="02010609060101010101" pitchFamily="49" charset="-122"/>
                <a:ea typeface="仿宋" panose="02010609060101010101" pitchFamily="49" charset="-122"/>
                <a:sym typeface="Wingdings"/>
              </a:rPr>
              <a:t>3</a:t>
            </a:r>
            <a:r>
              <a:rPr lang="zh-CN" altLang="en-US" sz="2253" b="1" dirty="0">
                <a:solidFill>
                  <a:srgbClr val="000000"/>
                </a:solidFill>
                <a:latin typeface="仿宋" panose="02010609060101010101" pitchFamily="49" charset="-122"/>
                <a:ea typeface="仿宋" panose="02010609060101010101" pitchFamily="49" charset="-122"/>
                <a:sym typeface="Wingdings"/>
              </a:rPr>
              <a:t>）要求准确，无产生歧义的可能。</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lnSpc>
                <a:spcPct val="135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a:rPr>
              <a:t>    </a:t>
            </a:r>
            <a:r>
              <a:rPr lang="zh-CN" altLang="en-US" sz="2253" b="1" dirty="0">
                <a:solidFill>
                  <a:srgbClr val="000000"/>
                </a:solidFill>
                <a:latin typeface="仿宋" panose="02010609060101010101" pitchFamily="49" charset="-122"/>
                <a:ea typeface="仿宋" panose="02010609060101010101" pitchFamily="49" charset="-122"/>
                <a:sym typeface="Wingdings"/>
              </a:rPr>
              <a:t>（</a:t>
            </a:r>
            <a:r>
              <a:rPr lang="en-US" altLang="zh-CN" sz="2253" b="1" dirty="0">
                <a:solidFill>
                  <a:srgbClr val="000000"/>
                </a:solidFill>
                <a:latin typeface="仿宋" panose="02010609060101010101" pitchFamily="49" charset="-122"/>
                <a:ea typeface="仿宋" panose="02010609060101010101" pitchFamily="49" charset="-122"/>
                <a:sym typeface="Wingdings"/>
              </a:rPr>
              <a:t>4</a:t>
            </a:r>
            <a:r>
              <a:rPr lang="zh-CN" altLang="en-US" sz="2253" b="1" dirty="0">
                <a:solidFill>
                  <a:srgbClr val="000000"/>
                </a:solidFill>
                <a:latin typeface="仿宋" panose="02010609060101010101" pitchFamily="49" charset="-122"/>
                <a:ea typeface="仿宋" panose="02010609060101010101" pitchFamily="49" charset="-122"/>
                <a:sym typeface="Wingdings"/>
              </a:rPr>
              <a:t>）不宜过细，要给其他参建单位编制实施细则留出展开的</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lnSpc>
                <a:spcPct val="135000"/>
              </a:lnSpc>
              <a:spcBef>
                <a:spcPts val="0"/>
              </a:spcBef>
              <a:buNone/>
            </a:pPr>
            <a:r>
              <a:rPr lang="zh-CN" altLang="en-US" sz="2253" b="1" dirty="0">
                <a:solidFill>
                  <a:srgbClr val="000000"/>
                </a:solidFill>
                <a:latin typeface="仿宋" panose="02010609060101010101" pitchFamily="49" charset="-122"/>
                <a:ea typeface="仿宋" panose="02010609060101010101" pitchFamily="49" charset="-122"/>
                <a:sym typeface="Wingdings"/>
              </a:rPr>
              <a:t>空间。</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p:txBody>
      </p:sp>
    </p:spTree>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36929" y="620688"/>
            <a:ext cx="8425339" cy="580362"/>
          </a:xfrm>
        </p:spPr>
        <p:txBody>
          <a:bodyPr>
            <a:normAutofit/>
          </a:bodyPr>
          <a:lstStyle/>
          <a:p>
            <a:pPr algn="just"/>
            <a:r>
              <a:rPr lang="zh-CN" altLang="en-US" sz="2773" dirty="0">
                <a:solidFill>
                  <a:srgbClr val="0000CC"/>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  </a:t>
            </a:r>
            <a:r>
              <a:rPr lang="zh-CN" altLang="en-US" sz="2773" dirty="0">
                <a:solidFill>
                  <a:srgbClr val="00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（二）专业策划</a:t>
            </a:r>
            <a:endParaRPr lang="zh-CN" altLang="en-US" sz="2773" dirty="0">
              <a:solidFill>
                <a:srgbClr val="000000"/>
              </a:solidFill>
              <a:latin typeface="仿宋" panose="02010609060101010101" pitchFamily="49" charset="-122"/>
              <a:ea typeface="仿宋" panose="02010609060101010101" pitchFamily="49" charset="-122"/>
            </a:endParaRPr>
          </a:p>
        </p:txBody>
      </p:sp>
      <p:sp>
        <p:nvSpPr>
          <p:cNvPr id="3" name="内容占位符 2"/>
          <p:cNvSpPr>
            <a:spLocks noGrp="1"/>
          </p:cNvSpPr>
          <p:nvPr>
            <p:ph idx="1"/>
          </p:nvPr>
        </p:nvSpPr>
        <p:spPr>
          <a:xfrm>
            <a:off x="468075" y="1338952"/>
            <a:ext cx="8425339" cy="4754344"/>
          </a:xfrm>
        </p:spPr>
        <p:txBody>
          <a:bodyPr>
            <a:normAutofit fontScale="92500"/>
          </a:bodyPr>
          <a:lstStyle/>
          <a:p>
            <a:pPr>
              <a:spcBef>
                <a:spcPts val="0"/>
              </a:spcBef>
              <a:buNone/>
            </a:pPr>
            <a:r>
              <a:rPr lang="en-US" altLang="zh-CN" sz="2253" b="1" dirty="0">
                <a:solidFill>
                  <a:srgbClr val="A50021"/>
                </a:solidFill>
                <a:latin typeface="仿宋" panose="02010609060101010101" pitchFamily="49" charset="-122"/>
                <a:ea typeface="仿宋" panose="02010609060101010101" pitchFamily="49" charset="-122"/>
              </a:rPr>
              <a:t>     1.</a:t>
            </a:r>
            <a:r>
              <a:rPr lang="zh-CN" altLang="en-US" sz="2253" b="1" dirty="0">
                <a:solidFill>
                  <a:srgbClr val="A50021"/>
                </a:solidFill>
                <a:latin typeface="仿宋" panose="02010609060101010101" pitchFamily="49" charset="-122"/>
                <a:ea typeface="仿宋" panose="02010609060101010101" pitchFamily="49" charset="-122"/>
              </a:rPr>
              <a:t>专业策划中的关键要素</a:t>
            </a:r>
            <a:endParaRPr lang="en-US" altLang="zh-CN" sz="2253" b="1" dirty="0">
              <a:solidFill>
                <a:srgbClr val="A50021"/>
              </a:solidFill>
              <a:latin typeface="仿宋" panose="02010609060101010101" pitchFamily="49" charset="-122"/>
              <a:ea typeface="仿宋" panose="02010609060101010101" pitchFamily="49" charset="-122"/>
            </a:endParaRPr>
          </a:p>
          <a:p>
            <a:pPr>
              <a:spcBef>
                <a:spcPts val="0"/>
              </a:spcBef>
              <a:buNone/>
            </a:pPr>
            <a:r>
              <a:rPr lang="en-US" altLang="zh-CN" sz="2253" b="1" dirty="0">
                <a:solidFill>
                  <a:srgbClr val="A50021"/>
                </a:solidFill>
                <a:latin typeface="仿宋" panose="02010609060101010101" pitchFamily="49" charset="-122"/>
                <a:ea typeface="仿宋" panose="02010609060101010101" pitchFamily="49" charset="-122"/>
                <a:sym typeface="Wingdings"/>
              </a:rPr>
              <a:t>     </a:t>
            </a:r>
            <a:r>
              <a:rPr lang="zh-CN" altLang="en-US" sz="2253" b="1" dirty="0">
                <a:solidFill>
                  <a:srgbClr val="000000"/>
                </a:solidFill>
                <a:latin typeface="仿宋" panose="02010609060101010101" pitchFamily="49" charset="-122"/>
                <a:ea typeface="仿宋" panose="02010609060101010101" pitchFamily="49" charset="-122"/>
                <a:sym typeface="Wingdings"/>
              </a:rPr>
              <a:t>（</a:t>
            </a:r>
            <a:r>
              <a:rPr lang="en-US" altLang="zh-CN" sz="2253" b="1" dirty="0">
                <a:solidFill>
                  <a:srgbClr val="000000"/>
                </a:solidFill>
                <a:latin typeface="仿宋" panose="02010609060101010101" pitchFamily="49" charset="-122"/>
                <a:ea typeface="仿宋" panose="02010609060101010101" pitchFamily="49" charset="-122"/>
                <a:sym typeface="Wingdings"/>
              </a:rPr>
              <a:t>1</a:t>
            </a:r>
            <a:r>
              <a:rPr lang="zh-CN" altLang="en-US" sz="2253" b="1" dirty="0">
                <a:solidFill>
                  <a:srgbClr val="000000"/>
                </a:solidFill>
                <a:latin typeface="仿宋" panose="02010609060101010101" pitchFamily="49" charset="-122"/>
                <a:ea typeface="仿宋" panose="02010609060101010101" pitchFamily="49" charset="-122"/>
                <a:sym typeface="Wingdings"/>
              </a:rPr>
              <a:t>）对奖项目标的响应</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a:rPr>
              <a:t>        </a:t>
            </a:r>
            <a:r>
              <a:rPr lang="zh-CN" altLang="en-US" sz="2253" b="1" dirty="0">
                <a:solidFill>
                  <a:srgbClr val="000000"/>
                </a:solidFill>
                <a:latin typeface="仿宋" panose="02010609060101010101" pitchFamily="49" charset="-122"/>
                <a:ea typeface="仿宋" panose="02010609060101010101" pitchFamily="49" charset="-122"/>
                <a:sym typeface="Wingdings"/>
              </a:rPr>
              <a:t>对建设单位创优策划提出的奖项目标做出与之一致的响应；</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a:rPr>
              <a:t>        </a:t>
            </a:r>
            <a:r>
              <a:rPr lang="zh-CN" altLang="en-US" sz="2253" b="1" dirty="0">
                <a:solidFill>
                  <a:srgbClr val="000000"/>
                </a:solidFill>
                <a:latin typeface="仿宋" panose="02010609060101010101" pitchFamily="49" charset="-122"/>
                <a:ea typeface="仿宋" panose="02010609060101010101" pitchFamily="49" charset="-122"/>
                <a:sym typeface="Wingdings"/>
              </a:rPr>
              <a:t>根据本单位在工程建设中所承担的工作，在安全和职业卫</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spcBef>
                <a:spcPts val="0"/>
              </a:spcBef>
              <a:buNone/>
            </a:pPr>
            <a:r>
              <a:rPr lang="zh-CN" altLang="en-US" sz="2253" b="1" dirty="0">
                <a:solidFill>
                  <a:srgbClr val="000000"/>
                </a:solidFill>
                <a:latin typeface="仿宋" panose="02010609060101010101" pitchFamily="49" charset="-122"/>
                <a:ea typeface="仿宋" panose="02010609060101010101" pitchFamily="49" charset="-122"/>
                <a:sym typeface="Wingdings"/>
              </a:rPr>
              <a:t>生健康、质量、工期、科技创新、绿色建造等方面进行目标的展开；</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a:rPr>
              <a:t>        </a:t>
            </a:r>
            <a:r>
              <a:rPr lang="zh-CN" altLang="en-US" sz="2253" b="1" dirty="0">
                <a:solidFill>
                  <a:srgbClr val="000000"/>
                </a:solidFill>
                <a:latin typeface="仿宋" panose="02010609060101010101" pitchFamily="49" charset="-122"/>
                <a:ea typeface="仿宋" panose="02010609060101010101" pitchFamily="49" charset="-122"/>
                <a:sym typeface="Wingdings"/>
              </a:rPr>
              <a:t>专业策划中设定的技术经济指标值宜高于国内同期同类项</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spcBef>
                <a:spcPts val="0"/>
              </a:spcBef>
              <a:buNone/>
            </a:pPr>
            <a:r>
              <a:rPr lang="zh-CN" altLang="en-US" sz="2253" b="1" dirty="0">
                <a:solidFill>
                  <a:srgbClr val="000000"/>
                </a:solidFill>
                <a:latin typeface="仿宋" panose="02010609060101010101" pitchFamily="49" charset="-122"/>
                <a:ea typeface="仿宋" panose="02010609060101010101" pitchFamily="49" charset="-122"/>
                <a:sym typeface="Wingdings"/>
              </a:rPr>
              <a:t>目水平。</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a:rPr>
              <a:t>     </a:t>
            </a:r>
            <a:r>
              <a:rPr lang="zh-CN" altLang="en-US" sz="2253" b="1" dirty="0">
                <a:solidFill>
                  <a:srgbClr val="000000"/>
                </a:solidFill>
                <a:latin typeface="仿宋" panose="02010609060101010101" pitchFamily="49" charset="-122"/>
                <a:ea typeface="仿宋" panose="02010609060101010101" pitchFamily="49" charset="-122"/>
              </a:rPr>
              <a:t>（</a:t>
            </a:r>
            <a:r>
              <a:rPr lang="en-US" altLang="zh-CN" sz="2253" b="1" dirty="0">
                <a:solidFill>
                  <a:srgbClr val="000000"/>
                </a:solidFill>
                <a:latin typeface="仿宋" panose="02010609060101010101" pitchFamily="49" charset="-122"/>
                <a:ea typeface="仿宋" panose="02010609060101010101" pitchFamily="49" charset="-122"/>
              </a:rPr>
              <a:t>2</a:t>
            </a:r>
            <a:r>
              <a:rPr lang="zh-CN" altLang="en-US" sz="2253" b="1" dirty="0">
                <a:solidFill>
                  <a:srgbClr val="000000"/>
                </a:solidFill>
                <a:latin typeface="仿宋" panose="02010609060101010101" pitchFamily="49" charset="-122"/>
                <a:ea typeface="仿宋" panose="02010609060101010101" pitchFamily="49" charset="-122"/>
              </a:rPr>
              <a:t>）组织机构与职责</a:t>
            </a:r>
            <a:endParaRPr lang="en-US" altLang="zh-CN" sz="2253" b="1" dirty="0">
              <a:solidFill>
                <a:srgbClr val="000000"/>
              </a:solidFill>
              <a:latin typeface="仿宋" panose="02010609060101010101" pitchFamily="49" charset="-122"/>
              <a:ea typeface="仿宋" panose="02010609060101010101" pitchFamily="49" charset="-122"/>
            </a:endParaRPr>
          </a:p>
          <a:p>
            <a:pPr marL="496473" indent="-496473">
              <a:spcBef>
                <a:spcPts val="0"/>
              </a:spcBef>
              <a:buNone/>
            </a:pPr>
            <a:r>
              <a:rPr lang="en-US" altLang="zh-CN" sz="2253" b="1" dirty="0">
                <a:solidFill>
                  <a:srgbClr val="000000"/>
                </a:solidFill>
                <a:latin typeface="仿宋" panose="02010609060101010101" pitchFamily="49" charset="-122"/>
                <a:ea typeface="仿宋" panose="02010609060101010101" pitchFamily="49" charset="-122"/>
              </a:rPr>
              <a:t>       </a:t>
            </a:r>
            <a:r>
              <a:rPr lang="en-US" altLang="zh-CN" sz="2253" b="1" dirty="0">
                <a:solidFill>
                  <a:srgbClr val="000000"/>
                </a:solidFill>
                <a:latin typeface="仿宋" panose="02010609060101010101" pitchFamily="49" charset="-122"/>
                <a:ea typeface="仿宋" panose="02010609060101010101" pitchFamily="49" charset="-122"/>
                <a:sym typeface="Wingdings"/>
              </a:rPr>
              <a:t> </a:t>
            </a:r>
            <a:r>
              <a:rPr lang="zh-CN" altLang="en-US" sz="2253" b="1" dirty="0">
                <a:solidFill>
                  <a:srgbClr val="000000"/>
                </a:solidFill>
                <a:latin typeface="仿宋" panose="02010609060101010101" pitchFamily="49" charset="-122"/>
                <a:ea typeface="仿宋" panose="02010609060101010101" pitchFamily="49" charset="-122"/>
                <a:sym typeface="Wingdings"/>
              </a:rPr>
              <a:t>根据本单位在</a:t>
            </a:r>
            <a:r>
              <a:rPr lang="zh-CN" altLang="en-US" sz="2253" b="1" dirty="0">
                <a:solidFill>
                  <a:srgbClr val="000000"/>
                </a:solidFill>
                <a:latin typeface="仿宋" panose="02010609060101010101" pitchFamily="49" charset="-122"/>
                <a:ea typeface="仿宋" panose="02010609060101010101" pitchFamily="49" charset="-122"/>
                <a:sym typeface="Wingdings 2"/>
              </a:rPr>
              <a:t>创优方面的工作需要，成立由单位负责人牵</a:t>
            </a:r>
            <a:endParaRPr lang="en-US" altLang="zh-CN" sz="2253" b="1" dirty="0">
              <a:solidFill>
                <a:srgbClr val="000000"/>
              </a:solidFill>
              <a:latin typeface="仿宋" panose="02010609060101010101" pitchFamily="49" charset="-122"/>
              <a:ea typeface="仿宋" panose="02010609060101010101" pitchFamily="49" charset="-122"/>
              <a:sym typeface="Wingdings 2"/>
            </a:endParaRPr>
          </a:p>
          <a:p>
            <a:pPr marL="496473" indent="-496473">
              <a:spcBef>
                <a:spcPts val="0"/>
              </a:spcBef>
              <a:buNone/>
            </a:pPr>
            <a:r>
              <a:rPr lang="zh-CN" altLang="en-US" sz="2253" b="1" dirty="0">
                <a:solidFill>
                  <a:srgbClr val="000000"/>
                </a:solidFill>
                <a:latin typeface="仿宋" panose="02010609060101010101" pitchFamily="49" charset="-122"/>
                <a:ea typeface="仿宋" panose="02010609060101010101" pitchFamily="49" charset="-122"/>
                <a:sym typeface="Wingdings 2"/>
              </a:rPr>
              <a:t>头、各有关职能部门领导组成的创优工作领导小组；</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marL="496473" indent="-496473">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a:rPr>
              <a:t>        </a:t>
            </a:r>
            <a:r>
              <a:rPr lang="zh-CN" altLang="en-US" sz="2253" b="1" dirty="0">
                <a:solidFill>
                  <a:srgbClr val="000000"/>
                </a:solidFill>
                <a:latin typeface="仿宋" panose="02010609060101010101" pitchFamily="49" charset="-122"/>
                <a:ea typeface="仿宋" panose="02010609060101010101" pitchFamily="49" charset="-122"/>
                <a:sym typeface="Wingdings"/>
              </a:rPr>
              <a:t>对在工程创优方面有工作事项的</a:t>
            </a:r>
            <a:r>
              <a:rPr lang="zh-CN" altLang="en-US" sz="2253" b="1" dirty="0">
                <a:solidFill>
                  <a:srgbClr val="000000"/>
                </a:solidFill>
                <a:latin typeface="仿宋" panose="02010609060101010101" pitchFamily="49" charset="-122"/>
                <a:ea typeface="仿宋" panose="02010609060101010101" pitchFamily="49" charset="-122"/>
                <a:sym typeface="Wingdings 2"/>
              </a:rPr>
              <a:t>职能部门、基层单位</a:t>
            </a:r>
            <a:r>
              <a:rPr lang="en-US" altLang="zh-CN" sz="2253" b="1" dirty="0">
                <a:solidFill>
                  <a:srgbClr val="000000"/>
                </a:solidFill>
                <a:latin typeface="仿宋" panose="02010609060101010101" pitchFamily="49" charset="-122"/>
                <a:ea typeface="仿宋" panose="02010609060101010101" pitchFamily="49" charset="-122"/>
                <a:sym typeface="Wingdings 2"/>
              </a:rPr>
              <a:t>(</a:t>
            </a:r>
            <a:r>
              <a:rPr lang="zh-CN" altLang="en-US" sz="2253" b="1" dirty="0">
                <a:solidFill>
                  <a:srgbClr val="000000"/>
                </a:solidFill>
                <a:latin typeface="仿宋" panose="02010609060101010101" pitchFamily="49" charset="-122"/>
                <a:ea typeface="仿宋" panose="02010609060101010101" pitchFamily="49" charset="-122"/>
                <a:sym typeface="Wingdings 2"/>
              </a:rPr>
              <a:t>项目</a:t>
            </a:r>
            <a:endParaRPr lang="en-US" altLang="zh-CN" sz="2253" b="1" dirty="0">
              <a:solidFill>
                <a:srgbClr val="000000"/>
              </a:solidFill>
              <a:latin typeface="仿宋" panose="02010609060101010101" pitchFamily="49" charset="-122"/>
              <a:ea typeface="仿宋" panose="02010609060101010101" pitchFamily="49" charset="-122"/>
              <a:sym typeface="Wingdings 2"/>
            </a:endParaRPr>
          </a:p>
          <a:p>
            <a:pPr marL="496473" indent="-496473">
              <a:spcBef>
                <a:spcPts val="0"/>
              </a:spcBef>
              <a:buNone/>
            </a:pPr>
            <a:r>
              <a:rPr lang="zh-CN" altLang="en-US" sz="2253" b="1" dirty="0">
                <a:solidFill>
                  <a:srgbClr val="000000"/>
                </a:solidFill>
                <a:latin typeface="仿宋" panose="02010609060101010101" pitchFamily="49" charset="-122"/>
                <a:ea typeface="仿宋" panose="02010609060101010101" pitchFamily="49" charset="-122"/>
                <a:sym typeface="Wingdings 2"/>
              </a:rPr>
              <a:t>部</a:t>
            </a:r>
            <a:r>
              <a:rPr lang="en-US" altLang="zh-CN" sz="2253" b="1" dirty="0">
                <a:solidFill>
                  <a:srgbClr val="000000"/>
                </a:solidFill>
                <a:latin typeface="仿宋" panose="02010609060101010101" pitchFamily="49" charset="-122"/>
                <a:ea typeface="仿宋" panose="02010609060101010101" pitchFamily="49" charset="-122"/>
                <a:sym typeface="Wingdings 2"/>
              </a:rPr>
              <a:t>)</a:t>
            </a:r>
            <a:r>
              <a:rPr lang="zh-CN" altLang="en-US" sz="2253" b="1" dirty="0">
                <a:solidFill>
                  <a:srgbClr val="000000"/>
                </a:solidFill>
                <a:latin typeface="仿宋" panose="02010609060101010101" pitchFamily="49" charset="-122"/>
                <a:ea typeface="仿宋" panose="02010609060101010101" pitchFamily="49" charset="-122"/>
                <a:sym typeface="Wingdings 2"/>
              </a:rPr>
              <a:t>在创优方面的工作职责与权限规定，并对工作专责人的工作职责做</a:t>
            </a:r>
            <a:endParaRPr lang="en-US" altLang="zh-CN" sz="2253" b="1" dirty="0">
              <a:solidFill>
                <a:srgbClr val="000000"/>
              </a:solidFill>
              <a:latin typeface="仿宋" panose="02010609060101010101" pitchFamily="49" charset="-122"/>
              <a:ea typeface="仿宋" panose="02010609060101010101" pitchFamily="49" charset="-122"/>
              <a:sym typeface="Wingdings 2"/>
            </a:endParaRPr>
          </a:p>
          <a:p>
            <a:pPr marL="496473" indent="-496473">
              <a:spcBef>
                <a:spcPts val="0"/>
              </a:spcBef>
              <a:buNone/>
            </a:pPr>
            <a:r>
              <a:rPr lang="zh-CN" altLang="en-US" sz="2253" b="1" dirty="0">
                <a:solidFill>
                  <a:srgbClr val="000000"/>
                </a:solidFill>
                <a:latin typeface="仿宋" panose="02010609060101010101" pitchFamily="49" charset="-122"/>
                <a:ea typeface="仿宋" panose="02010609060101010101" pitchFamily="49" charset="-122"/>
                <a:sym typeface="Wingdings 2"/>
              </a:rPr>
              <a:t>出规定。</a:t>
            </a:r>
            <a:endParaRPr lang="en-US" altLang="zh-CN" sz="2253" b="1" dirty="0">
              <a:solidFill>
                <a:srgbClr val="000000"/>
              </a:solidFill>
              <a:latin typeface="仿宋" panose="02010609060101010101" pitchFamily="49" charset="-122"/>
              <a:ea typeface="仿宋" panose="02010609060101010101" pitchFamily="49" charset="-122"/>
              <a:sym typeface="Wingdings 2"/>
            </a:endParaRPr>
          </a:p>
        </p:txBody>
      </p:sp>
    </p:spTree>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61747" y="925046"/>
            <a:ext cx="8425339" cy="5007909"/>
          </a:xfrm>
        </p:spPr>
        <p:txBody>
          <a:bodyPr>
            <a:normAutofit fontScale="92500"/>
          </a:bodyPr>
          <a:lstStyle/>
          <a:p>
            <a:pPr>
              <a:lnSpc>
                <a:spcPct val="124000"/>
              </a:lnSpc>
              <a:spcBef>
                <a:spcPts val="0"/>
              </a:spcBef>
              <a:buNone/>
            </a:pPr>
            <a:r>
              <a:rPr lang="en-US" altLang="zh-CN" sz="2253" b="1" dirty="0">
                <a:latin typeface="仿宋" panose="02010609060101010101" pitchFamily="49" charset="-122"/>
                <a:ea typeface="仿宋" panose="02010609060101010101" pitchFamily="49" charset="-122"/>
              </a:rPr>
              <a:t>    </a:t>
            </a:r>
            <a:r>
              <a:rPr lang="zh-CN" altLang="en-US" sz="2253" b="1" dirty="0">
                <a:solidFill>
                  <a:srgbClr val="000000"/>
                </a:solidFill>
                <a:latin typeface="仿宋" panose="02010609060101010101" pitchFamily="49" charset="-122"/>
                <a:ea typeface="仿宋" panose="02010609060101010101" pitchFamily="49" charset="-122"/>
              </a:rPr>
              <a:t>（</a:t>
            </a:r>
            <a:r>
              <a:rPr lang="en-US" altLang="zh-CN" sz="2253" b="1" dirty="0">
                <a:solidFill>
                  <a:srgbClr val="000000"/>
                </a:solidFill>
                <a:latin typeface="仿宋" panose="02010609060101010101" pitchFamily="49" charset="-122"/>
                <a:ea typeface="仿宋" panose="02010609060101010101" pitchFamily="49" charset="-122"/>
              </a:rPr>
              <a:t>3</a:t>
            </a:r>
            <a:r>
              <a:rPr lang="zh-CN" altLang="en-US" sz="2253" b="1" dirty="0">
                <a:solidFill>
                  <a:srgbClr val="000000"/>
                </a:solidFill>
                <a:latin typeface="仿宋" panose="02010609060101010101" pitchFamily="49" charset="-122"/>
                <a:ea typeface="仿宋" panose="02010609060101010101" pitchFamily="49" charset="-122"/>
              </a:rPr>
              <a:t>）对创优策划中由本单位负责的</a:t>
            </a:r>
            <a:r>
              <a:rPr lang="zh-CN" altLang="en-US" sz="2253" b="1" dirty="0">
                <a:solidFill>
                  <a:srgbClr val="000000"/>
                </a:solidFill>
                <a:latin typeface="仿宋" panose="02010609060101010101" pitchFamily="49" charset="-122"/>
                <a:ea typeface="仿宋" panose="02010609060101010101" pitchFamily="49" charset="-122"/>
                <a:sym typeface="Wingdings 2"/>
              </a:rPr>
              <a:t>工作做出安排</a:t>
            </a:r>
            <a:endParaRPr lang="en-US" altLang="zh-CN" sz="2253" b="1" dirty="0">
              <a:solidFill>
                <a:srgbClr val="000000"/>
              </a:solidFill>
              <a:latin typeface="仿宋" panose="02010609060101010101" pitchFamily="49" charset="-122"/>
              <a:ea typeface="仿宋" panose="02010609060101010101" pitchFamily="49" charset="-122"/>
              <a:sym typeface="Wingdings 2"/>
            </a:endParaRPr>
          </a:p>
          <a:p>
            <a:pPr>
              <a:lnSpc>
                <a:spcPct val="124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2"/>
              </a:rPr>
              <a:t>      </a:t>
            </a:r>
            <a:r>
              <a:rPr lang="en-US" altLang="zh-CN" sz="2253" b="1" dirty="0">
                <a:solidFill>
                  <a:srgbClr val="000000"/>
                </a:solidFill>
                <a:latin typeface="仿宋" panose="02010609060101010101" pitchFamily="49" charset="-122"/>
                <a:ea typeface="仿宋" panose="02010609060101010101" pitchFamily="49" charset="-122"/>
                <a:sym typeface="Wingdings"/>
              </a:rPr>
              <a:t> </a:t>
            </a:r>
            <a:r>
              <a:rPr lang="zh-CN" altLang="en-US" sz="2253" b="1" dirty="0">
                <a:solidFill>
                  <a:srgbClr val="000000"/>
                </a:solidFill>
                <a:latin typeface="仿宋" panose="02010609060101010101" pitchFamily="49" charset="-122"/>
                <a:ea typeface="仿宋" panose="02010609060101010101" pitchFamily="49" charset="-122"/>
                <a:sym typeface="Wingdings"/>
              </a:rPr>
              <a:t>完成工作事项的具体措施或方案，包括需要编制文件的名称；</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lnSpc>
                <a:spcPct val="124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a:rPr>
              <a:t>       </a:t>
            </a:r>
            <a:r>
              <a:rPr lang="zh-CN" altLang="en-US" sz="2253" b="1" dirty="0">
                <a:solidFill>
                  <a:srgbClr val="000000"/>
                </a:solidFill>
                <a:latin typeface="仿宋" panose="02010609060101010101" pitchFamily="49" charset="-122"/>
                <a:ea typeface="仿宋" panose="02010609060101010101" pitchFamily="49" charset="-122"/>
                <a:sym typeface="Wingdings"/>
              </a:rPr>
              <a:t>本专业所确定工艺亮点的部位、亮点示意图、达到标准及计</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lnSpc>
                <a:spcPct val="124000"/>
              </a:lnSpc>
              <a:spcBef>
                <a:spcPts val="0"/>
              </a:spcBef>
              <a:buNone/>
            </a:pPr>
            <a:r>
              <a:rPr lang="zh-CN" altLang="en-US" sz="2253" b="1" dirty="0">
                <a:solidFill>
                  <a:srgbClr val="000000"/>
                </a:solidFill>
                <a:latin typeface="仿宋" panose="02010609060101010101" pitchFamily="49" charset="-122"/>
                <a:ea typeface="仿宋" panose="02010609060101010101" pitchFamily="49" charset="-122"/>
                <a:sym typeface="Wingdings"/>
              </a:rPr>
              <a:t>划完成时间；</a:t>
            </a:r>
            <a:endParaRPr lang="en-US" altLang="zh-CN" sz="2253" b="1" dirty="0">
              <a:solidFill>
                <a:srgbClr val="000000"/>
              </a:solidFill>
              <a:latin typeface="仿宋" panose="02010609060101010101" pitchFamily="49" charset="-122"/>
              <a:ea typeface="仿宋" panose="02010609060101010101" pitchFamily="49" charset="-122"/>
              <a:sym typeface="Wingdings"/>
            </a:endParaRPr>
          </a:p>
          <a:p>
            <a:pPr>
              <a:lnSpc>
                <a:spcPct val="124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a:rPr>
              <a:t>       </a:t>
            </a:r>
            <a:r>
              <a:rPr lang="zh-CN" altLang="en-US" sz="2253" b="1" dirty="0">
                <a:solidFill>
                  <a:srgbClr val="000000"/>
                </a:solidFill>
                <a:latin typeface="仿宋" panose="02010609060101010101" pitchFamily="49" charset="-122"/>
                <a:ea typeface="仿宋" panose="02010609060101010101" pitchFamily="49" charset="-122"/>
                <a:sym typeface="Wingdings"/>
              </a:rPr>
              <a:t>专责人及配合人员；</a:t>
            </a:r>
            <a:endParaRPr lang="en-US" altLang="zh-CN" sz="2253" b="1" dirty="0">
              <a:solidFill>
                <a:srgbClr val="000000"/>
              </a:solidFill>
              <a:latin typeface="仿宋" panose="02010609060101010101" pitchFamily="49" charset="-122"/>
              <a:ea typeface="仿宋" panose="02010609060101010101" pitchFamily="49" charset="-122"/>
              <a:sym typeface="Wingdings 2"/>
            </a:endParaRPr>
          </a:p>
          <a:p>
            <a:pPr>
              <a:lnSpc>
                <a:spcPct val="124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2"/>
              </a:rPr>
              <a:t>      </a:t>
            </a:r>
            <a:r>
              <a:rPr lang="en-US" altLang="zh-CN" sz="2253" b="1" dirty="0">
                <a:solidFill>
                  <a:srgbClr val="000000"/>
                </a:solidFill>
                <a:latin typeface="仿宋" panose="02010609060101010101" pitchFamily="49" charset="-122"/>
                <a:ea typeface="仿宋" panose="02010609060101010101" pitchFamily="49" charset="-122"/>
                <a:sym typeface="Wingdings"/>
              </a:rPr>
              <a:t> </a:t>
            </a:r>
            <a:r>
              <a:rPr lang="zh-CN" altLang="en-US" sz="2253" b="1" dirty="0">
                <a:solidFill>
                  <a:srgbClr val="000000"/>
                </a:solidFill>
                <a:latin typeface="仿宋" panose="02010609060101010101" pitchFamily="49" charset="-122"/>
                <a:ea typeface="仿宋" panose="02010609060101010101" pitchFamily="49" charset="-122"/>
                <a:sym typeface="Wingdings"/>
              </a:rPr>
              <a:t>工作进度、阶段性工作要求及</a:t>
            </a:r>
            <a:r>
              <a:rPr lang="zh-CN" altLang="en-US" sz="2253" b="1" dirty="0">
                <a:solidFill>
                  <a:srgbClr val="000000"/>
                </a:solidFill>
                <a:latin typeface="仿宋" panose="02010609060101010101" pitchFamily="49" charset="-122"/>
                <a:ea typeface="仿宋" panose="02010609060101010101" pitchFamily="49" charset="-122"/>
                <a:sym typeface="Wingdings 2"/>
              </a:rPr>
              <a:t>完成时间。</a:t>
            </a:r>
            <a:endParaRPr lang="en-US" altLang="zh-CN" sz="2253" b="1" dirty="0">
              <a:solidFill>
                <a:srgbClr val="000000"/>
              </a:solidFill>
              <a:latin typeface="仿宋" panose="02010609060101010101" pitchFamily="49" charset="-122"/>
              <a:ea typeface="仿宋" panose="02010609060101010101" pitchFamily="49" charset="-122"/>
              <a:sym typeface="Wingdings 2"/>
            </a:endParaRPr>
          </a:p>
          <a:p>
            <a:pPr>
              <a:lnSpc>
                <a:spcPct val="124000"/>
              </a:lnSpc>
              <a:spcBef>
                <a:spcPts val="0"/>
              </a:spcBef>
              <a:buNone/>
            </a:pPr>
            <a:r>
              <a:rPr lang="en-US" altLang="zh-CN" sz="2253" b="1" dirty="0">
                <a:solidFill>
                  <a:srgbClr val="A50021"/>
                </a:solidFill>
                <a:latin typeface="仿宋" panose="02010609060101010101" pitchFamily="49" charset="-122"/>
                <a:ea typeface="仿宋" panose="02010609060101010101" pitchFamily="49" charset="-122"/>
              </a:rPr>
              <a:t>     2.</a:t>
            </a:r>
            <a:r>
              <a:rPr lang="zh-CN" altLang="en-US" sz="2253" b="1" dirty="0">
                <a:solidFill>
                  <a:srgbClr val="A50021"/>
                </a:solidFill>
                <a:latin typeface="仿宋" panose="02010609060101010101" pitchFamily="49" charset="-122"/>
                <a:ea typeface="仿宋" panose="02010609060101010101" pitchFamily="49" charset="-122"/>
              </a:rPr>
              <a:t>专业策划的针对性和目的性特点</a:t>
            </a:r>
            <a:endParaRPr lang="en-US" altLang="zh-CN" sz="2253" b="1" dirty="0">
              <a:solidFill>
                <a:srgbClr val="A50021"/>
              </a:solidFill>
              <a:latin typeface="仿宋" panose="02010609060101010101" pitchFamily="49" charset="-122"/>
              <a:ea typeface="仿宋" panose="02010609060101010101" pitchFamily="49" charset="-122"/>
            </a:endParaRPr>
          </a:p>
          <a:p>
            <a:pPr>
              <a:lnSpc>
                <a:spcPct val="124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2"/>
              </a:rPr>
              <a:t>     </a:t>
            </a:r>
            <a:r>
              <a:rPr lang="zh-CN" altLang="en-US" sz="2253" b="1" dirty="0">
                <a:solidFill>
                  <a:srgbClr val="000000"/>
                </a:solidFill>
                <a:latin typeface="仿宋" panose="02010609060101010101" pitchFamily="49" charset="-122"/>
                <a:ea typeface="仿宋" panose="02010609060101010101" pitchFamily="49" charset="-122"/>
                <a:sym typeface="Wingdings 2"/>
              </a:rPr>
              <a:t>（</a:t>
            </a:r>
            <a:r>
              <a:rPr lang="en-US" altLang="zh-CN" sz="2253" b="1" dirty="0">
                <a:solidFill>
                  <a:srgbClr val="000000"/>
                </a:solidFill>
                <a:latin typeface="仿宋" panose="02010609060101010101" pitchFamily="49" charset="-122"/>
                <a:ea typeface="仿宋" panose="02010609060101010101" pitchFamily="49" charset="-122"/>
                <a:sym typeface="Wingdings 2"/>
              </a:rPr>
              <a:t>1</a:t>
            </a:r>
            <a:r>
              <a:rPr lang="zh-CN" altLang="en-US" sz="2253" b="1" dirty="0">
                <a:solidFill>
                  <a:srgbClr val="000000"/>
                </a:solidFill>
                <a:latin typeface="仿宋" panose="02010609060101010101" pitchFamily="49" charset="-122"/>
                <a:ea typeface="仿宋" panose="02010609060101010101" pitchFamily="49" charset="-122"/>
                <a:sym typeface="Wingdings 2"/>
              </a:rPr>
              <a:t>）本专业特色突出，目标展开纵向到底、横向到边；   </a:t>
            </a:r>
            <a:endParaRPr lang="en-US" altLang="zh-CN" sz="2253" b="1" dirty="0">
              <a:solidFill>
                <a:srgbClr val="000000"/>
              </a:solidFill>
              <a:latin typeface="仿宋" panose="02010609060101010101" pitchFamily="49" charset="-122"/>
              <a:ea typeface="仿宋" panose="02010609060101010101" pitchFamily="49" charset="-122"/>
              <a:sym typeface="Wingdings 2"/>
            </a:endParaRPr>
          </a:p>
          <a:p>
            <a:pPr>
              <a:lnSpc>
                <a:spcPct val="124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2"/>
              </a:rPr>
              <a:t>     </a:t>
            </a:r>
            <a:r>
              <a:rPr lang="zh-CN" altLang="en-US" sz="2253" b="1" dirty="0">
                <a:solidFill>
                  <a:srgbClr val="000000"/>
                </a:solidFill>
                <a:latin typeface="仿宋" panose="02010609060101010101" pitchFamily="49" charset="-122"/>
                <a:ea typeface="仿宋" panose="02010609060101010101" pitchFamily="49" charset="-122"/>
                <a:sym typeface="Wingdings 2"/>
              </a:rPr>
              <a:t>（</a:t>
            </a:r>
            <a:r>
              <a:rPr lang="en-US" altLang="zh-CN" sz="2253" b="1" dirty="0">
                <a:solidFill>
                  <a:srgbClr val="000000"/>
                </a:solidFill>
                <a:latin typeface="仿宋" panose="02010609060101010101" pitchFamily="49" charset="-122"/>
                <a:ea typeface="仿宋" panose="02010609060101010101" pitchFamily="49" charset="-122"/>
                <a:sym typeface="Wingdings 2"/>
              </a:rPr>
              <a:t>2</a:t>
            </a:r>
            <a:r>
              <a:rPr lang="zh-CN" altLang="en-US" sz="2253" b="1" dirty="0">
                <a:solidFill>
                  <a:srgbClr val="000000"/>
                </a:solidFill>
                <a:latin typeface="仿宋" panose="02010609060101010101" pitchFamily="49" charset="-122"/>
                <a:ea typeface="仿宋" panose="02010609060101010101" pitchFamily="49" charset="-122"/>
                <a:sym typeface="Wingdings 2"/>
              </a:rPr>
              <a:t>）工作安排全面，具体要求符合有关标准、制度规定，能确</a:t>
            </a:r>
            <a:endParaRPr lang="en-US" altLang="zh-CN" sz="2253" b="1" dirty="0">
              <a:solidFill>
                <a:srgbClr val="000000"/>
              </a:solidFill>
              <a:latin typeface="仿宋" panose="02010609060101010101" pitchFamily="49" charset="-122"/>
              <a:ea typeface="仿宋" panose="02010609060101010101" pitchFamily="49" charset="-122"/>
              <a:sym typeface="Wingdings 2"/>
            </a:endParaRPr>
          </a:p>
          <a:p>
            <a:pPr>
              <a:lnSpc>
                <a:spcPct val="124000"/>
              </a:lnSpc>
              <a:spcBef>
                <a:spcPts val="0"/>
              </a:spcBef>
              <a:buNone/>
            </a:pPr>
            <a:r>
              <a:rPr lang="zh-CN" altLang="en-US" sz="2253" b="1" dirty="0">
                <a:solidFill>
                  <a:srgbClr val="000000"/>
                </a:solidFill>
                <a:latin typeface="仿宋" panose="02010609060101010101" pitchFamily="49" charset="-122"/>
                <a:ea typeface="仿宋" panose="02010609060101010101" pitchFamily="49" charset="-122"/>
                <a:sym typeface="Wingdings 2"/>
              </a:rPr>
              <a:t>保不出现影响创优结果的情况；</a:t>
            </a:r>
            <a:endParaRPr lang="en-US" altLang="zh-CN" sz="2253" b="1" dirty="0">
              <a:solidFill>
                <a:srgbClr val="000000"/>
              </a:solidFill>
              <a:latin typeface="仿宋" panose="02010609060101010101" pitchFamily="49" charset="-122"/>
              <a:ea typeface="仿宋" panose="02010609060101010101" pitchFamily="49" charset="-122"/>
              <a:sym typeface="Wingdings 2"/>
            </a:endParaRPr>
          </a:p>
          <a:p>
            <a:pPr>
              <a:lnSpc>
                <a:spcPct val="124000"/>
              </a:lnSpc>
              <a:spcBef>
                <a:spcPts val="0"/>
              </a:spcBef>
              <a:buNone/>
            </a:pPr>
            <a:r>
              <a:rPr lang="en-US" altLang="zh-CN" sz="2253" b="1" dirty="0">
                <a:solidFill>
                  <a:srgbClr val="000000"/>
                </a:solidFill>
                <a:latin typeface="仿宋" panose="02010609060101010101" pitchFamily="49" charset="-122"/>
                <a:ea typeface="仿宋" panose="02010609060101010101" pitchFamily="49" charset="-122"/>
                <a:sym typeface="Wingdings 2"/>
              </a:rPr>
              <a:t>     </a:t>
            </a:r>
            <a:r>
              <a:rPr lang="zh-CN" altLang="en-US" sz="2253" b="1" dirty="0">
                <a:solidFill>
                  <a:srgbClr val="000000"/>
                </a:solidFill>
                <a:latin typeface="仿宋" panose="02010609060101010101" pitchFamily="49" charset="-122"/>
                <a:ea typeface="仿宋" panose="02010609060101010101" pitchFamily="49" charset="-122"/>
                <a:sym typeface="Wingdings 2"/>
              </a:rPr>
              <a:t>（</a:t>
            </a:r>
            <a:r>
              <a:rPr lang="en-US" altLang="zh-CN" sz="2253" b="1" dirty="0">
                <a:solidFill>
                  <a:srgbClr val="000000"/>
                </a:solidFill>
                <a:latin typeface="仿宋" panose="02010609060101010101" pitchFamily="49" charset="-122"/>
                <a:ea typeface="仿宋" panose="02010609060101010101" pitchFamily="49" charset="-122"/>
                <a:sym typeface="Wingdings 2"/>
              </a:rPr>
              <a:t>3</a:t>
            </a:r>
            <a:r>
              <a:rPr lang="zh-CN" altLang="en-US" sz="2253" b="1" dirty="0">
                <a:solidFill>
                  <a:srgbClr val="000000"/>
                </a:solidFill>
                <a:latin typeface="仿宋" panose="02010609060101010101" pitchFamily="49" charset="-122"/>
                <a:ea typeface="仿宋" panose="02010609060101010101" pitchFamily="49" charset="-122"/>
                <a:sym typeface="Wingdings 2"/>
              </a:rPr>
              <a:t>）工艺亮点经过精心策划，外观质量应达到本专业的最高工</a:t>
            </a:r>
            <a:endParaRPr lang="en-US" altLang="zh-CN" sz="2253" b="1" dirty="0">
              <a:solidFill>
                <a:srgbClr val="000000"/>
              </a:solidFill>
              <a:latin typeface="仿宋" panose="02010609060101010101" pitchFamily="49" charset="-122"/>
              <a:ea typeface="仿宋" panose="02010609060101010101" pitchFamily="49" charset="-122"/>
              <a:sym typeface="Wingdings 2"/>
            </a:endParaRPr>
          </a:p>
          <a:p>
            <a:pPr>
              <a:lnSpc>
                <a:spcPct val="124000"/>
              </a:lnSpc>
              <a:spcBef>
                <a:spcPts val="0"/>
              </a:spcBef>
              <a:buNone/>
            </a:pPr>
            <a:r>
              <a:rPr lang="zh-CN" altLang="en-US" sz="2253" b="1" dirty="0">
                <a:solidFill>
                  <a:srgbClr val="000000"/>
                </a:solidFill>
                <a:latin typeface="仿宋" panose="02010609060101010101" pitchFamily="49" charset="-122"/>
                <a:ea typeface="仿宋" panose="02010609060101010101" pitchFamily="49" charset="-122"/>
                <a:sym typeface="Wingdings 2"/>
              </a:rPr>
              <a:t>艺水平，并能体现四节一环保、科技创新的要求。</a:t>
            </a:r>
            <a:endParaRPr lang="zh-CN" altLang="en-US" sz="2253" b="1" dirty="0">
              <a:solidFill>
                <a:srgbClr val="000000"/>
              </a:solidFill>
              <a:latin typeface="仿宋" panose="02010609060101010101" pitchFamily="49" charset="-122"/>
              <a:ea typeface="仿宋" panose="02010609060101010101" pitchFamily="49" charset="-122"/>
            </a:endParaRPr>
          </a:p>
        </p:txBody>
      </p:sp>
    </p:spTree>
  </p:cSld>
  <p:clrMapOvr>
    <a:masterClrMapping/>
  </p:clrMapOvr>
  <p:transition spd="med">
    <p:fade/>
  </p:transition>
  <p:timing>
    <p:tnLst>
      <p:par>
        <p:cTn id="1" dur="indefinite" restart="never" nodeType="tmRoot"/>
      </p:par>
    </p:tnLst>
  </p:timing>
</p:sld>
</file>

<file path=ppt/theme/theme1.xml><?xml version="1.0" encoding="utf-8"?>
<a:theme xmlns:a="http://schemas.openxmlformats.org/drawingml/2006/main" name="A000120140530A99PPBG">
  <a:themeElements>
    <a:clrScheme name="自定义 435">
      <a:dk1>
        <a:srgbClr val="5F5F5F"/>
      </a:dk1>
      <a:lt1>
        <a:srgbClr val="FFFFFF"/>
      </a:lt1>
      <a:dk2>
        <a:srgbClr val="5F5F5F"/>
      </a:dk2>
      <a:lt2>
        <a:srgbClr val="FFFFFF"/>
      </a:lt2>
      <a:accent1>
        <a:srgbClr val="5B9BCF"/>
      </a:accent1>
      <a:accent2>
        <a:srgbClr val="00B0F0"/>
      </a:accent2>
      <a:accent3>
        <a:srgbClr val="8A76E0"/>
      </a:accent3>
      <a:accent4>
        <a:srgbClr val="9439AD"/>
      </a:accent4>
      <a:accent5>
        <a:srgbClr val="A2CE47"/>
      </a:accent5>
      <a:accent6>
        <a:srgbClr val="F3731E"/>
      </a:accent6>
      <a:hlink>
        <a:srgbClr val="00B0F0"/>
      </a:hlink>
      <a:folHlink>
        <a:srgbClr val="AFB2B4"/>
      </a:folHlink>
    </a:clrScheme>
    <a:fontScheme name="KSO主题5">
      <a:majorFont>
        <a:latin typeface="Broadway"/>
        <a:ea typeface="微软雅黑"/>
        <a:cs typeface=""/>
      </a:majorFont>
      <a:minorFont>
        <a:latin typeface="Calibri"/>
        <a:ea typeface="幼圆"/>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nSpc>
            <a:spcPct val="130000"/>
          </a:lnSpc>
          <a:defRPr sz="1400" dirty="0" smtClean="0">
            <a:latin typeface="Arial" panose="020B0604020202020204" pitchFamily="34" charset="0"/>
            <a:ea typeface="微软雅黑" panose="020B0503020204020204" pitchFamily="34" charset="-122"/>
          </a:defRPr>
        </a:defPPr>
      </a:lstStyle>
    </a:txDef>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A000120140530A36PPBG</Template>
  <TotalTime>5254</TotalTime>
  <Words>3002</Words>
  <Application>Microsoft Office PowerPoint</Application>
  <PresentationFormat>自定义</PresentationFormat>
  <Paragraphs>306</Paragraphs>
  <Slides>38</Slides>
  <Notes>1</Notes>
  <HiddenSlides>0</HiddenSlides>
  <MMClips>0</MMClips>
  <ScaleCrop>false</ScaleCrop>
  <HeadingPairs>
    <vt:vector size="4" baseType="variant">
      <vt:variant>
        <vt:lpstr>主题</vt:lpstr>
      </vt:variant>
      <vt:variant>
        <vt:i4>1</vt:i4>
      </vt:variant>
      <vt:variant>
        <vt:lpstr>幻灯片标题</vt:lpstr>
      </vt:variant>
      <vt:variant>
        <vt:i4>38</vt:i4>
      </vt:variant>
    </vt:vector>
  </HeadingPairs>
  <TitlesOfParts>
    <vt:vector size="39" baseType="lpstr">
      <vt:lpstr>A000120140530A99PPBG</vt:lpstr>
      <vt:lpstr>    工程创优策划培训</vt:lpstr>
      <vt:lpstr>目  录</vt:lpstr>
      <vt:lpstr>一、创 优 策 划</vt:lpstr>
      <vt:lpstr>幻灯片 4</vt:lpstr>
      <vt:lpstr>幻灯片 5</vt:lpstr>
      <vt:lpstr> （一）总体策划</vt:lpstr>
      <vt:lpstr>幻灯片 7</vt:lpstr>
      <vt:lpstr>  （二）专业策划</vt:lpstr>
      <vt:lpstr>幻灯片 9</vt:lpstr>
      <vt:lpstr> （三）专项工作策划</vt:lpstr>
      <vt:lpstr>幻灯片 11</vt:lpstr>
      <vt:lpstr> （四）工艺策划</vt:lpstr>
      <vt:lpstr>幻灯片 13</vt:lpstr>
      <vt:lpstr>创优策划的结果</vt:lpstr>
      <vt:lpstr>二、工程创优重要策划性文件的编制</vt:lpstr>
      <vt:lpstr>工程创优重要策划性文件的编制</vt:lpstr>
      <vt:lpstr>幻灯片 17</vt:lpstr>
      <vt:lpstr>（2）工程创优规划的编制 </vt:lpstr>
      <vt:lpstr>幻灯片 19</vt:lpstr>
      <vt:lpstr>幻灯片 20</vt:lpstr>
      <vt:lpstr>  （3）工程主要有效技术标准清单的编制</vt:lpstr>
      <vt:lpstr>  （4）关于工程建设标准强制性条文的执行问题</vt:lpstr>
      <vt:lpstr>工程创优线路图</vt:lpstr>
      <vt:lpstr>三、创优相关支撑内容</vt:lpstr>
      <vt:lpstr>2019年政府工作报告</vt:lpstr>
      <vt:lpstr>国家能源局能源政策</vt:lpstr>
      <vt:lpstr>国家能源局能源政策</vt:lpstr>
      <vt:lpstr>工匠精神</vt:lpstr>
      <vt:lpstr>标准化工作方向</vt:lpstr>
      <vt:lpstr>标准化工作方向</vt:lpstr>
      <vt:lpstr>电力项目创优要点</vt:lpstr>
      <vt:lpstr>电力项目创优要点</vt:lpstr>
      <vt:lpstr>电力项目创优要点</vt:lpstr>
      <vt:lpstr>电力项目创优要点</vt:lpstr>
      <vt:lpstr>质量管理要点</vt:lpstr>
      <vt:lpstr>质量管理要点</vt:lpstr>
      <vt:lpstr>质量管理要点</vt:lpstr>
      <vt:lpstr>幻灯片 38</vt:lpstr>
    </vt:vector>
  </TitlesOfParts>
  <Company>微软中国</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电力工法、ＱＣ成果的选题、格式、编写及评审</dc:title>
  <dc:creator>aAS</dc:creator>
  <cp:lastModifiedBy>Windows 用户</cp:lastModifiedBy>
  <cp:revision>564</cp:revision>
  <dcterms:created xsi:type="dcterms:W3CDTF">2016-01-05T08:52:12Z</dcterms:created>
  <dcterms:modified xsi:type="dcterms:W3CDTF">2019-10-12T21:33:09Z</dcterms:modified>
</cp:coreProperties>
</file>